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63" r:id="rId4"/>
    <p:sldId id="266" r:id="rId5"/>
    <p:sldId id="264" r:id="rId6"/>
    <p:sldId id="265" r:id="rId7"/>
    <p:sldId id="259" r:id="rId8"/>
    <p:sldId id="260" r:id="rId9"/>
    <p:sldId id="261" r:id="rId10"/>
    <p:sldId id="262" r:id="rId11"/>
    <p:sldId id="267" r:id="rId12"/>
    <p:sldId id="268" r:id="rId13"/>
    <p:sldId id="269" r:id="rId14"/>
    <p:sldId id="270" r:id="rId15"/>
    <p:sldId id="271" r:id="rId16"/>
    <p:sldId id="272" r:id="rId17"/>
    <p:sldId id="274" r:id="rId18"/>
    <p:sldId id="276" r:id="rId19"/>
    <p:sldId id="277" r:id="rId20"/>
    <p:sldId id="278" r:id="rId21"/>
    <p:sldId id="28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868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215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9905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508514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391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4330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222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135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447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761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841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473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215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222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553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704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087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5/10/2024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751623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2960-6550-4CA2-AC05-488AA8DB1E0A}"/>
              </a:ext>
            </a:extLst>
          </p:cNvPr>
          <p:cNvSpPr>
            <a:spLocks noGrp="1"/>
          </p:cNvSpPr>
          <p:nvPr>
            <p:ph type="ctrTitle"/>
          </p:nvPr>
        </p:nvSpPr>
        <p:spPr/>
        <p:txBody>
          <a:bodyPr/>
          <a:lstStyle/>
          <a:p>
            <a:r>
              <a:rPr lang="en-US" dirty="0"/>
              <a:t>SAP</a:t>
            </a:r>
            <a:endParaRPr lang="ar-EG" dirty="0"/>
          </a:p>
        </p:txBody>
      </p:sp>
      <p:sp>
        <p:nvSpPr>
          <p:cNvPr id="3" name="Subtitle 2">
            <a:extLst>
              <a:ext uri="{FF2B5EF4-FFF2-40B4-BE49-F238E27FC236}">
                <a16:creationId xmlns:a16="http://schemas.microsoft.com/office/drawing/2014/main" id="{B71F076C-37AE-4F81-8700-4DE18D754562}"/>
              </a:ext>
            </a:extLst>
          </p:cNvPr>
          <p:cNvSpPr>
            <a:spLocks noGrp="1"/>
          </p:cNvSpPr>
          <p:nvPr>
            <p:ph type="subTitle" idx="1"/>
          </p:nvPr>
        </p:nvSpPr>
        <p:spPr/>
        <p:txBody>
          <a:bodyPr/>
          <a:lstStyle/>
          <a:p>
            <a:r>
              <a:rPr lang="en-US" dirty="0"/>
              <a:t>Simple as possible </a:t>
            </a:r>
            <a:r>
              <a:rPr lang="en-US" dirty="0" err="1"/>
              <a:t>compiter</a:t>
            </a:r>
            <a:endParaRPr lang="ar-EG" dirty="0"/>
          </a:p>
        </p:txBody>
      </p:sp>
    </p:spTree>
    <p:extLst>
      <p:ext uri="{BB962C8B-B14F-4D97-AF65-F5344CB8AC3E}">
        <p14:creationId xmlns:p14="http://schemas.microsoft.com/office/powerpoint/2010/main" val="409957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47D10-3D36-4CD3-BFCE-B28AB6803EB0}"/>
              </a:ext>
            </a:extLst>
          </p:cNvPr>
          <p:cNvSpPr>
            <a:spLocks noGrp="1"/>
          </p:cNvSpPr>
          <p:nvPr>
            <p:ph type="body" sz="half" idx="2"/>
          </p:nvPr>
        </p:nvSpPr>
        <p:spPr>
          <a:xfrm>
            <a:off x="442572" y="578588"/>
            <a:ext cx="10679083" cy="5700823"/>
          </a:xfrm>
        </p:spPr>
        <p:txBody>
          <a:bodyPr>
            <a:normAutofit fontScale="70000" lnSpcReduction="20000"/>
          </a:bodyPr>
          <a:lstStyle/>
          <a:p>
            <a:pPr algn="l"/>
            <a:r>
              <a:rPr lang="en-US" dirty="0"/>
              <a:t>Fetch and Execution Cycle of SAP-1 instructionsSAP-1 instruction cycle: 3 clock cycles to fetch and decode phase, 3 clock </a:t>
            </a:r>
          </a:p>
          <a:p>
            <a:pPr algn="l"/>
            <a:r>
              <a:rPr lang="en-US" dirty="0"/>
              <a:t>cycles to execute The first three states are:        </a:t>
            </a:r>
          </a:p>
          <a:p>
            <a:pPr algn="l"/>
            <a:r>
              <a:rPr lang="en-US" dirty="0"/>
              <a:t>1. address        2. increment        3. memory</a:t>
            </a:r>
          </a:p>
          <a:p>
            <a:pPr algn="l"/>
            <a:r>
              <a:rPr lang="en-US" dirty="0"/>
              <a:t>Controller has a 6-bit ring counter which continuously cycles from 000001 up to 100000 then resets (must be set to 000001 when we initialize the computer)Ring counter is clocked on clock high-to-low transition, most of the other circuits in the computer on clock low-to-high transition Fetch Cycle</a:t>
            </a:r>
          </a:p>
          <a:p>
            <a:pPr algn="l"/>
            <a:r>
              <a:rPr lang="en-US" dirty="0"/>
              <a:t>Address state: enable PC to bus three-state output, MAR load line Increment state: enable PC increment (and perhaps wait for memory access time)</a:t>
            </a:r>
          </a:p>
          <a:p>
            <a:pPr algn="l"/>
            <a:r>
              <a:rPr lang="en-US" dirty="0"/>
              <a:t>Memory state: enable memory CE,</a:t>
            </a:r>
          </a:p>
          <a:p>
            <a:pPr algn="l"/>
            <a:r>
              <a:rPr lang="en-US" dirty="0"/>
              <a:t> IR load line IR is loaded on the low-to-high clock transition, so stabilizes before state 4 is entered      </a:t>
            </a:r>
          </a:p>
          <a:p>
            <a:pPr algn="l"/>
            <a:r>
              <a:rPr lang="en-US" dirty="0"/>
              <a:t>  t1: MAR ← PC        t2: PC ← PC +1        t3: IR ← RAR</a:t>
            </a:r>
          </a:p>
          <a:p>
            <a:pPr algn="l"/>
            <a:r>
              <a:rPr lang="en-US" dirty="0"/>
              <a:t> Execution Cycle – LDA</a:t>
            </a:r>
          </a:p>
          <a:p>
            <a:pPr algn="l"/>
            <a:r>
              <a:rPr lang="en-US" dirty="0"/>
              <a:t>state 4: enable IR to bus three-state output, MAR load line</a:t>
            </a:r>
          </a:p>
          <a:p>
            <a:pPr algn="l"/>
            <a:r>
              <a:rPr lang="en-US" dirty="0"/>
              <a:t>state 5: enable memory CE, accumulator load line</a:t>
            </a:r>
          </a:p>
          <a:p>
            <a:pPr algn="l"/>
            <a:r>
              <a:rPr lang="en-US" dirty="0"/>
              <a:t>state 6: enable nothing      </a:t>
            </a:r>
          </a:p>
          <a:p>
            <a:pPr algn="l"/>
            <a:r>
              <a:rPr lang="en-US" dirty="0"/>
              <a:t>  t4: MAR ← (IR (Address of operand))         t5: Accumulator ← RAM         t6: nothing</a:t>
            </a:r>
          </a:p>
          <a:p>
            <a:pPr algn="l"/>
            <a:r>
              <a:rPr lang="en-US" dirty="0"/>
              <a:t> Execution Cycle – ADD</a:t>
            </a:r>
          </a:p>
          <a:p>
            <a:pPr algn="l"/>
            <a:r>
              <a:rPr lang="en-US" dirty="0"/>
              <a:t>state 4: enable IR to bus three-state output, MAR load line</a:t>
            </a:r>
          </a:p>
          <a:p>
            <a:pPr algn="l"/>
            <a:r>
              <a:rPr lang="en-US" dirty="0"/>
              <a:t>state 5: enable memory CE, register B load line</a:t>
            </a:r>
          </a:p>
          <a:p>
            <a:pPr algn="l"/>
            <a:r>
              <a:rPr lang="en-US" dirty="0"/>
              <a:t>state 6: enable add, ALU to bus three-state output, accumulator load line     </a:t>
            </a:r>
          </a:p>
          <a:p>
            <a:pPr algn="l"/>
            <a:r>
              <a:rPr lang="en-US" dirty="0"/>
              <a:t>   t4: MAR ← (IR (Address of B))         t5: B ← RAM        t6: Accumulator ← Accumulator +B</a:t>
            </a:r>
            <a:endParaRPr lang="ar-EG" dirty="0"/>
          </a:p>
        </p:txBody>
      </p:sp>
    </p:spTree>
    <p:extLst>
      <p:ext uri="{BB962C8B-B14F-4D97-AF65-F5344CB8AC3E}">
        <p14:creationId xmlns:p14="http://schemas.microsoft.com/office/powerpoint/2010/main" val="405249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8B58-22B1-402B-809B-4048D81C2D7A}"/>
              </a:ext>
            </a:extLst>
          </p:cNvPr>
          <p:cNvSpPr>
            <a:spLocks noGrp="1"/>
          </p:cNvSpPr>
          <p:nvPr>
            <p:ph type="title"/>
          </p:nvPr>
        </p:nvSpPr>
        <p:spPr>
          <a:xfrm>
            <a:off x="889140" y="471819"/>
            <a:ext cx="8825659" cy="1981200"/>
          </a:xfrm>
        </p:spPr>
        <p:txBody>
          <a:bodyPr/>
          <a:lstStyle/>
          <a:p>
            <a:r>
              <a:rPr lang="en-US" dirty="0"/>
              <a:t>Accumulator:</a:t>
            </a:r>
            <a:endParaRPr lang="ar-EG" dirty="0"/>
          </a:p>
        </p:txBody>
      </p:sp>
      <p:sp>
        <p:nvSpPr>
          <p:cNvPr id="3" name="Text Placeholder 2">
            <a:extLst>
              <a:ext uri="{FF2B5EF4-FFF2-40B4-BE49-F238E27FC236}">
                <a16:creationId xmlns:a16="http://schemas.microsoft.com/office/drawing/2014/main" id="{B2072D05-3824-4BA5-A298-375902C8CA80}"/>
              </a:ext>
            </a:extLst>
          </p:cNvPr>
          <p:cNvSpPr>
            <a:spLocks noGrp="1"/>
          </p:cNvSpPr>
          <p:nvPr>
            <p:ph type="body" sz="half" idx="2"/>
          </p:nvPr>
        </p:nvSpPr>
        <p:spPr>
          <a:xfrm>
            <a:off x="889139" y="960474"/>
            <a:ext cx="8825659" cy="2362200"/>
          </a:xfrm>
        </p:spPr>
        <p:txBody>
          <a:bodyPr/>
          <a:lstStyle/>
          <a:p>
            <a:pPr algn="l"/>
            <a:r>
              <a:rPr lang="en-US" dirty="0"/>
              <a:t> The accumulator is an 8-bit buffer register that stores intermediate answers during a computer run. The accumulator has two outputs. The two-state output goes directly to the adder-subtractor and the three-state output goes to the bus. This implies that the 8-bit accumulator word continuously drives the adder- subtractor but only appears on the W bus when </a:t>
            </a:r>
            <a:r>
              <a:rPr lang="en-US" dirty="0" err="1"/>
              <a:t>Ea</a:t>
            </a:r>
            <a:r>
              <a:rPr lang="en-US" dirty="0"/>
              <a:t> is high.</a:t>
            </a:r>
            <a:endParaRPr lang="ar-EG" dirty="0"/>
          </a:p>
        </p:txBody>
      </p:sp>
      <p:pic>
        <p:nvPicPr>
          <p:cNvPr id="7" name="Picture 6">
            <a:extLst>
              <a:ext uri="{FF2B5EF4-FFF2-40B4-BE49-F238E27FC236}">
                <a16:creationId xmlns:a16="http://schemas.microsoft.com/office/drawing/2014/main" id="{12C145F1-7F70-419D-AC1D-F8D883D79C79}"/>
              </a:ext>
            </a:extLst>
          </p:cNvPr>
          <p:cNvPicPr>
            <a:picLocks noChangeAspect="1"/>
          </p:cNvPicPr>
          <p:nvPr/>
        </p:nvPicPr>
        <p:blipFill>
          <a:blip r:embed="rId2"/>
          <a:stretch>
            <a:fillRect/>
          </a:stretch>
        </p:blipFill>
        <p:spPr>
          <a:xfrm>
            <a:off x="889140" y="3179135"/>
            <a:ext cx="10083771" cy="3207046"/>
          </a:xfrm>
          <a:prstGeom prst="rect">
            <a:avLst/>
          </a:prstGeom>
        </p:spPr>
      </p:pic>
    </p:spTree>
    <p:extLst>
      <p:ext uri="{BB962C8B-B14F-4D97-AF65-F5344CB8AC3E}">
        <p14:creationId xmlns:p14="http://schemas.microsoft.com/office/powerpoint/2010/main" val="233328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5BF9-5D66-4F18-920F-77D1BC5C376A}"/>
              </a:ext>
            </a:extLst>
          </p:cNvPr>
          <p:cNvSpPr>
            <a:spLocks noGrp="1"/>
          </p:cNvSpPr>
          <p:nvPr>
            <p:ph type="title"/>
          </p:nvPr>
        </p:nvSpPr>
        <p:spPr>
          <a:xfrm>
            <a:off x="750917" y="193158"/>
            <a:ext cx="8825659" cy="1981200"/>
          </a:xfrm>
        </p:spPr>
        <p:txBody>
          <a:bodyPr/>
          <a:lstStyle/>
          <a:p>
            <a:r>
              <a:rPr lang="en-US" dirty="0"/>
              <a:t>The B-Register</a:t>
            </a:r>
            <a:endParaRPr lang="ar-EG" dirty="0"/>
          </a:p>
        </p:txBody>
      </p:sp>
      <p:sp>
        <p:nvSpPr>
          <p:cNvPr id="3" name="Text Placeholder 2">
            <a:extLst>
              <a:ext uri="{FF2B5EF4-FFF2-40B4-BE49-F238E27FC236}">
                <a16:creationId xmlns:a16="http://schemas.microsoft.com/office/drawing/2014/main" id="{FF7570EC-45E5-4F13-A6E2-E09C21404A3A}"/>
              </a:ext>
            </a:extLst>
          </p:cNvPr>
          <p:cNvSpPr>
            <a:spLocks noGrp="1"/>
          </p:cNvSpPr>
          <p:nvPr>
            <p:ph type="body" sz="half" idx="2"/>
          </p:nvPr>
        </p:nvSpPr>
        <p:spPr>
          <a:xfrm>
            <a:off x="846609" y="609600"/>
            <a:ext cx="8825659" cy="2362200"/>
          </a:xfrm>
        </p:spPr>
        <p:txBody>
          <a:bodyPr/>
          <a:lstStyle/>
          <a:p>
            <a:pPr algn="l"/>
            <a:r>
              <a:rPr lang="en-US" dirty="0"/>
              <a:t>The B-register is a buffer register used in performing arithmetic operations. It supplies the number to be added or subtracted from the contents of the accumulator to the adder/subtractor. When data is available at the bus and </a:t>
            </a:r>
            <a:r>
              <a:rPr lang="en-US" dirty="0" err="1"/>
              <a:t>Lb</a:t>
            </a:r>
            <a:r>
              <a:rPr lang="en-US" dirty="0"/>
              <a:t> is low, at the positive clock edge, B register gets and stores the data.</a:t>
            </a:r>
            <a:endParaRPr lang="ar-EG" dirty="0"/>
          </a:p>
        </p:txBody>
      </p:sp>
      <p:pic>
        <p:nvPicPr>
          <p:cNvPr id="5" name="Picture 4">
            <a:extLst>
              <a:ext uri="{FF2B5EF4-FFF2-40B4-BE49-F238E27FC236}">
                <a16:creationId xmlns:a16="http://schemas.microsoft.com/office/drawing/2014/main" id="{EAF784C9-88EB-48E9-A61F-772D7D61A0D3}"/>
              </a:ext>
            </a:extLst>
          </p:cNvPr>
          <p:cNvPicPr>
            <a:picLocks noChangeAspect="1"/>
          </p:cNvPicPr>
          <p:nvPr/>
        </p:nvPicPr>
        <p:blipFill>
          <a:blip r:embed="rId2"/>
          <a:stretch>
            <a:fillRect/>
          </a:stretch>
        </p:blipFill>
        <p:spPr>
          <a:xfrm>
            <a:off x="950950" y="2782851"/>
            <a:ext cx="9163050" cy="3465549"/>
          </a:xfrm>
          <a:prstGeom prst="rect">
            <a:avLst/>
          </a:prstGeom>
        </p:spPr>
      </p:pic>
    </p:spTree>
    <p:extLst>
      <p:ext uri="{BB962C8B-B14F-4D97-AF65-F5344CB8AC3E}">
        <p14:creationId xmlns:p14="http://schemas.microsoft.com/office/powerpoint/2010/main" val="65225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CB46-55F5-47AE-83D1-8D692BC4FD36}"/>
              </a:ext>
            </a:extLst>
          </p:cNvPr>
          <p:cNvSpPr>
            <a:spLocks noGrp="1"/>
          </p:cNvSpPr>
          <p:nvPr>
            <p:ph type="title"/>
          </p:nvPr>
        </p:nvSpPr>
        <p:spPr>
          <a:xfrm>
            <a:off x="1154953" y="150628"/>
            <a:ext cx="8825659" cy="1981200"/>
          </a:xfrm>
        </p:spPr>
        <p:txBody>
          <a:bodyPr/>
          <a:lstStyle/>
          <a:p>
            <a:r>
              <a:rPr lang="en-US" dirty="0"/>
              <a:t>ALU</a:t>
            </a:r>
            <a:br>
              <a:rPr lang="en-US" dirty="0"/>
            </a:br>
            <a:endParaRPr lang="ar-EG" dirty="0"/>
          </a:p>
        </p:txBody>
      </p:sp>
      <p:sp>
        <p:nvSpPr>
          <p:cNvPr id="3" name="Text Placeholder 2">
            <a:extLst>
              <a:ext uri="{FF2B5EF4-FFF2-40B4-BE49-F238E27FC236}">
                <a16:creationId xmlns:a16="http://schemas.microsoft.com/office/drawing/2014/main" id="{B3B1F046-2B20-4027-8049-0ECC811E8D76}"/>
              </a:ext>
            </a:extLst>
          </p:cNvPr>
          <p:cNvSpPr>
            <a:spLocks noGrp="1"/>
          </p:cNvSpPr>
          <p:nvPr>
            <p:ph type="body" sz="half" idx="2"/>
          </p:nvPr>
        </p:nvSpPr>
        <p:spPr>
          <a:xfrm>
            <a:off x="403860" y="1179328"/>
            <a:ext cx="11193780" cy="5792972"/>
          </a:xfrm>
        </p:spPr>
        <p:txBody>
          <a:bodyPr>
            <a:normAutofit lnSpcReduction="10000"/>
          </a:bodyPr>
          <a:lstStyle/>
          <a:p>
            <a:pPr algn="l"/>
            <a:r>
              <a:rPr lang="en-US" sz="1000" dirty="0"/>
              <a:t>Arithmetic Logic Unit (ALU) </a:t>
            </a:r>
          </a:p>
          <a:p>
            <a:pPr algn="l"/>
            <a:r>
              <a:rPr lang="en-US" sz="1000" dirty="0"/>
              <a:t>The ALU enables the Processor to perform simple arithmetic operations. In fact, it only can perform the addition or </a:t>
            </a:r>
            <a:r>
              <a:rPr lang="en-US" sz="1000" dirty="0" err="1"/>
              <a:t>substraction</a:t>
            </a:r>
            <a:r>
              <a:rPr lang="en-US" sz="1000" dirty="0"/>
              <a:t> of the values in the two data registers RA and RB:</a:t>
            </a:r>
          </a:p>
          <a:p>
            <a:pPr algn="l"/>
            <a:r>
              <a:rPr lang="en-US" sz="1000" dirty="0"/>
              <a:t>ALUOUT=RA+RB</a:t>
            </a:r>
          </a:p>
          <a:p>
            <a:pPr algn="l"/>
            <a:r>
              <a:rPr lang="en-US" sz="1000" dirty="0"/>
              <a:t>Or</a:t>
            </a:r>
          </a:p>
          <a:p>
            <a:pPr algn="l"/>
            <a:r>
              <a:rPr lang="en-US" sz="1000" dirty="0"/>
              <a:t>ALUOUT=RA−RB</a:t>
            </a:r>
          </a:p>
          <a:p>
            <a:pPr algn="l"/>
            <a:r>
              <a:rPr lang="en-US" sz="1000" dirty="0"/>
              <a:t>Or</a:t>
            </a:r>
          </a:p>
          <a:p>
            <a:pPr algn="l"/>
            <a:r>
              <a:rPr lang="en-US" sz="1000" dirty="0"/>
              <a:t>ALUOUT=RA^RB</a:t>
            </a:r>
          </a:p>
          <a:p>
            <a:pPr algn="l"/>
            <a:r>
              <a:rPr lang="en-US" sz="1000" dirty="0"/>
              <a:t>Or</a:t>
            </a:r>
          </a:p>
          <a:p>
            <a:pPr algn="l"/>
            <a:r>
              <a:rPr lang="en-US" sz="1000" dirty="0"/>
              <a:t>ALUOUT=RA*RB</a:t>
            </a:r>
          </a:p>
          <a:p>
            <a:pPr algn="l"/>
            <a:r>
              <a:rPr lang="en-US" sz="1000" dirty="0"/>
              <a:t>Mode of Operation</a:t>
            </a:r>
          </a:p>
          <a:p>
            <a:pPr algn="l"/>
            <a:r>
              <a:rPr lang="en-US" sz="1000" dirty="0"/>
              <a:t>Addition </a:t>
            </a:r>
          </a:p>
          <a:p>
            <a:pPr algn="l"/>
            <a:r>
              <a:rPr lang="en-US" sz="1000" dirty="0"/>
              <a:t>The ALU uses 2 74LS283 4-bit binary adders with carry. The carry output (ALU:C4) of ALU:IC1 is connected to the carry input (ALU:C0) of ALU:IC2, thus a carry after bit 4 is propagated to the second nibble of the result. The inputs A and B of the ICs are connected directly to the outputs of the 74LS173 registers of RA and (through XOR gates) RB instead of the DB. For addition, </a:t>
            </a:r>
            <a:r>
              <a:rPr lang="en-US" sz="1000" b="1" dirty="0"/>
              <a:t>the </a:t>
            </a:r>
            <a:r>
              <a:rPr lang="en-US" sz="1000" b="1" dirty="0" err="1"/>
              <a:t>substract</a:t>
            </a:r>
            <a:r>
              <a:rPr lang="en-US" sz="1000" b="1" dirty="0"/>
              <a:t> line SU line is </a:t>
            </a:r>
            <a:r>
              <a:rPr lang="en-US" sz="1000" b="1" dirty="0" err="1"/>
              <a:t>low,and</a:t>
            </a:r>
            <a:r>
              <a:rPr lang="en-US" sz="1000" b="1" dirty="0"/>
              <a:t> OR_AND line is low also </a:t>
            </a:r>
            <a:r>
              <a:rPr lang="en-US" sz="1000" dirty="0"/>
              <a:t>thus the XOR gates output the same value as the input from RB. To only drive the DB lines when the result of the computation is needed, another 74LS245 is used as tristate buffer, enabling the display of the result on ALU:LED1−8 without driving the DB.</a:t>
            </a:r>
          </a:p>
          <a:p>
            <a:pPr algn="l"/>
            <a:r>
              <a:rPr lang="en-US" sz="1000" dirty="0" err="1"/>
              <a:t>Substraction</a:t>
            </a:r>
            <a:endParaRPr lang="en-US" sz="1000" dirty="0"/>
          </a:p>
          <a:p>
            <a:pPr algn="l"/>
            <a:r>
              <a:rPr lang="en-US" sz="1000" dirty="0"/>
              <a:t>For </a:t>
            </a:r>
            <a:r>
              <a:rPr lang="en-US" sz="1000" dirty="0" err="1"/>
              <a:t>substraction</a:t>
            </a:r>
            <a:r>
              <a:rPr lang="en-US" sz="1000" dirty="0"/>
              <a:t> of RA and RB, </a:t>
            </a:r>
            <a:r>
              <a:rPr lang="en-US" sz="1000" b="1" dirty="0"/>
              <a:t>the ADD_SUB line signal is </a:t>
            </a:r>
            <a:r>
              <a:rPr lang="en-US" sz="1000" b="1" dirty="0" err="1"/>
              <a:t>active,and</a:t>
            </a:r>
            <a:r>
              <a:rPr lang="en-US" sz="1000" b="1" dirty="0"/>
              <a:t> OR_AND line is low, </a:t>
            </a:r>
            <a:r>
              <a:rPr lang="en-US" sz="1000" dirty="0"/>
              <a:t>thus the output of the XOR gates is always the logical inverse of the input from RB. Thus the second byte into the 8-bit adder is the 1s complement of RB. To calculate a 2s complement result however, the SU signal also drives the ALU:C0 input of ALU:IC1, </a:t>
            </a:r>
            <a:r>
              <a:rPr lang="en-US" sz="1000" dirty="0" err="1"/>
              <a:t>effectivley</a:t>
            </a:r>
            <a:r>
              <a:rPr lang="en-US" sz="1000" dirty="0"/>
              <a:t> adding 1 to the result.</a:t>
            </a:r>
          </a:p>
          <a:p>
            <a:pPr algn="l"/>
            <a:r>
              <a:rPr lang="en-US" sz="1000" dirty="0"/>
              <a:t>OR</a:t>
            </a:r>
          </a:p>
          <a:p>
            <a:pPr algn="l"/>
            <a:r>
              <a:rPr lang="en-US" sz="1000" dirty="0"/>
              <a:t>For OR operation of RA and RB, </a:t>
            </a:r>
            <a:r>
              <a:rPr lang="en-US" sz="1000" b="1" dirty="0"/>
              <a:t>the ADD_SUB line signal is </a:t>
            </a:r>
            <a:r>
              <a:rPr lang="en-US" sz="1000" b="1" dirty="0" err="1"/>
              <a:t>low,and</a:t>
            </a:r>
            <a:r>
              <a:rPr lang="en-US" sz="1000" b="1" dirty="0"/>
              <a:t> OR_AND line is active, </a:t>
            </a:r>
            <a:r>
              <a:rPr lang="en-US" sz="1000" dirty="0"/>
              <a:t>thus the output of the XOR gates is always the logical inverse of the input from RB. Thus the second byte into the 8-bit adder is the 1s complement of RB, the SU signal also drives the ALU:C0 input of ALU:IC1, </a:t>
            </a:r>
            <a:r>
              <a:rPr lang="en-US" sz="1000" dirty="0" err="1"/>
              <a:t>effectivley</a:t>
            </a:r>
            <a:r>
              <a:rPr lang="en-US" sz="1000" dirty="0"/>
              <a:t> adding 1 to the result.</a:t>
            </a:r>
          </a:p>
          <a:p>
            <a:pPr algn="l"/>
            <a:r>
              <a:rPr lang="en-US" sz="1000" dirty="0"/>
              <a:t>AND</a:t>
            </a:r>
          </a:p>
          <a:p>
            <a:pPr algn="l"/>
            <a:r>
              <a:rPr lang="en-US" sz="1000" dirty="0"/>
              <a:t>For AND operation of RA and RB, </a:t>
            </a:r>
            <a:r>
              <a:rPr lang="en-US" sz="1000" b="1" dirty="0"/>
              <a:t>the ADD_SUB line signal is </a:t>
            </a:r>
            <a:r>
              <a:rPr lang="en-US" sz="1000" b="1" dirty="0" err="1"/>
              <a:t>active,and</a:t>
            </a:r>
            <a:r>
              <a:rPr lang="en-US" sz="1000" b="1" dirty="0"/>
              <a:t> OR_AND line is active, </a:t>
            </a:r>
            <a:r>
              <a:rPr lang="en-US" sz="1000" dirty="0"/>
              <a:t>thus the output of the XOR gates is always the logical inverse of the input from RB. Thus the second byte into the 8-bit adder is the 1s complement of RB, the SU signal also drives the ALU:C0 input of ALU:IC1, </a:t>
            </a:r>
            <a:r>
              <a:rPr lang="en-US" sz="1000" dirty="0" err="1"/>
              <a:t>effectivley</a:t>
            </a:r>
            <a:r>
              <a:rPr lang="en-US" sz="1000" dirty="0"/>
              <a:t> adding 1 to the result.</a:t>
            </a:r>
          </a:p>
          <a:p>
            <a:pPr algn="l"/>
            <a:endParaRPr lang="en-US" sz="800" dirty="0"/>
          </a:p>
          <a:p>
            <a:pPr algn="l"/>
            <a:endParaRPr lang="en-US" sz="800" dirty="0"/>
          </a:p>
          <a:p>
            <a:pPr algn="l"/>
            <a:endParaRPr lang="ar-EG" sz="800" dirty="0"/>
          </a:p>
        </p:txBody>
      </p:sp>
      <p:pic>
        <p:nvPicPr>
          <p:cNvPr id="5" name="Picture 4">
            <a:extLst>
              <a:ext uri="{FF2B5EF4-FFF2-40B4-BE49-F238E27FC236}">
                <a16:creationId xmlns:a16="http://schemas.microsoft.com/office/drawing/2014/main" id="{64E5BC33-0900-4341-A483-ABEC709721EC}"/>
              </a:ext>
            </a:extLst>
          </p:cNvPr>
          <p:cNvPicPr>
            <a:picLocks noChangeAspect="1"/>
          </p:cNvPicPr>
          <p:nvPr/>
        </p:nvPicPr>
        <p:blipFill>
          <a:blip r:embed="rId2"/>
          <a:stretch>
            <a:fillRect/>
          </a:stretch>
        </p:blipFill>
        <p:spPr>
          <a:xfrm>
            <a:off x="3561907" y="1988288"/>
            <a:ext cx="7590317" cy="1440712"/>
          </a:xfrm>
          <a:prstGeom prst="rect">
            <a:avLst/>
          </a:prstGeom>
        </p:spPr>
      </p:pic>
    </p:spTree>
    <p:extLst>
      <p:ext uri="{BB962C8B-B14F-4D97-AF65-F5344CB8AC3E}">
        <p14:creationId xmlns:p14="http://schemas.microsoft.com/office/powerpoint/2010/main" val="8409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6074-0F44-4589-9195-44C62EBBAEFC}"/>
              </a:ext>
            </a:extLst>
          </p:cNvPr>
          <p:cNvSpPr>
            <a:spLocks noGrp="1"/>
          </p:cNvSpPr>
          <p:nvPr>
            <p:ph type="title"/>
          </p:nvPr>
        </p:nvSpPr>
        <p:spPr>
          <a:xfrm>
            <a:off x="899772" y="129363"/>
            <a:ext cx="8825659" cy="1981200"/>
          </a:xfrm>
        </p:spPr>
        <p:txBody>
          <a:bodyPr/>
          <a:lstStyle/>
          <a:p>
            <a:r>
              <a:rPr lang="en-US" dirty="0"/>
              <a:t>OUTPUT Register</a:t>
            </a:r>
            <a:br>
              <a:rPr lang="en-US" dirty="0"/>
            </a:br>
            <a:endParaRPr lang="ar-EG" dirty="0"/>
          </a:p>
        </p:txBody>
      </p:sp>
      <p:sp>
        <p:nvSpPr>
          <p:cNvPr id="6" name="Rectangle 5">
            <a:extLst>
              <a:ext uri="{FF2B5EF4-FFF2-40B4-BE49-F238E27FC236}">
                <a16:creationId xmlns:a16="http://schemas.microsoft.com/office/drawing/2014/main" id="{C69F6118-3B1B-45AD-8FC4-EECD1A2A974A}"/>
              </a:ext>
            </a:extLst>
          </p:cNvPr>
          <p:cNvSpPr/>
          <p:nvPr/>
        </p:nvSpPr>
        <p:spPr>
          <a:xfrm>
            <a:off x="1183943" y="1119963"/>
            <a:ext cx="8541488" cy="1477328"/>
          </a:xfrm>
          <a:prstGeom prst="rect">
            <a:avLst/>
          </a:prstGeom>
        </p:spPr>
        <p:txBody>
          <a:bodyPr wrap="square">
            <a:spAutoFit/>
          </a:bodyPr>
          <a:lstStyle/>
          <a:p>
            <a:r>
              <a:rPr lang="ar-EG" dirty="0"/>
              <a:t>The output register gets and stores the value stored in the accumulator usually after the performance of an arithmetic operation. The answer that is stored in the accumulator is loaded into the output register through the W bus. This is done in the next positive clock edge when Ea is high and Lo is low. The processed data can now be displayed to the outside world</a:t>
            </a:r>
          </a:p>
        </p:txBody>
      </p:sp>
      <p:pic>
        <p:nvPicPr>
          <p:cNvPr id="8" name="Picture 7">
            <a:extLst>
              <a:ext uri="{FF2B5EF4-FFF2-40B4-BE49-F238E27FC236}">
                <a16:creationId xmlns:a16="http://schemas.microsoft.com/office/drawing/2014/main" id="{D94E127A-2A53-475B-B3A3-7375864EAB28}"/>
              </a:ext>
            </a:extLst>
          </p:cNvPr>
          <p:cNvPicPr>
            <a:picLocks noChangeAspect="1"/>
          </p:cNvPicPr>
          <p:nvPr/>
        </p:nvPicPr>
        <p:blipFill>
          <a:blip r:embed="rId2"/>
          <a:stretch>
            <a:fillRect/>
          </a:stretch>
        </p:blipFill>
        <p:spPr>
          <a:xfrm>
            <a:off x="1585912" y="2828259"/>
            <a:ext cx="9020175" cy="3162965"/>
          </a:xfrm>
          <a:prstGeom prst="rect">
            <a:avLst/>
          </a:prstGeom>
        </p:spPr>
      </p:pic>
    </p:spTree>
    <p:extLst>
      <p:ext uri="{BB962C8B-B14F-4D97-AF65-F5344CB8AC3E}">
        <p14:creationId xmlns:p14="http://schemas.microsoft.com/office/powerpoint/2010/main" val="257159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AB88-F2EF-44DF-8605-F81535B49E14}"/>
              </a:ext>
            </a:extLst>
          </p:cNvPr>
          <p:cNvSpPr>
            <a:spLocks noGrp="1"/>
          </p:cNvSpPr>
          <p:nvPr>
            <p:ph type="title"/>
          </p:nvPr>
        </p:nvSpPr>
        <p:spPr>
          <a:xfrm>
            <a:off x="1154953" y="225055"/>
            <a:ext cx="8825659" cy="1981200"/>
          </a:xfrm>
        </p:spPr>
        <p:txBody>
          <a:bodyPr/>
          <a:lstStyle/>
          <a:p>
            <a:r>
              <a:rPr lang="en-US" dirty="0"/>
              <a:t>CONTROLLER</a:t>
            </a:r>
            <a:endParaRPr lang="ar-EG" dirty="0"/>
          </a:p>
        </p:txBody>
      </p:sp>
      <p:pic>
        <p:nvPicPr>
          <p:cNvPr id="5" name="Picture 4">
            <a:extLst>
              <a:ext uri="{FF2B5EF4-FFF2-40B4-BE49-F238E27FC236}">
                <a16:creationId xmlns:a16="http://schemas.microsoft.com/office/drawing/2014/main" id="{E3CB19E2-8E0D-403C-AAC9-96038FDACA09}"/>
              </a:ext>
            </a:extLst>
          </p:cNvPr>
          <p:cNvPicPr>
            <a:picLocks noChangeAspect="1"/>
          </p:cNvPicPr>
          <p:nvPr/>
        </p:nvPicPr>
        <p:blipFill>
          <a:blip r:embed="rId2"/>
          <a:stretch>
            <a:fillRect/>
          </a:stretch>
        </p:blipFill>
        <p:spPr>
          <a:xfrm>
            <a:off x="1224083" y="1020725"/>
            <a:ext cx="9743833" cy="5380075"/>
          </a:xfrm>
          <a:prstGeom prst="rect">
            <a:avLst/>
          </a:prstGeom>
        </p:spPr>
      </p:pic>
    </p:spTree>
    <p:extLst>
      <p:ext uri="{BB962C8B-B14F-4D97-AF65-F5344CB8AC3E}">
        <p14:creationId xmlns:p14="http://schemas.microsoft.com/office/powerpoint/2010/main" val="9215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DD8C-54DC-9C85-B179-F0EAA86AF28F}"/>
              </a:ext>
            </a:extLst>
          </p:cNvPr>
          <p:cNvSpPr>
            <a:spLocks noGrp="1"/>
          </p:cNvSpPr>
          <p:nvPr>
            <p:ph type="title"/>
          </p:nvPr>
        </p:nvSpPr>
        <p:spPr>
          <a:xfrm>
            <a:off x="674894" y="144780"/>
            <a:ext cx="8825659" cy="1981200"/>
          </a:xfrm>
        </p:spPr>
        <p:txBody>
          <a:bodyPr/>
          <a:lstStyle/>
          <a:p>
            <a:r>
              <a:rPr lang="en-US" dirty="0"/>
              <a:t>Simulation output</a:t>
            </a:r>
            <a:br>
              <a:rPr lang="en-US" dirty="0"/>
            </a:br>
            <a:r>
              <a:rPr lang="en-US" dirty="0"/>
              <a:t>1-LDA</a:t>
            </a:r>
            <a:br>
              <a:rPr lang="en-US" dirty="0"/>
            </a:br>
            <a:r>
              <a:rPr lang="en-US" sz="2400" dirty="0"/>
              <a:t>load 6 in accumulator</a:t>
            </a:r>
            <a:endParaRPr lang="en-US" dirty="0"/>
          </a:p>
        </p:txBody>
      </p:sp>
      <p:pic>
        <p:nvPicPr>
          <p:cNvPr id="7" name="Picture 6">
            <a:extLst>
              <a:ext uri="{FF2B5EF4-FFF2-40B4-BE49-F238E27FC236}">
                <a16:creationId xmlns:a16="http://schemas.microsoft.com/office/drawing/2014/main" id="{E9F87C26-46A7-3D45-3E8E-A5C7DCDA997E}"/>
              </a:ext>
            </a:extLst>
          </p:cNvPr>
          <p:cNvPicPr>
            <a:picLocks noChangeAspect="1"/>
          </p:cNvPicPr>
          <p:nvPr/>
        </p:nvPicPr>
        <p:blipFill rotWithShape="1">
          <a:blip r:embed="rId2"/>
          <a:srcRect t="2778" r="3576" b="62777"/>
          <a:stretch/>
        </p:blipFill>
        <p:spPr>
          <a:xfrm>
            <a:off x="552975" y="2727960"/>
            <a:ext cx="10229326" cy="2362200"/>
          </a:xfrm>
          <a:prstGeom prst="rect">
            <a:avLst/>
          </a:prstGeom>
        </p:spPr>
      </p:pic>
    </p:spTree>
    <p:extLst>
      <p:ext uri="{BB962C8B-B14F-4D97-AF65-F5344CB8AC3E}">
        <p14:creationId xmlns:p14="http://schemas.microsoft.com/office/powerpoint/2010/main" val="286393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05AABA-9011-DED1-8F6A-F5EB22AFA431}"/>
              </a:ext>
            </a:extLst>
          </p:cNvPr>
          <p:cNvSpPr txBox="1">
            <a:spLocks/>
          </p:cNvSpPr>
          <p:nvPr/>
        </p:nvSpPr>
        <p:spPr>
          <a:xfrm>
            <a:off x="613934" y="259080"/>
            <a:ext cx="8825659" cy="1981200"/>
          </a:xfrm>
          <a:prstGeom prst="rect">
            <a:avLst/>
          </a:prstGeom>
        </p:spPr>
        <p:txBody>
          <a:bodyPr vert="horz" lIns="91440" tIns="45720" rIns="91440" bIns="45720" rtlCol="0" anchor="t">
            <a:noAutofit/>
          </a:bodyPr>
          <a:lstStyle>
            <a:lvl1pPr algn="l" defTabSz="457200" rtl="1" eaLnBrk="1" latinLnBrk="0" hangingPunct="1">
              <a:spcBef>
                <a:spcPct val="0"/>
              </a:spcBef>
              <a:buNone/>
              <a:defRPr sz="48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dirty="0"/>
              <a:t>Simulation output</a:t>
            </a:r>
            <a:br>
              <a:rPr lang="en-US" dirty="0"/>
            </a:br>
            <a:r>
              <a:rPr lang="en-US" dirty="0"/>
              <a:t>2-ADD</a:t>
            </a:r>
            <a:br>
              <a:rPr lang="en-US" dirty="0"/>
            </a:br>
            <a:r>
              <a:rPr lang="en-US" sz="2400" dirty="0"/>
              <a:t>add value of a to b and store result in a</a:t>
            </a:r>
            <a:endParaRPr lang="en-US" dirty="0"/>
          </a:p>
        </p:txBody>
      </p:sp>
      <p:pic>
        <p:nvPicPr>
          <p:cNvPr id="7" name="Picture 6">
            <a:extLst>
              <a:ext uri="{FF2B5EF4-FFF2-40B4-BE49-F238E27FC236}">
                <a16:creationId xmlns:a16="http://schemas.microsoft.com/office/drawing/2014/main" id="{C434609A-6288-A3B2-8B98-B4F81B0B7E98}"/>
              </a:ext>
            </a:extLst>
          </p:cNvPr>
          <p:cNvPicPr>
            <a:picLocks noChangeAspect="1"/>
          </p:cNvPicPr>
          <p:nvPr/>
        </p:nvPicPr>
        <p:blipFill rotWithShape="1">
          <a:blip r:embed="rId2"/>
          <a:srcRect r="3227" b="56444"/>
          <a:stretch/>
        </p:blipFill>
        <p:spPr>
          <a:xfrm>
            <a:off x="445991" y="2628900"/>
            <a:ext cx="10389649" cy="2987040"/>
          </a:xfrm>
          <a:prstGeom prst="rect">
            <a:avLst/>
          </a:prstGeom>
        </p:spPr>
      </p:pic>
    </p:spTree>
    <p:extLst>
      <p:ext uri="{BB962C8B-B14F-4D97-AF65-F5344CB8AC3E}">
        <p14:creationId xmlns:p14="http://schemas.microsoft.com/office/powerpoint/2010/main" val="283790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54FA9D-62C3-AEB1-1044-1A2788069854}"/>
              </a:ext>
            </a:extLst>
          </p:cNvPr>
          <p:cNvSpPr>
            <a:spLocks noGrp="1"/>
          </p:cNvSpPr>
          <p:nvPr>
            <p:ph type="title"/>
          </p:nvPr>
        </p:nvSpPr>
        <p:spPr>
          <a:xfrm>
            <a:off x="629174" y="396240"/>
            <a:ext cx="8825659" cy="1981200"/>
          </a:xfrm>
        </p:spPr>
        <p:txBody>
          <a:bodyPr/>
          <a:lstStyle/>
          <a:p>
            <a:r>
              <a:rPr lang="en-US" dirty="0"/>
              <a:t>Simulation output</a:t>
            </a:r>
            <a:br>
              <a:rPr lang="en-US" dirty="0"/>
            </a:br>
            <a:r>
              <a:rPr lang="en-US" dirty="0"/>
              <a:t>3-SUB</a:t>
            </a:r>
            <a:br>
              <a:rPr lang="en-US" dirty="0"/>
            </a:br>
            <a:r>
              <a:rPr lang="en-US" sz="2400" dirty="0"/>
              <a:t>subtract b from a and store result in a</a:t>
            </a:r>
            <a:endParaRPr lang="en-US" dirty="0"/>
          </a:p>
        </p:txBody>
      </p:sp>
      <p:pic>
        <p:nvPicPr>
          <p:cNvPr id="7" name="Picture 6">
            <a:extLst>
              <a:ext uri="{FF2B5EF4-FFF2-40B4-BE49-F238E27FC236}">
                <a16:creationId xmlns:a16="http://schemas.microsoft.com/office/drawing/2014/main" id="{07220D1E-7E81-1373-681D-D0022770D23E}"/>
              </a:ext>
            </a:extLst>
          </p:cNvPr>
          <p:cNvPicPr>
            <a:picLocks noChangeAspect="1"/>
          </p:cNvPicPr>
          <p:nvPr/>
        </p:nvPicPr>
        <p:blipFill rotWithShape="1">
          <a:blip r:embed="rId2"/>
          <a:srcRect r="1592" b="56778"/>
          <a:stretch/>
        </p:blipFill>
        <p:spPr>
          <a:xfrm>
            <a:off x="400310" y="2712720"/>
            <a:ext cx="10580110" cy="2964180"/>
          </a:xfrm>
          <a:prstGeom prst="rect">
            <a:avLst/>
          </a:prstGeom>
        </p:spPr>
      </p:pic>
    </p:spTree>
    <p:extLst>
      <p:ext uri="{BB962C8B-B14F-4D97-AF65-F5344CB8AC3E}">
        <p14:creationId xmlns:p14="http://schemas.microsoft.com/office/powerpoint/2010/main" val="99602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F5B36B-004A-EDEF-1850-9F36EC78C600}"/>
              </a:ext>
            </a:extLst>
          </p:cNvPr>
          <p:cNvSpPr>
            <a:spLocks noGrp="1"/>
          </p:cNvSpPr>
          <p:nvPr>
            <p:ph type="title"/>
          </p:nvPr>
        </p:nvSpPr>
        <p:spPr>
          <a:xfrm>
            <a:off x="591074" y="373380"/>
            <a:ext cx="8825659" cy="1981200"/>
          </a:xfrm>
        </p:spPr>
        <p:txBody>
          <a:bodyPr/>
          <a:lstStyle/>
          <a:p>
            <a:r>
              <a:rPr lang="en-US" dirty="0"/>
              <a:t>Simulation output</a:t>
            </a:r>
            <a:br>
              <a:rPr lang="en-US" dirty="0"/>
            </a:br>
            <a:r>
              <a:rPr lang="en-US" dirty="0"/>
              <a:t>4-AND</a:t>
            </a:r>
            <a:br>
              <a:rPr lang="en-US" dirty="0"/>
            </a:br>
            <a:r>
              <a:rPr lang="en-US" sz="2400" dirty="0"/>
              <a:t>make and operation to a with b and store result in a</a:t>
            </a:r>
            <a:endParaRPr lang="en-US" dirty="0"/>
          </a:p>
        </p:txBody>
      </p:sp>
      <p:pic>
        <p:nvPicPr>
          <p:cNvPr id="7" name="Picture 6">
            <a:extLst>
              <a:ext uri="{FF2B5EF4-FFF2-40B4-BE49-F238E27FC236}">
                <a16:creationId xmlns:a16="http://schemas.microsoft.com/office/drawing/2014/main" id="{CEA033B0-6684-B3CB-FB37-B570D5897334}"/>
              </a:ext>
            </a:extLst>
          </p:cNvPr>
          <p:cNvPicPr>
            <a:picLocks noChangeAspect="1"/>
          </p:cNvPicPr>
          <p:nvPr/>
        </p:nvPicPr>
        <p:blipFill rotWithShape="1">
          <a:blip r:embed="rId2"/>
          <a:srcRect r="156" b="52444"/>
          <a:stretch/>
        </p:blipFill>
        <p:spPr>
          <a:xfrm>
            <a:off x="370095" y="2682240"/>
            <a:ext cx="10633186" cy="3261360"/>
          </a:xfrm>
          <a:prstGeom prst="rect">
            <a:avLst/>
          </a:prstGeom>
        </p:spPr>
      </p:pic>
    </p:spTree>
    <p:extLst>
      <p:ext uri="{BB962C8B-B14F-4D97-AF65-F5344CB8AC3E}">
        <p14:creationId xmlns:p14="http://schemas.microsoft.com/office/powerpoint/2010/main" val="417584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152A-E8E2-48C2-8CB9-709E4A81CEF3}"/>
              </a:ext>
            </a:extLst>
          </p:cNvPr>
          <p:cNvSpPr>
            <a:spLocks noGrp="1"/>
          </p:cNvSpPr>
          <p:nvPr>
            <p:ph type="title"/>
          </p:nvPr>
        </p:nvSpPr>
        <p:spPr/>
        <p:txBody>
          <a:bodyPr/>
          <a:lstStyle/>
          <a:p>
            <a:r>
              <a:rPr lang="en-US" dirty="0"/>
              <a:t>Introduction to SAP1:</a:t>
            </a:r>
            <a:endParaRPr lang="ar-EG" dirty="0"/>
          </a:p>
        </p:txBody>
      </p:sp>
      <p:sp>
        <p:nvSpPr>
          <p:cNvPr id="3" name="Content Placeholder 2">
            <a:extLst>
              <a:ext uri="{FF2B5EF4-FFF2-40B4-BE49-F238E27FC236}">
                <a16:creationId xmlns:a16="http://schemas.microsoft.com/office/drawing/2014/main" id="{0B9C70F8-1FA9-47D6-B071-47849A760C50}"/>
              </a:ext>
            </a:extLst>
          </p:cNvPr>
          <p:cNvSpPr>
            <a:spLocks noGrp="1"/>
          </p:cNvSpPr>
          <p:nvPr>
            <p:ph idx="1"/>
          </p:nvPr>
        </p:nvSpPr>
        <p:spPr/>
        <p:txBody>
          <a:bodyPr/>
          <a:lstStyle/>
          <a:p>
            <a:pPr algn="l"/>
            <a:r>
              <a:rPr lang="en-US" dirty="0"/>
              <a:t>SAP1 is a basic computer architecture designed for educational purposes, offering a simple yet effective platform for learning computer organization and architecture. It features essential components like CPU, memory, and I/O interfaces, providing hands-on experience with digital logic and instruction execution. Despite its simplicity, SAP1 serves as a foundation for understanding more advanced computer systems and architectures.</a:t>
            </a:r>
            <a:endParaRPr lang="ar-EG" dirty="0"/>
          </a:p>
        </p:txBody>
      </p:sp>
    </p:spTree>
    <p:extLst>
      <p:ext uri="{BB962C8B-B14F-4D97-AF65-F5344CB8AC3E}">
        <p14:creationId xmlns:p14="http://schemas.microsoft.com/office/powerpoint/2010/main" val="2375090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83FFB3-37C4-9E56-09BA-2E90C45F3C29}"/>
              </a:ext>
            </a:extLst>
          </p:cNvPr>
          <p:cNvSpPr>
            <a:spLocks noGrp="1"/>
          </p:cNvSpPr>
          <p:nvPr>
            <p:ph type="title"/>
          </p:nvPr>
        </p:nvSpPr>
        <p:spPr>
          <a:xfrm>
            <a:off x="476774" y="449580"/>
            <a:ext cx="8825659" cy="1981200"/>
          </a:xfrm>
        </p:spPr>
        <p:txBody>
          <a:bodyPr/>
          <a:lstStyle/>
          <a:p>
            <a:r>
              <a:rPr lang="en-US" dirty="0"/>
              <a:t>Simulation output</a:t>
            </a:r>
            <a:br>
              <a:rPr lang="en-US" dirty="0"/>
            </a:br>
            <a:r>
              <a:rPr lang="en-US" dirty="0"/>
              <a:t>5-OR</a:t>
            </a:r>
            <a:br>
              <a:rPr lang="en-US" dirty="0"/>
            </a:br>
            <a:r>
              <a:rPr lang="en-US" sz="2400" dirty="0"/>
              <a:t>make or operation to a with b and store result in a</a:t>
            </a:r>
            <a:endParaRPr lang="en-US" dirty="0"/>
          </a:p>
        </p:txBody>
      </p:sp>
      <p:pic>
        <p:nvPicPr>
          <p:cNvPr id="6" name="Picture 5">
            <a:extLst>
              <a:ext uri="{FF2B5EF4-FFF2-40B4-BE49-F238E27FC236}">
                <a16:creationId xmlns:a16="http://schemas.microsoft.com/office/drawing/2014/main" id="{6D62DB32-B69F-6CBA-91F6-D54DDBB06A83}"/>
              </a:ext>
            </a:extLst>
          </p:cNvPr>
          <p:cNvPicPr>
            <a:picLocks noChangeAspect="1"/>
          </p:cNvPicPr>
          <p:nvPr/>
        </p:nvPicPr>
        <p:blipFill rotWithShape="1">
          <a:blip r:embed="rId2"/>
          <a:srcRect r="1408" b="51000"/>
          <a:stretch/>
        </p:blipFill>
        <p:spPr>
          <a:xfrm>
            <a:off x="342641" y="2567940"/>
            <a:ext cx="10683500" cy="3360420"/>
          </a:xfrm>
          <a:prstGeom prst="rect">
            <a:avLst/>
          </a:prstGeom>
        </p:spPr>
      </p:pic>
    </p:spTree>
    <p:extLst>
      <p:ext uri="{BB962C8B-B14F-4D97-AF65-F5344CB8AC3E}">
        <p14:creationId xmlns:p14="http://schemas.microsoft.com/office/powerpoint/2010/main" val="375730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D802E3-0C52-5590-EC0C-40843B079356}"/>
              </a:ext>
            </a:extLst>
          </p:cNvPr>
          <p:cNvSpPr>
            <a:spLocks noGrp="1"/>
          </p:cNvSpPr>
          <p:nvPr>
            <p:ph type="title"/>
          </p:nvPr>
        </p:nvSpPr>
        <p:spPr>
          <a:xfrm>
            <a:off x="507254" y="510540"/>
            <a:ext cx="8825659" cy="1981200"/>
          </a:xfrm>
        </p:spPr>
        <p:txBody>
          <a:bodyPr/>
          <a:lstStyle/>
          <a:p>
            <a:r>
              <a:rPr lang="en-US" dirty="0"/>
              <a:t>Simulation output</a:t>
            </a:r>
            <a:br>
              <a:rPr lang="en-US" dirty="0"/>
            </a:br>
            <a:r>
              <a:rPr lang="en-US" dirty="0"/>
              <a:t>6-OUTPUT</a:t>
            </a:r>
            <a:br>
              <a:rPr lang="en-US" dirty="0"/>
            </a:br>
            <a:r>
              <a:rPr lang="en-US" sz="2400" dirty="0"/>
              <a:t>show the result on output reg </a:t>
            </a:r>
            <a:br>
              <a:rPr lang="en-US" dirty="0"/>
            </a:br>
            <a:endParaRPr lang="en-US" dirty="0"/>
          </a:p>
        </p:txBody>
      </p:sp>
      <p:pic>
        <p:nvPicPr>
          <p:cNvPr id="6" name="Picture 5">
            <a:extLst>
              <a:ext uri="{FF2B5EF4-FFF2-40B4-BE49-F238E27FC236}">
                <a16:creationId xmlns:a16="http://schemas.microsoft.com/office/drawing/2014/main" id="{6268F7C3-096F-B5D8-B116-43335D5BA8B3}"/>
              </a:ext>
            </a:extLst>
          </p:cNvPr>
          <p:cNvPicPr>
            <a:picLocks noChangeAspect="1"/>
          </p:cNvPicPr>
          <p:nvPr/>
        </p:nvPicPr>
        <p:blipFill rotWithShape="1">
          <a:blip r:embed="rId2"/>
          <a:srcRect b="56778"/>
          <a:stretch/>
        </p:blipFill>
        <p:spPr>
          <a:xfrm>
            <a:off x="1287780" y="2807971"/>
            <a:ext cx="9273540" cy="2964180"/>
          </a:xfrm>
          <a:prstGeom prst="rect">
            <a:avLst/>
          </a:prstGeom>
        </p:spPr>
      </p:pic>
    </p:spTree>
    <p:extLst>
      <p:ext uri="{BB962C8B-B14F-4D97-AF65-F5344CB8AC3E}">
        <p14:creationId xmlns:p14="http://schemas.microsoft.com/office/powerpoint/2010/main" val="157416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66A3E6-63BD-4ADC-637C-172A97456C98}"/>
              </a:ext>
            </a:extLst>
          </p:cNvPr>
          <p:cNvSpPr>
            <a:spLocks noGrp="1"/>
          </p:cNvSpPr>
          <p:nvPr>
            <p:ph type="title"/>
          </p:nvPr>
        </p:nvSpPr>
        <p:spPr>
          <a:xfrm>
            <a:off x="522494" y="571500"/>
            <a:ext cx="8825659" cy="1981200"/>
          </a:xfrm>
        </p:spPr>
        <p:txBody>
          <a:bodyPr/>
          <a:lstStyle/>
          <a:p>
            <a:r>
              <a:rPr lang="en-US" dirty="0"/>
              <a:t>Simulation output</a:t>
            </a:r>
            <a:br>
              <a:rPr lang="en-US" dirty="0"/>
            </a:br>
            <a:r>
              <a:rPr lang="en-US" dirty="0"/>
              <a:t>7-HALT</a:t>
            </a:r>
            <a:br>
              <a:rPr lang="en-US" dirty="0"/>
            </a:br>
            <a:r>
              <a:rPr lang="en-US" sz="2400" dirty="0"/>
              <a:t>make the active clock equal 0</a:t>
            </a:r>
            <a:endParaRPr lang="en-US" dirty="0"/>
          </a:p>
        </p:txBody>
      </p:sp>
      <p:pic>
        <p:nvPicPr>
          <p:cNvPr id="6" name="Picture 5">
            <a:extLst>
              <a:ext uri="{FF2B5EF4-FFF2-40B4-BE49-F238E27FC236}">
                <a16:creationId xmlns:a16="http://schemas.microsoft.com/office/drawing/2014/main" id="{8F08875D-3D41-6CBA-E09C-5C0464A8B817}"/>
              </a:ext>
            </a:extLst>
          </p:cNvPr>
          <p:cNvPicPr>
            <a:picLocks noChangeAspect="1"/>
          </p:cNvPicPr>
          <p:nvPr/>
        </p:nvPicPr>
        <p:blipFill rotWithShape="1">
          <a:blip r:embed="rId2"/>
          <a:srcRect l="207" t="111" r="-994" b="61889"/>
          <a:stretch/>
        </p:blipFill>
        <p:spPr>
          <a:xfrm>
            <a:off x="830580" y="2918460"/>
            <a:ext cx="9601200" cy="2606040"/>
          </a:xfrm>
          <a:prstGeom prst="rect">
            <a:avLst/>
          </a:prstGeom>
        </p:spPr>
      </p:pic>
    </p:spTree>
    <p:extLst>
      <p:ext uri="{BB962C8B-B14F-4D97-AF65-F5344CB8AC3E}">
        <p14:creationId xmlns:p14="http://schemas.microsoft.com/office/powerpoint/2010/main" val="277227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885425-89B6-4EAE-BC22-9F2058B0B820}"/>
              </a:ext>
            </a:extLst>
          </p:cNvPr>
          <p:cNvSpPr>
            <a:spLocks noGrp="1"/>
          </p:cNvSpPr>
          <p:nvPr>
            <p:ph type="body" sz="half" idx="2"/>
          </p:nvPr>
        </p:nvSpPr>
        <p:spPr>
          <a:xfrm>
            <a:off x="283084" y="308345"/>
            <a:ext cx="8825659" cy="2362200"/>
          </a:xfrm>
        </p:spPr>
        <p:txBody>
          <a:bodyPr/>
          <a:lstStyle/>
          <a:p>
            <a:pPr algn="l"/>
            <a:r>
              <a:rPr lang="en-US" dirty="0"/>
              <a:t>SAP-1 Computer Architecture </a:t>
            </a:r>
          </a:p>
          <a:p>
            <a:pPr algn="l"/>
            <a:r>
              <a:rPr lang="en-US" dirty="0"/>
              <a:t>The SAP-1 computer is a bus-organized computer and makes use of Von-Neumann architecture. It makes use of an 8-bit central bus and has ten main components. A pictorial representation of its architecture is shown below. Each of the individual components that make up this computer are described right after.</a:t>
            </a:r>
            <a:endParaRPr lang="ar-EG" dirty="0"/>
          </a:p>
        </p:txBody>
      </p:sp>
      <p:pic>
        <p:nvPicPr>
          <p:cNvPr id="5" name="Picture 4">
            <a:extLst>
              <a:ext uri="{FF2B5EF4-FFF2-40B4-BE49-F238E27FC236}">
                <a16:creationId xmlns:a16="http://schemas.microsoft.com/office/drawing/2014/main" id="{B44ACDDC-F1F7-4801-80DE-13580DACB9D3}"/>
              </a:ext>
            </a:extLst>
          </p:cNvPr>
          <p:cNvPicPr>
            <a:picLocks noChangeAspect="1"/>
          </p:cNvPicPr>
          <p:nvPr/>
        </p:nvPicPr>
        <p:blipFill>
          <a:blip r:embed="rId2"/>
          <a:stretch>
            <a:fillRect/>
          </a:stretch>
        </p:blipFill>
        <p:spPr>
          <a:xfrm>
            <a:off x="3689498" y="2285999"/>
            <a:ext cx="8057466" cy="4369983"/>
          </a:xfrm>
          <a:prstGeom prst="rect">
            <a:avLst/>
          </a:prstGeom>
        </p:spPr>
      </p:pic>
    </p:spTree>
    <p:extLst>
      <p:ext uri="{BB962C8B-B14F-4D97-AF65-F5344CB8AC3E}">
        <p14:creationId xmlns:p14="http://schemas.microsoft.com/office/powerpoint/2010/main" val="72137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4FE3-D5D0-424A-89C0-1A985BA2C38C}"/>
              </a:ext>
            </a:extLst>
          </p:cNvPr>
          <p:cNvSpPr>
            <a:spLocks noGrp="1"/>
          </p:cNvSpPr>
          <p:nvPr>
            <p:ph type="title"/>
          </p:nvPr>
        </p:nvSpPr>
        <p:spPr>
          <a:xfrm>
            <a:off x="772182" y="214424"/>
            <a:ext cx="8825659" cy="1981200"/>
          </a:xfrm>
        </p:spPr>
        <p:txBody>
          <a:bodyPr/>
          <a:lstStyle/>
          <a:p>
            <a:r>
              <a:rPr lang="en-US" dirty="0"/>
              <a:t>PC </a:t>
            </a:r>
            <a:br>
              <a:rPr lang="en-US" dirty="0"/>
            </a:br>
            <a:r>
              <a:rPr lang="en-US" dirty="0"/>
              <a:t>‘program counter’</a:t>
            </a:r>
            <a:endParaRPr lang="ar-EG" dirty="0"/>
          </a:p>
        </p:txBody>
      </p:sp>
      <p:sp>
        <p:nvSpPr>
          <p:cNvPr id="3" name="Text Placeholder 2">
            <a:extLst>
              <a:ext uri="{FF2B5EF4-FFF2-40B4-BE49-F238E27FC236}">
                <a16:creationId xmlns:a16="http://schemas.microsoft.com/office/drawing/2014/main" id="{E484C7D1-0384-4A87-9443-A291A5B3F85A}"/>
              </a:ext>
            </a:extLst>
          </p:cNvPr>
          <p:cNvSpPr>
            <a:spLocks noGrp="1"/>
          </p:cNvSpPr>
          <p:nvPr>
            <p:ph type="body" sz="half" idx="2"/>
          </p:nvPr>
        </p:nvSpPr>
        <p:spPr>
          <a:xfrm>
            <a:off x="995464" y="1428101"/>
            <a:ext cx="8825659" cy="2362200"/>
          </a:xfrm>
        </p:spPr>
        <p:txBody>
          <a:bodyPr/>
          <a:lstStyle/>
          <a:p>
            <a:pPr algn="l"/>
            <a:r>
              <a:rPr lang="en-US" dirty="0"/>
              <a:t>The program counter, which is part of the control unit, counts from 0000 to 1111 as the program is stored at the beginning of the memory with the first instruction at binary address 0000, the second instruction at address 0001, the third at address 0010</a:t>
            </a:r>
            <a:endParaRPr lang="ar-EG" dirty="0"/>
          </a:p>
        </p:txBody>
      </p:sp>
      <p:pic>
        <p:nvPicPr>
          <p:cNvPr id="5" name="Picture 4">
            <a:extLst>
              <a:ext uri="{FF2B5EF4-FFF2-40B4-BE49-F238E27FC236}">
                <a16:creationId xmlns:a16="http://schemas.microsoft.com/office/drawing/2014/main" id="{FB8BEF5D-7938-4735-AF20-EC4F7AA9D013}"/>
              </a:ext>
            </a:extLst>
          </p:cNvPr>
          <p:cNvPicPr>
            <a:picLocks noChangeAspect="1"/>
          </p:cNvPicPr>
          <p:nvPr/>
        </p:nvPicPr>
        <p:blipFill>
          <a:blip r:embed="rId2"/>
          <a:stretch>
            <a:fillRect/>
          </a:stretch>
        </p:blipFill>
        <p:spPr>
          <a:xfrm>
            <a:off x="1449571" y="3378756"/>
            <a:ext cx="9292857" cy="2567241"/>
          </a:xfrm>
          <a:prstGeom prst="rect">
            <a:avLst/>
          </a:prstGeom>
        </p:spPr>
      </p:pic>
    </p:spTree>
    <p:extLst>
      <p:ext uri="{BB962C8B-B14F-4D97-AF65-F5344CB8AC3E}">
        <p14:creationId xmlns:p14="http://schemas.microsoft.com/office/powerpoint/2010/main" val="22568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22BC-3CA7-454D-8D99-09E13AAE6079}"/>
              </a:ext>
            </a:extLst>
          </p:cNvPr>
          <p:cNvSpPr>
            <a:spLocks noGrp="1"/>
          </p:cNvSpPr>
          <p:nvPr>
            <p:ph type="title"/>
          </p:nvPr>
        </p:nvSpPr>
        <p:spPr>
          <a:xfrm>
            <a:off x="614213" y="443599"/>
            <a:ext cx="9404723" cy="1400530"/>
          </a:xfrm>
        </p:spPr>
        <p:txBody>
          <a:bodyPr/>
          <a:lstStyle/>
          <a:p>
            <a:r>
              <a:rPr lang="en-US" dirty="0"/>
              <a:t>MAR</a:t>
            </a:r>
            <a:br>
              <a:rPr lang="en-US" dirty="0"/>
            </a:br>
            <a:r>
              <a:rPr lang="en-US" dirty="0"/>
              <a:t>‘Memory address Register’</a:t>
            </a:r>
            <a:br>
              <a:rPr lang="en-US" dirty="0"/>
            </a:br>
            <a:r>
              <a:rPr lang="en-US" sz="2000" dirty="0"/>
              <a:t>The MAR stores the 4-bit address of data or instruction which are placed in memory. When the SAP-1 is running, the 4-bit address is gotten from the Program Counter through the W-bus and then stored. This stored address is sent to the RAM where data or instructions are read from</a:t>
            </a:r>
            <a:endParaRPr lang="ar-EG" sz="2000" dirty="0"/>
          </a:p>
        </p:txBody>
      </p:sp>
      <p:pic>
        <p:nvPicPr>
          <p:cNvPr id="4" name="Picture 3">
            <a:extLst>
              <a:ext uri="{FF2B5EF4-FFF2-40B4-BE49-F238E27FC236}">
                <a16:creationId xmlns:a16="http://schemas.microsoft.com/office/drawing/2014/main" id="{1F7E9A1B-87C6-4881-8265-DB2DB0A0CC7C}"/>
              </a:ext>
            </a:extLst>
          </p:cNvPr>
          <p:cNvPicPr>
            <a:picLocks noChangeAspect="1"/>
          </p:cNvPicPr>
          <p:nvPr/>
        </p:nvPicPr>
        <p:blipFill>
          <a:blip r:embed="rId2"/>
          <a:stretch>
            <a:fillRect/>
          </a:stretch>
        </p:blipFill>
        <p:spPr>
          <a:xfrm>
            <a:off x="1138409" y="3245899"/>
            <a:ext cx="9915181" cy="3168502"/>
          </a:xfrm>
          <a:prstGeom prst="rect">
            <a:avLst/>
          </a:prstGeom>
        </p:spPr>
      </p:pic>
    </p:spTree>
    <p:extLst>
      <p:ext uri="{BB962C8B-B14F-4D97-AF65-F5344CB8AC3E}">
        <p14:creationId xmlns:p14="http://schemas.microsoft.com/office/powerpoint/2010/main" val="12390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B798-A107-4443-82F6-81C9832F3733}"/>
              </a:ext>
            </a:extLst>
          </p:cNvPr>
          <p:cNvSpPr>
            <a:spLocks noGrp="1"/>
          </p:cNvSpPr>
          <p:nvPr>
            <p:ph type="title"/>
          </p:nvPr>
        </p:nvSpPr>
        <p:spPr>
          <a:xfrm>
            <a:off x="984834" y="490538"/>
            <a:ext cx="8825659" cy="1981200"/>
          </a:xfrm>
        </p:spPr>
        <p:txBody>
          <a:bodyPr/>
          <a:lstStyle/>
          <a:p>
            <a:r>
              <a:rPr lang="en-US" dirty="0"/>
              <a:t>RAM</a:t>
            </a:r>
            <a:endParaRPr lang="ar-EG" dirty="0"/>
          </a:p>
        </p:txBody>
      </p:sp>
      <p:sp>
        <p:nvSpPr>
          <p:cNvPr id="3" name="Text Placeholder 2">
            <a:extLst>
              <a:ext uri="{FF2B5EF4-FFF2-40B4-BE49-F238E27FC236}">
                <a16:creationId xmlns:a16="http://schemas.microsoft.com/office/drawing/2014/main" id="{638B81A9-0469-4F3C-98E1-D9A6D7AB5BA2}"/>
              </a:ext>
            </a:extLst>
          </p:cNvPr>
          <p:cNvSpPr>
            <a:spLocks noGrp="1"/>
          </p:cNvSpPr>
          <p:nvPr>
            <p:ph type="body" sz="half" idx="2"/>
          </p:nvPr>
        </p:nvSpPr>
        <p:spPr>
          <a:xfrm>
            <a:off x="1091159" y="1290084"/>
            <a:ext cx="8825659" cy="2362200"/>
          </a:xfrm>
        </p:spPr>
        <p:txBody>
          <a:bodyPr/>
          <a:lstStyle/>
          <a:p>
            <a:pPr algn="l"/>
            <a:r>
              <a:rPr lang="en-US" dirty="0"/>
              <a:t>Random-Access Memory (RAM): The SAP-1 makes use of a 16 x 8 RAM (16 memory locations each storing 8 bits of data). The RAM can be programmed by means of the address and data switches allowing you to write to the memory before a computer run. During a computer run, the RAM receives its 4-bit address from the MAR and read operation is performed. In this way the instruction or data word stored in the RAM is placed on the W bus for use in some other part of the computer.</a:t>
            </a:r>
            <a:endParaRPr lang="ar-EG" dirty="0"/>
          </a:p>
        </p:txBody>
      </p:sp>
      <p:pic>
        <p:nvPicPr>
          <p:cNvPr id="5" name="Picture 4">
            <a:extLst>
              <a:ext uri="{FF2B5EF4-FFF2-40B4-BE49-F238E27FC236}">
                <a16:creationId xmlns:a16="http://schemas.microsoft.com/office/drawing/2014/main" id="{7E454243-8A33-4F4A-8ED0-5EF26E9663BD}"/>
              </a:ext>
            </a:extLst>
          </p:cNvPr>
          <p:cNvPicPr>
            <a:picLocks noChangeAspect="1"/>
          </p:cNvPicPr>
          <p:nvPr/>
        </p:nvPicPr>
        <p:blipFill>
          <a:blip r:embed="rId2"/>
          <a:stretch>
            <a:fillRect/>
          </a:stretch>
        </p:blipFill>
        <p:spPr>
          <a:xfrm>
            <a:off x="5061098" y="3382925"/>
            <a:ext cx="5901070" cy="2984537"/>
          </a:xfrm>
          <a:prstGeom prst="rect">
            <a:avLst/>
          </a:prstGeom>
        </p:spPr>
      </p:pic>
    </p:spTree>
    <p:extLst>
      <p:ext uri="{BB962C8B-B14F-4D97-AF65-F5344CB8AC3E}">
        <p14:creationId xmlns:p14="http://schemas.microsoft.com/office/powerpoint/2010/main" val="293907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F2F853-A966-413E-A39F-2BE5A3EA939C}"/>
              </a:ext>
            </a:extLst>
          </p:cNvPr>
          <p:cNvSpPr/>
          <p:nvPr/>
        </p:nvSpPr>
        <p:spPr>
          <a:xfrm>
            <a:off x="481321" y="589739"/>
            <a:ext cx="10208244" cy="1323439"/>
          </a:xfrm>
          <a:prstGeom prst="rect">
            <a:avLst/>
          </a:prstGeom>
        </p:spPr>
        <p:txBody>
          <a:bodyPr wrap="none">
            <a:spAutoFit/>
          </a:bodyPr>
          <a:lstStyle/>
          <a:p>
            <a:r>
              <a:rPr lang="ar-EG" sz="4000" dirty="0"/>
              <a:t>SAP-1 instruction set consists of following </a:t>
            </a:r>
          </a:p>
          <a:p>
            <a:r>
              <a:rPr lang="ar-EG" sz="4000" dirty="0"/>
              <a:t>instructions</a:t>
            </a:r>
          </a:p>
        </p:txBody>
      </p:sp>
      <p:graphicFrame>
        <p:nvGraphicFramePr>
          <p:cNvPr id="2" name="Table 1">
            <a:extLst>
              <a:ext uri="{FF2B5EF4-FFF2-40B4-BE49-F238E27FC236}">
                <a16:creationId xmlns:a16="http://schemas.microsoft.com/office/drawing/2014/main" id="{A6B3D391-B92B-D9D9-BEFF-0BA9F78A98BB}"/>
              </a:ext>
            </a:extLst>
          </p:cNvPr>
          <p:cNvGraphicFramePr>
            <a:graphicFrameLocks noGrp="1"/>
          </p:cNvGraphicFramePr>
          <p:nvPr>
            <p:extLst>
              <p:ext uri="{D42A27DB-BD31-4B8C-83A1-F6EECF244321}">
                <p14:modId xmlns:p14="http://schemas.microsoft.com/office/powerpoint/2010/main" val="2721823451"/>
              </p:ext>
            </p:extLst>
          </p:nvPr>
        </p:nvGraphicFramePr>
        <p:xfrm>
          <a:off x="1093718" y="2259619"/>
          <a:ext cx="10144387" cy="4201589"/>
        </p:xfrm>
        <a:graphic>
          <a:graphicData uri="http://schemas.openxmlformats.org/drawingml/2006/table">
            <a:tbl>
              <a:tblPr firstRow="1" bandRow="1">
                <a:tableStyleId>{5C22544A-7EE6-4342-B048-85BDC9FD1C3A}</a:tableStyleId>
              </a:tblPr>
              <a:tblGrid>
                <a:gridCol w="1413293">
                  <a:extLst>
                    <a:ext uri="{9D8B030D-6E8A-4147-A177-3AD203B41FA5}">
                      <a16:colId xmlns:a16="http://schemas.microsoft.com/office/drawing/2014/main" val="3886044768"/>
                    </a:ext>
                  </a:extLst>
                </a:gridCol>
                <a:gridCol w="7029975">
                  <a:extLst>
                    <a:ext uri="{9D8B030D-6E8A-4147-A177-3AD203B41FA5}">
                      <a16:colId xmlns:a16="http://schemas.microsoft.com/office/drawing/2014/main" val="2106420927"/>
                    </a:ext>
                  </a:extLst>
                </a:gridCol>
                <a:gridCol w="1701119">
                  <a:extLst>
                    <a:ext uri="{9D8B030D-6E8A-4147-A177-3AD203B41FA5}">
                      <a16:colId xmlns:a16="http://schemas.microsoft.com/office/drawing/2014/main" val="375908572"/>
                    </a:ext>
                  </a:extLst>
                </a:gridCol>
              </a:tblGrid>
              <a:tr h="493679">
                <a:tc>
                  <a:txBody>
                    <a:bodyPr/>
                    <a:lstStyle/>
                    <a:p>
                      <a:pPr algn="l" rtl="0"/>
                      <a:r>
                        <a:rPr lang="en-US" dirty="0">
                          <a:solidFill>
                            <a:schemeClr val="bg1"/>
                          </a:solidFill>
                        </a:rPr>
                        <a:t>Mnemonic</a:t>
                      </a:r>
                    </a:p>
                  </a:txBody>
                  <a:tcPr/>
                </a:tc>
                <a:tc>
                  <a:txBody>
                    <a:bodyPr/>
                    <a:lstStyle/>
                    <a:p>
                      <a:pPr algn="l" rtl="0"/>
                      <a:r>
                        <a:rPr lang="en-US" dirty="0">
                          <a:solidFill>
                            <a:schemeClr val="bg1"/>
                          </a:solidFill>
                        </a:rPr>
                        <a:t>operation</a:t>
                      </a:r>
                    </a:p>
                  </a:txBody>
                  <a:tcPr/>
                </a:tc>
                <a:tc>
                  <a:txBody>
                    <a:bodyPr/>
                    <a:lstStyle/>
                    <a:p>
                      <a:pPr algn="l" rtl="0"/>
                      <a:r>
                        <a:rPr lang="en-US" dirty="0">
                          <a:solidFill>
                            <a:schemeClr val="bg1"/>
                          </a:solidFill>
                        </a:rPr>
                        <a:t>opcode</a:t>
                      </a:r>
                    </a:p>
                  </a:txBody>
                  <a:tcPr/>
                </a:tc>
                <a:extLst>
                  <a:ext uri="{0D108BD9-81ED-4DB2-BD59-A6C34878D82A}">
                    <a16:rowId xmlns:a16="http://schemas.microsoft.com/office/drawing/2014/main" val="2636910970"/>
                  </a:ext>
                </a:extLst>
              </a:tr>
              <a:tr h="745836">
                <a:tc>
                  <a:txBody>
                    <a:bodyPr/>
                    <a:lstStyle/>
                    <a:p>
                      <a:pPr algn="l" rtl="0"/>
                      <a:r>
                        <a:rPr lang="en-US" dirty="0"/>
                        <a:t>LDA</a:t>
                      </a:r>
                    </a:p>
                  </a:txBody>
                  <a:tcPr/>
                </a:tc>
                <a:tc>
                  <a:txBody>
                    <a:bodyPr/>
                    <a:lstStyle/>
                    <a:p>
                      <a:pPr algn="l" rtl="0"/>
                      <a:r>
                        <a:rPr lang="en-US" dirty="0"/>
                        <a:t>Load addressed memory contents onto accumulator</a:t>
                      </a:r>
                    </a:p>
                  </a:txBody>
                  <a:tcPr/>
                </a:tc>
                <a:tc>
                  <a:txBody>
                    <a:bodyPr/>
                    <a:lstStyle/>
                    <a:p>
                      <a:pPr algn="ctr" rtl="0"/>
                      <a:r>
                        <a:rPr lang="en-US" dirty="0"/>
                        <a:t>0000</a:t>
                      </a:r>
                    </a:p>
                  </a:txBody>
                  <a:tcPr/>
                </a:tc>
                <a:extLst>
                  <a:ext uri="{0D108BD9-81ED-4DB2-BD59-A6C34878D82A}">
                    <a16:rowId xmlns:a16="http://schemas.microsoft.com/office/drawing/2014/main" val="2628081417"/>
                  </a:ext>
                </a:extLst>
              </a:tr>
              <a:tr h="493679">
                <a:tc>
                  <a:txBody>
                    <a:bodyPr/>
                    <a:lstStyle/>
                    <a:p>
                      <a:pPr algn="l"/>
                      <a:r>
                        <a:rPr lang="en-US" dirty="0"/>
                        <a:t>ADD</a:t>
                      </a:r>
                    </a:p>
                  </a:txBody>
                  <a:tcPr/>
                </a:tc>
                <a:tc>
                  <a:txBody>
                    <a:bodyPr/>
                    <a:lstStyle/>
                    <a:p>
                      <a:pPr algn="l" rtl="0"/>
                      <a:r>
                        <a:rPr lang="en-US" dirty="0"/>
                        <a:t>Add addressed memory contents to accumulator</a:t>
                      </a:r>
                    </a:p>
                  </a:txBody>
                  <a:tcPr/>
                </a:tc>
                <a:tc>
                  <a:txBody>
                    <a:bodyPr/>
                    <a:lstStyle/>
                    <a:p>
                      <a:pPr algn="ctr"/>
                      <a:r>
                        <a:rPr lang="en-US" dirty="0"/>
                        <a:t>0001</a:t>
                      </a:r>
                    </a:p>
                  </a:txBody>
                  <a:tcPr/>
                </a:tc>
                <a:extLst>
                  <a:ext uri="{0D108BD9-81ED-4DB2-BD59-A6C34878D82A}">
                    <a16:rowId xmlns:a16="http://schemas.microsoft.com/office/drawing/2014/main" val="3094337300"/>
                  </a:ext>
                </a:extLst>
              </a:tr>
              <a:tr h="493679">
                <a:tc>
                  <a:txBody>
                    <a:bodyPr/>
                    <a:lstStyle/>
                    <a:p>
                      <a:pPr algn="l" rtl="0"/>
                      <a:r>
                        <a:rPr lang="en-US" dirty="0"/>
                        <a:t>SUB</a:t>
                      </a:r>
                    </a:p>
                  </a:txBody>
                  <a:tcPr/>
                </a:tc>
                <a:tc>
                  <a:txBody>
                    <a:bodyPr/>
                    <a:lstStyle/>
                    <a:p>
                      <a:pPr algn="l" rtl="0"/>
                      <a:r>
                        <a:rPr lang="en-US" dirty="0"/>
                        <a:t>Subtract addressed memory contents from accumulator </a:t>
                      </a:r>
                    </a:p>
                  </a:txBody>
                  <a:tcPr/>
                </a:tc>
                <a:tc>
                  <a:txBody>
                    <a:bodyPr/>
                    <a:lstStyle/>
                    <a:p>
                      <a:pPr algn="ctr"/>
                      <a:r>
                        <a:rPr lang="en-US" dirty="0"/>
                        <a:t>0010</a:t>
                      </a:r>
                    </a:p>
                  </a:txBody>
                  <a:tcPr/>
                </a:tc>
                <a:extLst>
                  <a:ext uri="{0D108BD9-81ED-4DB2-BD59-A6C34878D82A}">
                    <a16:rowId xmlns:a16="http://schemas.microsoft.com/office/drawing/2014/main" val="2927249617"/>
                  </a:ext>
                </a:extLst>
              </a:tr>
              <a:tr h="493679">
                <a:tc>
                  <a:txBody>
                    <a:bodyPr/>
                    <a:lstStyle/>
                    <a:p>
                      <a:pPr algn="l" rtl="0"/>
                      <a:r>
                        <a:rPr lang="en-US" dirty="0"/>
                        <a:t>AND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addressed memory contents with accumulator</a:t>
                      </a:r>
                    </a:p>
                  </a:txBody>
                  <a:tcPr/>
                </a:tc>
                <a:tc>
                  <a:txBody>
                    <a:bodyPr/>
                    <a:lstStyle/>
                    <a:p>
                      <a:pPr algn="ctr"/>
                      <a:r>
                        <a:rPr lang="en-US" dirty="0"/>
                        <a:t>0011</a:t>
                      </a:r>
                    </a:p>
                  </a:txBody>
                  <a:tcPr/>
                </a:tc>
                <a:extLst>
                  <a:ext uri="{0D108BD9-81ED-4DB2-BD59-A6C34878D82A}">
                    <a16:rowId xmlns:a16="http://schemas.microsoft.com/office/drawing/2014/main" val="28288470"/>
                  </a:ext>
                </a:extLst>
              </a:tr>
              <a:tr h="493679">
                <a:tc>
                  <a:txBody>
                    <a:bodyPr/>
                    <a:lstStyle/>
                    <a:p>
                      <a:pPr algn="l" rtl="0"/>
                      <a:r>
                        <a:rPr lang="en-US" dirty="0"/>
                        <a:t>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Or addressed memory contents with accumulator</a:t>
                      </a:r>
                    </a:p>
                  </a:txBody>
                  <a:tcPr/>
                </a:tc>
                <a:tc>
                  <a:txBody>
                    <a:bodyPr/>
                    <a:lstStyle/>
                    <a:p>
                      <a:pPr algn="ctr"/>
                      <a:r>
                        <a:rPr lang="en-US" dirty="0"/>
                        <a:t>0110</a:t>
                      </a:r>
                    </a:p>
                  </a:txBody>
                  <a:tcPr/>
                </a:tc>
                <a:extLst>
                  <a:ext uri="{0D108BD9-81ED-4DB2-BD59-A6C34878D82A}">
                    <a16:rowId xmlns:a16="http://schemas.microsoft.com/office/drawing/2014/main" val="810069856"/>
                  </a:ext>
                </a:extLst>
              </a:tr>
              <a:tr h="493679">
                <a:tc>
                  <a:txBody>
                    <a:bodyPr/>
                    <a:lstStyle/>
                    <a:p>
                      <a:pPr algn="l" rtl="0"/>
                      <a:r>
                        <a:rPr lang="en-US" dirty="0"/>
                        <a:t>OUT</a:t>
                      </a:r>
                    </a:p>
                  </a:txBody>
                  <a:tcPr/>
                </a:tc>
                <a:tc>
                  <a:txBody>
                    <a:bodyPr/>
                    <a:lstStyle/>
                    <a:p>
                      <a:pPr algn="l" rtl="0"/>
                      <a:r>
                        <a:rPr lang="en-US" dirty="0"/>
                        <a:t>Load accumulator data into output register</a:t>
                      </a:r>
                    </a:p>
                  </a:txBody>
                  <a:tcPr/>
                </a:tc>
                <a:tc>
                  <a:txBody>
                    <a:bodyPr/>
                    <a:lstStyle/>
                    <a:p>
                      <a:pPr algn="ctr"/>
                      <a:r>
                        <a:rPr lang="en-US" dirty="0"/>
                        <a:t>1110</a:t>
                      </a:r>
                    </a:p>
                  </a:txBody>
                  <a:tcPr/>
                </a:tc>
                <a:extLst>
                  <a:ext uri="{0D108BD9-81ED-4DB2-BD59-A6C34878D82A}">
                    <a16:rowId xmlns:a16="http://schemas.microsoft.com/office/drawing/2014/main" val="4017248176"/>
                  </a:ext>
                </a:extLst>
              </a:tr>
              <a:tr h="493679">
                <a:tc>
                  <a:txBody>
                    <a:bodyPr/>
                    <a:lstStyle/>
                    <a:p>
                      <a:pPr algn="l" rtl="0"/>
                      <a:r>
                        <a:rPr lang="en-US" dirty="0"/>
                        <a:t>HALT</a:t>
                      </a:r>
                    </a:p>
                  </a:txBody>
                  <a:tcPr/>
                </a:tc>
                <a:tc>
                  <a:txBody>
                    <a:bodyPr/>
                    <a:lstStyle/>
                    <a:p>
                      <a:pPr algn="l" rtl="0"/>
                      <a:r>
                        <a:rPr lang="en-US" dirty="0"/>
                        <a:t>Stop processing</a:t>
                      </a:r>
                    </a:p>
                  </a:txBody>
                  <a:tcPr/>
                </a:tc>
                <a:tc>
                  <a:txBody>
                    <a:bodyPr/>
                    <a:lstStyle/>
                    <a:p>
                      <a:pPr algn="ctr"/>
                      <a:r>
                        <a:rPr lang="en-US" dirty="0"/>
                        <a:t>1111</a:t>
                      </a:r>
                    </a:p>
                  </a:txBody>
                  <a:tcPr/>
                </a:tc>
                <a:extLst>
                  <a:ext uri="{0D108BD9-81ED-4DB2-BD59-A6C34878D82A}">
                    <a16:rowId xmlns:a16="http://schemas.microsoft.com/office/drawing/2014/main" val="1679197712"/>
                  </a:ext>
                </a:extLst>
              </a:tr>
            </a:tbl>
          </a:graphicData>
        </a:graphic>
      </p:graphicFrame>
    </p:spTree>
    <p:extLst>
      <p:ext uri="{BB962C8B-B14F-4D97-AF65-F5344CB8AC3E}">
        <p14:creationId xmlns:p14="http://schemas.microsoft.com/office/powerpoint/2010/main" val="237972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A031-1E1A-44F9-B4E4-C118710FFF24}"/>
              </a:ext>
            </a:extLst>
          </p:cNvPr>
          <p:cNvSpPr>
            <a:spLocks noGrp="1"/>
          </p:cNvSpPr>
          <p:nvPr>
            <p:ph type="title"/>
          </p:nvPr>
        </p:nvSpPr>
        <p:spPr>
          <a:xfrm>
            <a:off x="921038" y="411127"/>
            <a:ext cx="8825659" cy="1981200"/>
          </a:xfrm>
        </p:spPr>
        <p:txBody>
          <a:bodyPr/>
          <a:lstStyle/>
          <a:p>
            <a:r>
              <a:rPr lang="en-US" dirty="0"/>
              <a:t>Operation Codes</a:t>
            </a:r>
            <a:endParaRPr lang="ar-EG" dirty="0"/>
          </a:p>
        </p:txBody>
      </p:sp>
      <p:sp>
        <p:nvSpPr>
          <p:cNvPr id="3" name="Text Placeholder 2">
            <a:extLst>
              <a:ext uri="{FF2B5EF4-FFF2-40B4-BE49-F238E27FC236}">
                <a16:creationId xmlns:a16="http://schemas.microsoft.com/office/drawing/2014/main" id="{10BC5E46-0FD3-45FE-AC08-0D900ED9CDF8}"/>
              </a:ext>
            </a:extLst>
          </p:cNvPr>
          <p:cNvSpPr>
            <a:spLocks noGrp="1"/>
          </p:cNvSpPr>
          <p:nvPr>
            <p:ph type="body" sz="half" idx="2"/>
          </p:nvPr>
        </p:nvSpPr>
        <p:spPr>
          <a:xfrm>
            <a:off x="1133689" y="1733109"/>
            <a:ext cx="8825659" cy="3627474"/>
          </a:xfrm>
        </p:spPr>
        <p:txBody>
          <a:bodyPr>
            <a:normAutofit fontScale="92500" lnSpcReduction="10000"/>
          </a:bodyPr>
          <a:lstStyle/>
          <a:p>
            <a:pPr algn="l"/>
            <a:r>
              <a:rPr lang="en-US" dirty="0"/>
              <a:t>Each operation in the SAP-1’s instruction set have been mapped to 4 bits. These 4 bits make up the first 4 of the total 8 bits that are stored in each RAM location. The last 4 bits specify the operand which the operation will act on. Example – 000 0001 will load (0000) the operand 1 (0001) to the accumulator.   </a:t>
            </a:r>
          </a:p>
          <a:p>
            <a:pPr algn="l"/>
            <a:r>
              <a:rPr lang="en-US" dirty="0"/>
              <a:t>LOAD – 0000</a:t>
            </a:r>
          </a:p>
          <a:p>
            <a:pPr algn="l"/>
            <a:r>
              <a:rPr lang="en-US" dirty="0"/>
              <a:t>ADD – 0001</a:t>
            </a:r>
          </a:p>
          <a:p>
            <a:pPr algn="l"/>
            <a:r>
              <a:rPr lang="en-US" dirty="0"/>
              <a:t>SUBTRACT – 0010</a:t>
            </a:r>
          </a:p>
          <a:p>
            <a:pPr algn="l"/>
            <a:r>
              <a:rPr lang="en-US" dirty="0"/>
              <a:t>AND – 0111</a:t>
            </a:r>
          </a:p>
          <a:p>
            <a:pPr algn="l"/>
            <a:r>
              <a:rPr lang="en-US" dirty="0"/>
              <a:t>OR – 0111</a:t>
            </a:r>
          </a:p>
          <a:p>
            <a:pPr algn="l"/>
            <a:r>
              <a:rPr lang="en-US" dirty="0"/>
              <a:t>OUTPUT -1110</a:t>
            </a:r>
          </a:p>
          <a:p>
            <a:pPr algn="l"/>
            <a:r>
              <a:rPr lang="en-US" dirty="0"/>
              <a:t>HALT - 1111</a:t>
            </a:r>
            <a:endParaRPr lang="ar-EG" dirty="0"/>
          </a:p>
        </p:txBody>
      </p:sp>
      <p:pic>
        <p:nvPicPr>
          <p:cNvPr id="4" name="Picture 3">
            <a:extLst>
              <a:ext uri="{FF2B5EF4-FFF2-40B4-BE49-F238E27FC236}">
                <a16:creationId xmlns:a16="http://schemas.microsoft.com/office/drawing/2014/main" id="{46AA6D13-3E66-EBC1-E45B-C3E13F3F86AD}"/>
              </a:ext>
            </a:extLst>
          </p:cNvPr>
          <p:cNvPicPr>
            <a:picLocks noChangeAspect="1"/>
          </p:cNvPicPr>
          <p:nvPr/>
        </p:nvPicPr>
        <p:blipFill>
          <a:blip r:embed="rId2"/>
          <a:stretch>
            <a:fillRect/>
          </a:stretch>
        </p:blipFill>
        <p:spPr>
          <a:xfrm>
            <a:off x="5702556" y="2935317"/>
            <a:ext cx="5530303" cy="3060714"/>
          </a:xfrm>
          <a:prstGeom prst="rect">
            <a:avLst/>
          </a:prstGeom>
        </p:spPr>
      </p:pic>
    </p:spTree>
    <p:extLst>
      <p:ext uri="{BB962C8B-B14F-4D97-AF65-F5344CB8AC3E}">
        <p14:creationId xmlns:p14="http://schemas.microsoft.com/office/powerpoint/2010/main" val="208441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8EC3B-9B0C-4B9E-9949-4BB28CE9FC3F}"/>
              </a:ext>
            </a:extLst>
          </p:cNvPr>
          <p:cNvSpPr>
            <a:spLocks noGrp="1"/>
          </p:cNvSpPr>
          <p:nvPr>
            <p:ph type="body" sz="half" idx="2"/>
          </p:nvPr>
        </p:nvSpPr>
        <p:spPr>
          <a:xfrm>
            <a:off x="952065" y="203126"/>
            <a:ext cx="8967242" cy="3902149"/>
          </a:xfrm>
        </p:spPr>
        <p:txBody>
          <a:bodyPr>
            <a:normAutofit fontScale="92500" lnSpcReduction="10000"/>
          </a:bodyPr>
          <a:lstStyle/>
          <a:p>
            <a:pPr algn="l"/>
            <a:r>
              <a:rPr lang="en-US" dirty="0"/>
              <a:t>Machine cycle and Instruction cycle </a:t>
            </a:r>
          </a:p>
          <a:p>
            <a:pPr algn="l"/>
            <a:r>
              <a:rPr lang="en-US" dirty="0"/>
              <a:t>SAP1 has six T-states (three fetch and three execute cycles) reserved for each instruction. Not all instructions require all the six T-states for execution. The unused T- state is marked as No Operation (NOP) cycle. Each T-state is called a machine cycle for SAP1. A ring counter is used to generate a T-state at every falling edge of clock pulse. The ring counter output is reset after the 6th T-state.</a:t>
            </a:r>
          </a:p>
          <a:p>
            <a:pPr algn="l"/>
            <a:r>
              <a:rPr lang="en-US" dirty="0"/>
              <a:t>FETCH CYCLE – T1, T2, T3 machine cycle</a:t>
            </a:r>
          </a:p>
          <a:p>
            <a:pPr algn="l"/>
            <a:r>
              <a:rPr lang="en-US" dirty="0"/>
              <a:t>EXECUTE CYCLE - T4, T5, T6 machine cycle</a:t>
            </a:r>
          </a:p>
          <a:p>
            <a:pPr algn="l"/>
            <a:r>
              <a:rPr lang="en-US" dirty="0"/>
              <a:t>Complete code includes opcode and operand One instruction is executed in one instruction cycle Instruction cycle may consist of many machine cycles For SAP-1, Instruction cycle = Machine cycle Instruction cycle = Fetch cycle + Execution cycle Fetch cycle is generally same for all instructions Complete code includes opcode and operand Like LDA 04H 0000 0100One instruction is executed in one instruction cycle</a:t>
            </a:r>
            <a:endParaRPr lang="ar-EG" dirty="0"/>
          </a:p>
        </p:txBody>
      </p:sp>
      <p:pic>
        <p:nvPicPr>
          <p:cNvPr id="7" name="Picture 6">
            <a:extLst>
              <a:ext uri="{FF2B5EF4-FFF2-40B4-BE49-F238E27FC236}">
                <a16:creationId xmlns:a16="http://schemas.microsoft.com/office/drawing/2014/main" id="{31C38B7A-7EEE-4FEB-BAF0-697E35BBCD7A}"/>
              </a:ext>
            </a:extLst>
          </p:cNvPr>
          <p:cNvPicPr>
            <a:picLocks noChangeAspect="1"/>
          </p:cNvPicPr>
          <p:nvPr/>
        </p:nvPicPr>
        <p:blipFill>
          <a:blip r:embed="rId2"/>
          <a:stretch>
            <a:fillRect/>
          </a:stretch>
        </p:blipFill>
        <p:spPr>
          <a:xfrm>
            <a:off x="952065" y="4105275"/>
            <a:ext cx="10287000" cy="2752725"/>
          </a:xfrm>
          <a:prstGeom prst="rect">
            <a:avLst/>
          </a:prstGeom>
        </p:spPr>
      </p:pic>
    </p:spTree>
    <p:extLst>
      <p:ext uri="{BB962C8B-B14F-4D97-AF65-F5344CB8AC3E}">
        <p14:creationId xmlns:p14="http://schemas.microsoft.com/office/powerpoint/2010/main" val="1990541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507</TotalTime>
  <Words>1729</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SAP</vt:lpstr>
      <vt:lpstr>Introduction to SAP1:</vt:lpstr>
      <vt:lpstr>PowerPoint Presentation</vt:lpstr>
      <vt:lpstr>PC  ‘program counter’</vt:lpstr>
      <vt:lpstr>MAR ‘Memory address Register’ The MAR stores the 4-bit address of data or instruction which are placed in memory. When the SAP-1 is running, the 4-bit address is gotten from the Program Counter through the W-bus and then stored. This stored address is sent to the RAM where data or instructions are read from</vt:lpstr>
      <vt:lpstr>RAM</vt:lpstr>
      <vt:lpstr>PowerPoint Presentation</vt:lpstr>
      <vt:lpstr>Operation Codes</vt:lpstr>
      <vt:lpstr>PowerPoint Presentation</vt:lpstr>
      <vt:lpstr>PowerPoint Presentation</vt:lpstr>
      <vt:lpstr>Accumulator:</vt:lpstr>
      <vt:lpstr>The B-Register</vt:lpstr>
      <vt:lpstr>ALU </vt:lpstr>
      <vt:lpstr>OUTPUT Register </vt:lpstr>
      <vt:lpstr>CONTROLLER</vt:lpstr>
      <vt:lpstr>Simulation output 1-LDA load 6 in accumulator</vt:lpstr>
      <vt:lpstr>PowerPoint Presentation</vt:lpstr>
      <vt:lpstr>Simulation output 3-SUB subtract b from a and store result in a</vt:lpstr>
      <vt:lpstr>Simulation output 4-AND make and operation to a with b and store result in a</vt:lpstr>
      <vt:lpstr>Simulation output 5-OR make or operation to a with b and store result in a</vt:lpstr>
      <vt:lpstr>Simulation output 6-OUTPUT show the result on output reg  </vt:lpstr>
      <vt:lpstr>Simulation output 7-HALT make the active clock equal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Right Click</dc:creator>
  <cp:lastModifiedBy>معاذ مجدى على متولى</cp:lastModifiedBy>
  <cp:revision>21</cp:revision>
  <dcterms:created xsi:type="dcterms:W3CDTF">2024-05-09T20:03:59Z</dcterms:created>
  <dcterms:modified xsi:type="dcterms:W3CDTF">2024-05-10T15:44:27Z</dcterms:modified>
</cp:coreProperties>
</file>