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96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BEB45C2F-C5BA-7711-EDC6-7DB03495915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26C07CE-B366-65E2-E383-2EF204B1169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736ABAB-0C10-B45D-5206-24184DD685F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A3B6755-3553-AD88-F007-B676EBB47EA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9754B8A-58F2-7723-A54C-5E636DBECEF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401BD80-AF32-36D1-1015-1723090B23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6EB82108-77C1-4CAF-85C4-CA66F1CDCD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3408C67-7668-C83A-8FF3-152FE944FB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A6A94E-E4CF-4D1C-A992-2134253FE18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43B2CD0D-C140-3A04-C6A4-568DAA5EEF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376A86D-0EE5-DD7C-B45D-4135289B8B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A19352F-16C0-D0F7-3D85-CF7314D1C9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A860A-1493-4312-8ED4-EED0BF07892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4BDE2B52-CF1E-DF4D-125B-6518B00F0B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26E99AD-0101-3A75-0042-7FA0B57B12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8617995-106F-6F2B-69AB-FFDF423108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5941A-65A2-4291-B8B3-7128957A6DC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F84EDB3A-B3A3-2524-05B0-2EC0AC77F8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576187F-138A-3041-AE8B-BB148834FB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3A9E0EE-B36F-EA6E-6B4E-15CBB61EA4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C1E3A-9634-4117-849C-06FA16ED172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57424908-D8C3-A0A3-1879-15B438421E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2F160B5-60F2-3901-BCFF-660AC0384D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1D914C9-1B90-B0E4-7AFF-69313578AF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EE4276-6937-4A5B-8855-AB9A1A11736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00CC2F5F-FBDB-C92B-591D-516CFB99C2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0F9D679-EB6E-5983-38CF-0904C2BFEE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4963EA9-0C52-FC92-2FB0-4815E9C1E7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76255D-B4DB-4CB8-81FD-1E419E20062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1EDFABB5-3023-A86A-18C4-65440DDE82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239DE6D-577B-686C-FA26-7F5C5C714E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D0BE26E-6BA8-99AF-393A-88E0640104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5D0F3F-6287-4588-B9F5-7A08EFC696C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7C713757-351A-29A2-A74F-140443A104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AE74D09-9ACF-C949-D7F5-8F36105BD6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9A1F85F-991E-318F-4D6B-81DF01690F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22DB3B-BB50-4214-A588-9B7039DCF1C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5C03C68C-AE8A-A0B3-3C8B-0A77B843C4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2715BC3-D7B4-3D3B-0385-590CA3FB21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6DD35AC-5151-070C-D6C5-7FB5B21E0B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5F7A20-C1EC-435B-80FB-9F8A71C0AFC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C310FF8-0481-9479-C47A-BAA55ED74CD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DFCE3BA-59E0-75D2-8EC5-1B36DB46A0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65FAA23-FFF2-5C56-0F59-96664CD263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E005BE-6BFC-4371-9332-9FF53023BD1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C5F6A04F-CB60-35A4-B528-C146B65428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135C3C8-77E1-B95F-48F7-22A998BB35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E78A4C9-C171-E87D-189C-064647F98C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0B186C-A12C-438F-9A97-02D488DEDE2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5AF2C47A-072C-6C95-CEDB-117FCA492E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3B0E8E0E-CC2C-85D5-AD46-201BE2DD6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367BB97-16B8-93C0-E793-6B736F7826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AA10F9-1E3B-4B4C-8427-1D5B0571D21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19E324CD-330F-C1D0-696E-B742C54794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F181EFE-3F28-1BEE-6696-3A7DCF4C71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2397A91-868E-8517-07ED-97247DD7F5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BD9C95-8D02-4E64-A26E-5A75A3E3A82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0433681B-BE1C-9497-4DEA-DCA88B7724E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D1E8A20-AE9E-ADCB-0C29-2E67AC4C2D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795A378-F477-562A-98C3-70D62C4FDC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3E9EC1-4592-4844-B047-0976D856335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A4D9ED94-493F-BBF7-D97C-A59CFDCDC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7C43DFC-CB7F-86F0-1BCA-F57CD43B7D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EF547FF-ABCA-09F6-2FA6-B500C21C0A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A6FC6-2D9A-4427-8A15-B4701255FCF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116DD24C-7ED2-AB5A-B2F2-7BB71FC25D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829DD58-67C3-C66D-AC01-626CA44223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715FD45-9310-F462-87DC-92ABEFA8FA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54974-5F9C-4A4D-9591-98C150AB207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1EB6F6E8-2062-3B10-3D74-30677CFAE7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A70F00C-D6BA-136D-A391-AE18027ADE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1EDA777-741F-9724-CD94-4B5435BA6C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7C2E2F-A6D2-47BB-8971-4804A42FDC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8DA2AF85-34B5-08CD-11B8-EE1D1E5619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8204FA2-B6D5-821E-D423-A08CADAB36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1EDA777-741F-9724-CD94-4B5435BA6C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7C2E2F-A6D2-47BB-8971-4804A42FDC4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8DA2AF85-34B5-08CD-11B8-EE1D1E5619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8204FA2-B6D5-821E-D423-A08CADAB36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9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CD726C9-F55B-0BC3-FEEF-8AAC1122AA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E4C77A-5079-443F-8C89-D4FB7A44AD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13F458F5-52F8-9C04-4010-BDD328C5D7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541752F-6201-896A-3439-9D7510B8EB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632C499-8E5B-9D2A-2DFD-D80B34E184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79CC25-EC83-403E-BD75-B2E721D6E3C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73918AC7-39D6-80BB-97DD-A5D4F24437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1DB0EC8-1CAB-0EAF-030D-9A849F38E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9CC2F12-2C6F-E91A-9114-A7A9B199986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49177-B7B6-41D4-A272-85892A9B13D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AA292107-774A-0D1D-82FB-E83009FDFB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84BC7BB-5739-BEDF-E3AD-AB1FBD7FEB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A430DA1-C5D0-5885-F4B9-15162FE662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D1C4B-B7E6-49A5-95DC-3A5AA9B344C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122A7F3A-C7B3-A1CD-495A-0CBAC2CE6F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91B2AA4-5734-C08C-5C2D-4AEC0479A9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3747F09-53E7-A62A-C137-5DBD7F1C4C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D94C78-684C-4C61-BB6C-84ED82B6A29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57DE7033-432C-0A8A-A1AA-E2C64A9D02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33A6975-1890-90A4-96D2-5703B6C9CE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E2C7-44A4-8B40-43C0-CA41C95D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634F8-98BD-2D71-A613-7B9A2C2FD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B681-AAFB-26AA-8B1C-02F68DBFD5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C451-0483-58C9-2D24-97FD3991DD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7C76-63AB-94CB-086E-F3C370E2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F393D8-1C34-4FF7-B71B-91D572D5C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57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D6D3-2CC9-6904-C50B-97203FA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196A-08F1-E1FF-9971-DF535034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4D47-44C5-649C-0364-18152FD802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718E-06F0-3147-4C77-016628F8DD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2349-8499-EC7E-F1F2-4E51514E8D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86AA76F-1DD0-4ABA-9B87-7B96553A4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3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1F898-2BF8-E2DB-09C2-9FBF2EC7A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8010-6B31-4D17-CE51-95221181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8EFF-24FB-655E-E25D-CA45919C45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09A4-0235-7265-09CB-A8C77FD63A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C87E-F682-DDC5-BC49-D9435E715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A79800-8685-48F8-BBED-857F61C3A8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6C3F-A066-EB7D-C215-DA04E790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662C0-66AD-497A-70B9-CFD0400732D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5165725"/>
            <a:ext cx="2346325" cy="38893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30695-6E2E-9374-10DA-89BB6726B54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FC27-3718-0582-A3B9-82E624A4AC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5165725"/>
            <a:ext cx="2346325" cy="388938"/>
          </a:xfrm>
        </p:spPr>
        <p:txBody>
          <a:bodyPr/>
          <a:lstStyle>
            <a:lvl1pPr>
              <a:defRPr/>
            </a:lvl1pPr>
          </a:lstStyle>
          <a:p>
            <a:fld id="{FE6380FD-8CA0-497A-B95D-5884EDC9D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23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ED2F-9F93-DDB6-E7F8-7BA4FFEA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1DAC-D9B2-18F6-064F-D7E0EB5F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FA2D-B3FE-D0D9-A34E-62D53B2B45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02793-158A-EED4-F91C-BE3CE5C443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C92C-B14B-827D-9E66-4B8810232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1DAD7A1-A85B-4BE3-AAAD-1567EDE8F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14FB-28B0-F20B-F6E5-31CBAB34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C257-7552-1D4A-4B32-8F47BB67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2460-80EB-63F0-129D-D425CC4E19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837E-0071-43F3-6BA0-FFFE94C869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B373-66EF-6452-BA20-B24481048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D80ADE-3B9F-404F-B337-1841DA2D1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A4BE-AB7B-B842-9D1F-8EF215D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E716-A9ED-F33E-9A59-2504B5F40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27F81-37FC-CDEB-D034-75D607BFA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E261-8B9F-9A25-6DA1-76B17665A66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72FF-DEFB-BACB-3B31-B176DECE37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BCDA0-C975-E797-58A0-47D8DE754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01BE02-BECF-4B35-B776-4EF01BA5F2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48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D810-7993-F027-E9B5-70CD1E3F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6B92A-B42B-59AF-9038-E98612F4A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27A27-8842-7065-4500-5D74197B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88E79-A24F-4178-74A6-84952EBF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4F71C-4A39-F0BB-75CF-C5D9DAE6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26171-9CA0-3B6E-4BAD-A192557B2A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690C2-6608-8CE4-670B-83F6A7D243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D7485-9800-8449-C7D5-4765BC86DC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2E5300-C197-4FB7-B433-F6069AD4A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95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90C-04AB-15EC-005C-94745ED8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A9167-8039-9150-4D82-F7FC617142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ECC64-25ED-271E-8055-CAD80F07CB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B4C9-4809-99C9-ECCD-C92DA4C17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406511-F0D4-4136-86D5-B3D235BAC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62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F56C9-50CC-9F24-F4EE-03662192CA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49DE6-8E8E-611C-6DF7-CB61DF1D55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937BE-3CAD-C5A5-1F00-8D54CBCEC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C046CA-4DD5-4029-A5F3-C9DBFD6E8E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9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11A-2ED0-A676-8F38-AAB7514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8169-B2CE-1E98-9BCD-5F534A30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2BBC-1126-2D05-9BCE-C59333AB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FB6C0-3A4F-D732-A4C0-C325DD1DA6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3EC6-16CB-D3B3-ECD8-781D49C754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3E68-451A-DEB7-FAA8-A214B39AD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4AABC2-1509-4068-B51D-8F361756B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96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D245-9FE1-3371-C5D3-2D60CCD2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1138C-E8CC-D4E0-43F5-EB7E72E48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BE2D8-987B-8A83-B779-3F7E2285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190A3-670E-9E7F-4235-0DA00B994E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DC40-FF5D-D47A-911A-73FF1A569B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3BC4-19C8-7DBB-5C19-535877761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6CC9D7-3E25-4FF2-A67F-0003928B3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5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9D320A9D-FE68-C5FB-2EA2-B67D46487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текста заглавия щёлкните мышью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11CD56F-83FD-9217-AFEF-6CD2E1EA6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структуры щёлкните мышью</a:t>
            </a:r>
          </a:p>
          <a:p>
            <a:pPr lvl="1"/>
            <a:r>
              <a:rPr lang="en-GB" altLang="en-US"/>
              <a:t>Второй уровень структуры</a:t>
            </a:r>
          </a:p>
          <a:p>
            <a:pPr lvl="2"/>
            <a:r>
              <a:rPr lang="en-GB" altLang="en-US"/>
              <a:t>Третий уровень структуры</a:t>
            </a:r>
          </a:p>
          <a:p>
            <a:pPr lvl="3"/>
            <a:r>
              <a:rPr lang="en-GB" altLang="en-US"/>
              <a:t>Четвёртый уровень структуры</a:t>
            </a:r>
          </a:p>
          <a:p>
            <a:pPr lvl="4"/>
            <a:r>
              <a:rPr lang="en-GB" altLang="en-US"/>
              <a:t>Пятый уровень структуры</a:t>
            </a:r>
          </a:p>
          <a:p>
            <a:pPr lvl="4"/>
            <a:r>
              <a:rPr lang="en-GB" altLang="en-US"/>
              <a:t>Шестой уровень структуры</a:t>
            </a:r>
          </a:p>
          <a:p>
            <a:pPr lvl="4"/>
            <a:r>
              <a:rPr lang="en-GB" altLang="en-US"/>
              <a:t>Седьмой уровень структуры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4ADC49C-B84C-9B24-FB56-2762FC68C0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29AE41-E32D-D2CB-1A0A-FD7EF317A26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DA5371-AA9F-CF8E-30D1-B76320CA3A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10D1498-9389-40AA-8BE3-D8AB4D411D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4265ED2D-3EAA-7A34-EF50-35C7FD6AB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225425"/>
            <a:ext cx="9083675" cy="1998663"/>
          </a:xfrm>
          <a:ln/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100" b="1">
                <a:latin typeface="Times New Roman" panose="02020603050405020304" pitchFamily="18" charset="0"/>
              </a:rPr>
              <a:t>Практическое применение электронного блока </a:t>
            </a:r>
            <a:r>
              <a:rPr lang="en-US" altLang="en-US" sz="2100" b="1">
                <a:latin typeface="Times New Roman" panose="02020603050405020304" pitchFamily="18" charset="0"/>
              </a:rPr>
              <a:t>ESP</a:t>
            </a:r>
            <a:r>
              <a:rPr lang="ru-RU" altLang="en-US" sz="2100" b="1">
                <a:latin typeface="Times New Roman" panose="02020603050405020304" pitchFamily="18" charset="0"/>
              </a:rPr>
              <a:t>32 с программируемым микроконтроллером в светотехнических устройствах и метода калибровки инерциальных датчиков с применением нейронных сетей и глубокого обучения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794151-8FA9-98C7-3B90-46720128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800225"/>
            <a:ext cx="3432175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>
            <a:extLst>
              <a:ext uri="{FF2B5EF4-FFF2-40B4-BE49-F238E27FC236}">
                <a16:creationId xmlns:a16="http://schemas.microsoft.com/office/drawing/2014/main" id="{D839C098-444D-A27D-5DCE-6490414C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678113"/>
            <a:ext cx="3216275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9224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Комарчук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Денисович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Крюк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Артемий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Данилович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Леонец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Анна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Евгеньевна</a:t>
            </a:r>
            <a:r>
              <a:rPr lang="ru-RU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физики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2B342BF9-9A8E-C0BA-7C8C-BFE512547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Программирование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3865395-A948-7336-6F2C-62DA3776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512888"/>
            <a:ext cx="3094038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0D05CC11-0EB0-4144-B333-7F24C762C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4475"/>
            <a:ext cx="4826000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A383DAE3-50E3-9795-55D1-120A8149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88963"/>
            <a:ext cx="33813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3E95950-D81A-0868-0516-C541FA07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841375"/>
            <a:ext cx="41148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6D183282-83A1-078E-5953-F1933805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011488"/>
            <a:ext cx="38290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292D098-0CB5-C47C-D831-E7CA88843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Приложение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AE1AD45-10C1-6C06-CBA6-AA704303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098550"/>
            <a:ext cx="63690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Text Box 3">
            <a:extLst>
              <a:ext uri="{FF2B5EF4-FFF2-40B4-BE49-F238E27FC236}">
                <a16:creationId xmlns:a16="http://schemas.microsoft.com/office/drawing/2014/main" id="{9B6D806F-3902-3B72-8DDB-72E691A5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175" y="4792663"/>
            <a:ext cx="16811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/>
              <a:t>Android Studio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F67CD580-A680-6C21-6711-27BA3A12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671513"/>
            <a:ext cx="376555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E7F6956-9619-882D-581F-E9A0B9E9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606425"/>
            <a:ext cx="4427537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1E83C0C-9CE8-C6B8-AB93-65B67F204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Синопсис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80F194B-2D00-9D01-A253-78DC5F98C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2" y="1006476"/>
            <a:ext cx="9840913" cy="4664074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latin typeface="Times New Roman" panose="02020603050405020304" pitchFamily="18" charset="0"/>
              </a:rPr>
              <a:t>В </a:t>
            </a:r>
            <a:r>
              <a:rPr lang="en-US" altLang="en-US" dirty="0" err="1">
                <a:latin typeface="Times New Roman" panose="02020603050405020304" pitchFamily="18" charset="0"/>
              </a:rPr>
              <a:t>ходе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реализации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проекта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была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выявлена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проблема</a:t>
            </a:r>
            <a:r>
              <a:rPr lang="en-US" altLang="en-US" dirty="0">
                <a:latin typeface="Times New Roman" panose="02020603050405020304" pitchFamily="18" charset="0"/>
              </a:rPr>
              <a:t> “</a:t>
            </a:r>
            <a:r>
              <a:rPr lang="en-US" altLang="en-US" dirty="0" err="1">
                <a:latin typeface="Times New Roman" panose="02020603050405020304" pitchFamily="18" charset="0"/>
              </a:rPr>
              <a:t>эффекта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шума</a:t>
            </a:r>
            <a:r>
              <a:rPr lang="en-US" altLang="en-US" dirty="0">
                <a:latin typeface="Times New Roman" panose="02020603050405020304" pitchFamily="18" charset="0"/>
              </a:rPr>
              <a:t>” </a:t>
            </a:r>
            <a:r>
              <a:rPr lang="en-US" altLang="en-US" dirty="0" err="1">
                <a:latin typeface="Times New Roman" panose="02020603050405020304" pitchFamily="18" charset="0"/>
              </a:rPr>
              <a:t>используемых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инерциальных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датчиков</a:t>
            </a:r>
            <a:r>
              <a:rPr lang="en-US" altLang="en-US" dirty="0">
                <a:latin typeface="Times New Roman" panose="02020603050405020304" pitchFamily="18" charset="0"/>
              </a:rPr>
              <a:t> - </a:t>
            </a:r>
            <a:r>
              <a:rPr lang="en-US" altLang="en-US" dirty="0" err="1">
                <a:latin typeface="Times New Roman" panose="02020603050405020304" pitchFamily="18" charset="0"/>
              </a:rPr>
              <a:t>гироскопа</a:t>
            </a:r>
            <a:r>
              <a:rPr lang="en-US" altLang="en-US" dirty="0">
                <a:latin typeface="Times New Roman" panose="02020603050405020304" pitchFamily="18" charset="0"/>
              </a:rPr>
              <a:t> и </a:t>
            </a:r>
            <a:r>
              <a:rPr lang="en-US" altLang="en-US" dirty="0" err="1">
                <a:latin typeface="Times New Roman" panose="02020603050405020304" pitchFamily="18" charset="0"/>
              </a:rPr>
              <a:t>акселерометра</a:t>
            </a:r>
            <a:r>
              <a:rPr lang="en-US" altLang="en-US" dirty="0">
                <a:latin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</a:rPr>
              <a:t>Некорректность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получаемых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данных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приводила</a:t>
            </a:r>
            <a:r>
              <a:rPr lang="en-US" altLang="en-US" dirty="0">
                <a:latin typeface="Times New Roman" panose="02020603050405020304" pitchFamily="18" charset="0"/>
              </a:rPr>
              <a:t> к </a:t>
            </a:r>
            <a:r>
              <a:rPr lang="en-US" altLang="en-US" dirty="0" err="1">
                <a:latin typeface="Times New Roman" panose="02020603050405020304" pitchFamily="18" charset="0"/>
              </a:rPr>
              <a:t>ложному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срабатыванию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индикации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шлема</a:t>
            </a:r>
            <a:r>
              <a:rPr lang="en-US" altLang="en-US" dirty="0">
                <a:latin typeface="Times New Roman" panose="02020603050405020304" pitchFamily="18" charset="0"/>
              </a:rPr>
              <a:t>. 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err="1">
                <a:latin typeface="Times New Roman" panose="02020603050405020304" pitchFamily="18" charset="0"/>
              </a:rPr>
              <a:t>Было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принято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решение</a:t>
            </a:r>
            <a:r>
              <a:rPr lang="en-US" altLang="en-US" dirty="0">
                <a:latin typeface="Times New Roman" panose="02020603050405020304" pitchFamily="18" charset="0"/>
              </a:rPr>
              <a:t> о </a:t>
            </a:r>
            <a:r>
              <a:rPr lang="en-US" altLang="en-US" dirty="0" err="1">
                <a:latin typeface="Times New Roman" panose="02020603050405020304" pitchFamily="18" charset="0"/>
              </a:rPr>
              <a:t>создании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эффективного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алгоритма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цифрового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фильтра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</a:rPr>
              <a:t>способного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автоматически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корректировать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поступающие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данные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DA9AABB-FF1F-B22D-F98F-E5302F3CC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4" y="-1058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err="1">
                <a:latin typeface="Times New Roman" panose="02020603050405020304" pitchFamily="18" charset="0"/>
              </a:rPr>
              <a:t>Синопсис</a:t>
            </a:r>
            <a:r>
              <a:rPr lang="en-US" altLang="en-US" dirty="0"/>
              <a:t>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58AFC0A-AB48-2F28-62A9-BB6B0AE5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8767" y="777875"/>
            <a:ext cx="9463087" cy="5029200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err="1">
                <a:latin typeface="Times New Roman" panose="02020603050405020304" pitchFamily="18" charset="0"/>
              </a:rPr>
              <a:t>Таким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образом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</a:rPr>
              <a:t>для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решения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данной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задачи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был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выбран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алгоритм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</a:rPr>
              <a:t>основанный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на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применении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нейронной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сети</a:t>
            </a:r>
            <a:r>
              <a:rPr lang="en-US" altLang="en-US" dirty="0">
                <a:latin typeface="Times New Roman" panose="02020603050405020304" pitchFamily="18" charset="0"/>
              </a:rPr>
              <a:t> и </a:t>
            </a:r>
            <a:r>
              <a:rPr lang="en-US" altLang="en-US" dirty="0" err="1">
                <a:latin typeface="Times New Roman" panose="02020603050405020304" pitchFamily="18" charset="0"/>
              </a:rPr>
              <a:t>методов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машинного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обучения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 marL="360363" indent="0"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b="1" dirty="0">
                <a:latin typeface="Times New Roman" panose="02020603050405020304" pitchFamily="18" charset="0"/>
                <a:cs typeface="Source Han Sans CN" charset="0"/>
              </a:rPr>
              <a:t>Преимуществами</a:t>
            </a:r>
            <a:r>
              <a:rPr lang="ru-RU" altLang="en-US" dirty="0">
                <a:latin typeface="Times New Roman" panose="02020603050405020304" pitchFamily="18" charset="0"/>
                <a:cs typeface="Source Han Sans CN" charset="0"/>
              </a:rPr>
              <a:t> данной технологии по сравнению с классическим методом комплементарного фильтра является повышенная точность выходных данных </a:t>
            </a:r>
            <a:r>
              <a:rPr lang="ru-RU" altLang="en-US" dirty="0" err="1">
                <a:latin typeface="Times New Roman" panose="02020603050405020304" pitchFamily="18" charset="0"/>
                <a:cs typeface="Source Han Sans CN" charset="0"/>
              </a:rPr>
              <a:t>засчёт</a:t>
            </a:r>
            <a:r>
              <a:rPr lang="ru-RU" altLang="en-US" dirty="0">
                <a:latin typeface="Times New Roman" panose="02020603050405020304" pitchFamily="18" charset="0"/>
                <a:cs typeface="Source Han Sans CN" charset="0"/>
              </a:rPr>
              <a:t> автоматического подбора </a:t>
            </a:r>
            <a:r>
              <a:rPr lang="ru-RU" altLang="en-US" dirty="0" err="1">
                <a:latin typeface="Times New Roman" panose="02020603050405020304" pitchFamily="18" charset="0"/>
                <a:cs typeface="Source Han Sans CN" charset="0"/>
              </a:rPr>
              <a:t>коэффицентов</a:t>
            </a:r>
            <a:r>
              <a:rPr lang="ru-RU" altLang="en-US" dirty="0">
                <a:latin typeface="Times New Roman" panose="02020603050405020304" pitchFamily="18" charset="0"/>
                <a:cs typeface="Source Han Sans CN" charset="0"/>
              </a:rPr>
              <a:t> взвешенной суммы, осуществляемого при помощи технологии обучения нейронной сети.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3526EF73-EA01-6258-6B66-1CFD99C4E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Справочная информация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3F8C859-46D6-8CBD-445F-320E6A5D8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71600"/>
            <a:ext cx="9070975" cy="3287713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Как будет работать данный алгоритм?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Важной отличительной чертой реализуемого нейросетевого алгоритма является его эффективность, заключающаяся в возможности автоподбора корректируещих коэффицентов.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Работа основана на таком архитектурном типе нейронной сети, как </a:t>
            </a:r>
            <a:r>
              <a:rPr lang="en-US" altLang="en-US" b="1">
                <a:latin typeface="Times New Roman" panose="02020603050405020304" pitchFamily="18" charset="0"/>
              </a:rPr>
              <a:t>многослойные нейроны.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b="1"/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b="1"/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7D2929C2-22C4-D390-2136-6748B9FAD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Справочная информация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3B79921-3F78-8C7F-7CC2-D0105C5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5486400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Text Box 3">
            <a:extLst>
              <a:ext uri="{FF2B5EF4-FFF2-40B4-BE49-F238E27FC236}">
                <a16:creationId xmlns:a16="http://schemas.microsoft.com/office/drawing/2014/main" id="{062436C8-6B91-D089-9B97-EE9D472EF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371600"/>
            <a:ext cx="4114800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Структурно нейронная сеть </a:t>
            </a:r>
          </a:p>
          <a:p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состоит из </a:t>
            </a:r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входных</a:t>
            </a:r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скрытых</a:t>
            </a:r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 и </a:t>
            </a:r>
          </a:p>
          <a:p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выходных</a:t>
            </a:r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 слоёв. Входящие данные с датчиков принимаются за элементы входного слоя,  “скрытые” слои обрабатывают их, а итоговый результат формирует выходной слой.</a:t>
            </a:r>
          </a:p>
          <a:p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Основной структурной единицей</a:t>
            </a:r>
          </a:p>
          <a:p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считается </a:t>
            </a:r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сигмовидный</a:t>
            </a:r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нейрон</a:t>
            </a:r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 – математическая модель (сложная функция), принимающая в качестве аргумента </a:t>
            </a:r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взвешенную</a:t>
            </a:r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сумму</a:t>
            </a:r>
            <a:r>
              <a:rPr lang="en-US" altLang="en-US">
                <a:latin typeface="Times New Roman" panose="02020603050405020304" pitchFamily="18" charset="0"/>
                <a:cs typeface="Source Han Sans CN" charset="0"/>
              </a:rPr>
              <a:t> входящих данных с датчиков.</a:t>
            </a:r>
          </a:p>
          <a:p>
            <a:endParaRPr lang="en-US" altLang="en-US">
              <a:cs typeface="Source Han Sans C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CFD69D81-7C37-7CFE-64E5-D2FD87E22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Справочная информация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D137E294-BD8D-1EA1-3389-09F988EDA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8366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837720" imgH="382320" progId="">
                  <p:embed/>
                </p:oleObj>
              </mc:Choice>
              <mc:Fallback>
                <p:oleObj r:id="rId4" imgW="837720" imgH="382320" progId="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D137E294-BD8D-1EA1-3389-09F988EDA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836613" cy="3825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>
            <a:extLst>
              <a:ext uri="{FF2B5EF4-FFF2-40B4-BE49-F238E27FC236}">
                <a16:creationId xmlns:a16="http://schemas.microsoft.com/office/drawing/2014/main" id="{4C499990-AD21-6AC3-42DE-0A3DD45D3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8" y="2724150"/>
            <a:ext cx="1952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1EF0104-E0CD-A8EB-5140-0E05611D31C3}"/>
              </a:ext>
            </a:extLst>
          </p:cNvPr>
          <p:cNvGraphicFramePr>
            <a:graphicFrameLocks noChangeAspect="1"/>
          </p:cNvGraphicFramePr>
          <p:nvPr/>
        </p:nvGraphicFramePr>
        <p:xfrm rot="21540000">
          <a:off x="1828800" y="3663950"/>
          <a:ext cx="915988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6" imgW="952560" imgH="191160" progId="">
                  <p:embed/>
                </p:oleObj>
              </mc:Choice>
              <mc:Fallback>
                <p:oleObj r:id="rId6" imgW="952560" imgH="191160" progId="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1EF0104-E0CD-A8EB-5140-0E05611D3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21540000">
                        <a:off x="1828800" y="3663950"/>
                        <a:ext cx="915988" cy="190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7BA92E60-9C44-A61A-F0C4-671F7C7C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1325"/>
            <a:ext cx="30749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b="1">
                <a:cs typeface="Source Han Sans CN" charset="0"/>
              </a:rPr>
              <a:t>     </a:t>
            </a:r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   Формула сигмоиды:</a:t>
            </a:r>
            <a:r>
              <a:rPr lang="en-US" altLang="en-US" b="1">
                <a:cs typeface="Source Han Sans CN" charset="0"/>
              </a:rPr>
              <a:t> 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AA72A89B-6DB4-18CC-0AFC-BA80EFCA3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854325"/>
            <a:ext cx="4040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Source Han Sans CN" charset="0"/>
              </a:rPr>
              <a:t>       Формула взвешенной суммы:</a:t>
            </a:r>
          </a:p>
        </p:txBody>
      </p:sp>
      <p:pic>
        <p:nvPicPr>
          <p:cNvPr id="19463" name="Picture 7">
            <a:extLst>
              <a:ext uri="{FF2B5EF4-FFF2-40B4-BE49-F238E27FC236}">
                <a16:creationId xmlns:a16="http://schemas.microsoft.com/office/drawing/2014/main" id="{C6070870-9FC4-7B27-4D5F-76100F78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43529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0D49610C-529A-7210-4D42-5627BE01B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Справочная информация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7A63D6F-0825-5EB2-F5B6-270291D13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7638" y="1371600"/>
            <a:ext cx="7466012" cy="3287713"/>
          </a:xfrm>
          <a:ln/>
        </p:spPr>
        <p:txBody>
          <a:bodyPr tIns="17780"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n-US" altLang="en-US" sz="2000">
                <a:latin typeface="Times New Roman" panose="02020603050405020304" pitchFamily="18" charset="0"/>
              </a:rPr>
              <a:t>Как обучается нейронная сеть?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n-US" altLang="en-US" sz="1800">
                <a:latin typeface="Times New Roman" panose="02020603050405020304" pitchFamily="18" charset="0"/>
              </a:rPr>
              <a:t>Структура написанной нейронной сети является постоянной, и принцип её работы не изменяется по мере обработки массивов с данными.  Однако, для корректной обработки, необходимо, чтобы алгоритм сам мог опрелять подходящие веса и смещения  функции. В этом суть обучения сети. 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n-US" altLang="en-US" sz="2000">
                <a:latin typeface="Times New Roman" panose="02020603050405020304" pitchFamily="18" charset="0"/>
              </a:rPr>
              <a:t>Для обучения воспользуемся </a:t>
            </a:r>
            <a:r>
              <a:rPr lang="en-US" altLang="en-US" sz="2000" b="1">
                <a:latin typeface="Times New Roman" panose="02020603050405020304" pitchFamily="18" charset="0"/>
              </a:rPr>
              <a:t>методом алгоритма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обратного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распространения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ошибки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90B2334-1943-FC0F-A842-564174D8F20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3238" y="539750"/>
            <a:ext cx="4203700" cy="4248150"/>
          </a:xfrm>
          <a:ln/>
        </p:spPr>
        <p:txBody>
          <a:bodyPr anchor="t"/>
          <a:lstStyle/>
          <a:p>
            <a:pPr indent="450850" algn="just">
              <a:spcBef>
                <a:spcPts val="142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ru-RU" altLang="en-US" sz="1800">
                <a:latin typeface="Times New Roman" panose="02020603050405020304" pitchFamily="18" charset="0"/>
              </a:rPr>
              <a:t>Езду на велосипеде нельзя назвать безопасной, особенно на оживленных трассах и улицах, где поток машин летает с «бешеной» скоростью, а велосипедисты особенно ничем не защищены, любое столкновение чревато травмой. Единственное, что могут сделать велосипедисты, это привлекать к себе внимание, надев яркую одежду со светоотражающими вставками или обвешиваться лампочками. Для всех любителей поездить на велосипеде ранним утром или поздним вечером, в сумерках предназначен правильный велосипедный шлем.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F8F070-B481-EA1D-6DF8-E7C97BE7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538163"/>
            <a:ext cx="4106863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8F6E904-CF67-9017-E9FA-0E4EAE641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Справочная информация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FA8DB1B-B7F5-21D7-9B69-776116CA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50292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Rectangle 3">
            <a:extLst>
              <a:ext uri="{FF2B5EF4-FFF2-40B4-BE49-F238E27FC236}">
                <a16:creationId xmlns:a16="http://schemas.microsoft.com/office/drawing/2014/main" id="{827A79A3-558B-0C14-10DA-F2EEB1A3D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2" y="1327150"/>
            <a:ext cx="5029200" cy="4343400"/>
          </a:xfrm>
          <a:ln/>
        </p:spPr>
        <p:txBody>
          <a:bodyPr tIns="23114"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2600" dirty="0" err="1">
                <a:latin typeface="Times New Roman" panose="02020603050405020304" pitchFamily="18" charset="0"/>
              </a:rPr>
              <a:t>Метод</a:t>
            </a:r>
            <a:r>
              <a:rPr lang="en-US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</a:rPr>
              <a:t>обратного</a:t>
            </a:r>
            <a:r>
              <a:rPr lang="en-US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</a:rPr>
              <a:t>распространения</a:t>
            </a:r>
            <a:r>
              <a:rPr lang="en-US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</a:rPr>
              <a:t>ошибки</a:t>
            </a:r>
            <a:endParaRPr lang="en-US" altLang="en-US" sz="2600" dirty="0">
              <a:latin typeface="Times New Roman" panose="02020603050405020304" pitchFamily="18" charset="0"/>
            </a:endParaRPr>
          </a:p>
          <a:p>
            <a:pPr marL="431800" indent="-323850"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2000" dirty="0" err="1">
                <a:latin typeface="Times New Roman" panose="02020603050405020304" pitchFamily="18" charset="0"/>
              </a:rPr>
              <a:t>Суть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работы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данного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алгоритма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заключается</a:t>
            </a:r>
            <a:r>
              <a:rPr lang="en-US" altLang="en-US" sz="2000" dirty="0">
                <a:latin typeface="Times New Roman" panose="02020603050405020304" pitchFamily="18" charset="0"/>
              </a:rPr>
              <a:t> в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вычислении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производной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сложной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функции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которое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по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сути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отражает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как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изменяется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потеря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когда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мы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слегка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изменяем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веса</a:t>
            </a:r>
            <a:r>
              <a:rPr lang="en-US" altLang="en-US" sz="2000" dirty="0">
                <a:latin typeface="Times New Roman" panose="02020603050405020304" pitchFamily="18" charset="0"/>
              </a:rPr>
              <a:t>, а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затем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изменят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веса</a:t>
            </a:r>
            <a:r>
              <a:rPr lang="en-US" altLang="en-US" sz="2000" dirty="0">
                <a:latin typeface="Times New Roman" panose="02020603050405020304" pitchFamily="18" charset="0"/>
              </a:rPr>
              <a:t> в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направлении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уменьшения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потерь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маленькими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шагами</a:t>
            </a:r>
            <a:r>
              <a:rPr lang="en-US" altLang="en-US" sz="2000" dirty="0">
                <a:latin typeface="Times New Roman" panose="02020603050405020304" pitchFamily="18" charset="0"/>
              </a:rPr>
              <a:t>. </a:t>
            </a:r>
          </a:p>
          <a:p>
            <a:pPr marL="431800" indent="-323850">
              <a:spcBef>
                <a:spcPts val="1200"/>
              </a:spcBef>
              <a:spcAft>
                <a:spcPts val="1000"/>
              </a:spcAft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2000" dirty="0" err="1">
                <a:latin typeface="Times New Roman" panose="02020603050405020304" pitchFamily="18" charset="0"/>
              </a:rPr>
              <a:t>Процесс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иттеративен</a:t>
            </a:r>
            <a:r>
              <a:rPr lang="en-US" altLang="en-US" sz="2000" dirty="0">
                <a:latin typeface="Times New Roman" panose="02020603050405020304" pitchFamily="18" charset="0"/>
              </a:rPr>
              <a:t> и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продолжается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до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тех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пор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пока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выходными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значениями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сети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не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окажутся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допустимые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значения</a:t>
            </a:r>
            <a:r>
              <a:rPr lang="en-US" altLang="en-US" sz="2000" dirty="0">
                <a:latin typeface="Times New Roman" panose="02020603050405020304" pitchFamily="18" charset="0"/>
              </a:rPr>
              <a:t>. 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294D1E24-1241-6148-B9DB-B9109CD07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Практическое применение</a:t>
            </a:r>
            <a:r>
              <a:rPr lang="en-US" altLang="en-US"/>
              <a:t> 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829C595-8904-2AB1-1246-34981D3AB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73163"/>
            <a:ext cx="4572000" cy="3287712"/>
          </a:xfrm>
          <a:ln/>
        </p:spPr>
        <p:txBody>
          <a:bodyPr tIns="16002"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altLang="en-US" sz="1800">
                <a:latin typeface="Times New Roman" panose="02020603050405020304" pitchFamily="18" charset="0"/>
              </a:rPr>
              <a:t>На основе приведённых в работе теоритических данных, используя стандарт языка программирования Python 3.12  и специализированную библиотеку NumPy, а также среду разработки PyPy 7.3.17 интерпритируем необходимый алгоритм нейросетевого цифрового фильтра в виде кода: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7D3A8E07-84E0-2BB0-65C3-2DEDAC3B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73163"/>
            <a:ext cx="48006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E8ABBB1D-E88F-106D-7D99-CF204A06B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Практическое применение 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84A72EC-E2F0-42F3-1624-5C68167CC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7150"/>
            <a:ext cx="9070975" cy="3287713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>
                <a:latin typeface="Times New Roman" panose="02020603050405020304" pitchFamily="18" charset="0"/>
              </a:rPr>
              <a:t>Фильтр корректирует значения, получаемые с датчиков, позволяя микроконтроллеру шлема точно определять процесс поворота велосипедиста, сводя к минимуму эффект случайного срабатывания индикации.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>
            <a:extLst>
              <a:ext uri="{FF2B5EF4-FFF2-40B4-BE49-F238E27FC236}">
                <a16:creationId xmlns:a16="http://schemas.microsoft.com/office/drawing/2014/main" id="{8A5987CF-CF4A-913B-BDF4-735EEC80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4200" y="576263"/>
            <a:ext cx="10079038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0E22DC70-4A7B-C963-A3EA-510531DA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2" y="2225675"/>
            <a:ext cx="358775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CC74FFA8-6626-2F45-A995-3CBA2EE7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576263"/>
            <a:ext cx="4138613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446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отсканируйте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https://github.com/SaShiro228/helmet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DF901AB-17B0-8C68-3822-4ADACFD06C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239712" y="858838"/>
            <a:ext cx="9288463" cy="4403725"/>
          </a:xfrm>
          <a:ln/>
        </p:spPr>
        <p:txBody>
          <a:bodyPr anchor="t"/>
          <a:lstStyle/>
          <a:p>
            <a:pPr indent="450850" algn="just">
              <a:spcBef>
                <a:spcPts val="142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создание устройства изменяющего цвет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светодиодной ленты в зависимости от ускорения с использованием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микроконтроллера и датчика ускорений,  изучение применения технологии нейронных сетей для калибровки инерциальных датчиков</a:t>
            </a:r>
          </a:p>
          <a:p>
            <a:pPr indent="450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552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применение программируемых микроконтроллеров для создания электротехнических приборов;</a:t>
            </a:r>
          </a:p>
          <a:p>
            <a:pPr indent="-552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возможность обработки значений датчика ускорений (акселерометра) и гироскопа для последующего отображения на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светодиодной ленте эффекта торможения;</a:t>
            </a:r>
          </a:p>
          <a:p>
            <a:pPr indent="-552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возможность программного управления цветовым отображением на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светодиодной ленте;</a:t>
            </a:r>
          </a:p>
          <a:p>
            <a:pPr indent="-552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 элементов устройства и оценка эффективности работы светодиодной ленты при изменении скорости передвижения.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DF901AB-17B0-8C68-3822-4ADACFD06C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858838"/>
            <a:ext cx="9070975" cy="4403725"/>
          </a:xfrm>
          <a:ln/>
        </p:spPr>
        <p:txBody>
          <a:bodyPr anchor="t"/>
          <a:lstStyle/>
          <a:p>
            <a:pPr indent="450850" algn="just">
              <a:lnSpc>
                <a:spcPct val="111000"/>
              </a:lnSpc>
              <a:spcBef>
                <a:spcPts val="1425"/>
              </a:spcBef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применения микроконтроллеров для создания устройств,  повышающих безопасность передвижения на дорогах.</a:t>
            </a:r>
          </a:p>
          <a:p>
            <a:pPr indent="450850" algn="just">
              <a:lnSpc>
                <a:spcPct val="111000"/>
              </a:lnSpc>
              <a:spcBef>
                <a:spcPts val="1425"/>
              </a:spcBef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блок ESP32 с программируемым микроконтроллером.</a:t>
            </a:r>
          </a:p>
        </p:txBody>
      </p:sp>
    </p:spTree>
    <p:extLst>
      <p:ext uri="{BB962C8B-B14F-4D97-AF65-F5344CB8AC3E}">
        <p14:creationId xmlns:p14="http://schemas.microsoft.com/office/powerpoint/2010/main" val="41671549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D7A5C806-259A-C84E-6797-946B54EFC6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22275" y="1255713"/>
            <a:ext cx="4891088" cy="4094162"/>
          </a:xfrm>
          <a:ln/>
        </p:spPr>
        <p:txBody>
          <a:bodyPr anchor="t"/>
          <a:lstStyle/>
          <a:p>
            <a:pPr indent="228600" algn="just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 платы ESP32 WROOM: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Bluetuthe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12-разрядный АЦП до 18 каналов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2×8 бит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ЦАПа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10×портов для подключения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4×SPI мастер-интерфейса  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2×I2S мастер-интерфейса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2×I2Cмастер-интерфейса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3×UART интерфейса</a:t>
            </a:r>
          </a:p>
          <a:p>
            <a:pPr marL="673100" indent="-444500" algn="just">
              <a:lnSpc>
                <a:spcPct val="111000"/>
              </a:lnSpc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MAC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5A6168-188D-5B04-4629-B742034B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539875"/>
            <a:ext cx="4264025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3C7F6B1B-6A38-A3F4-DFC4-E3B8371C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519238"/>
            <a:ext cx="40576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AF7EB04-FAE2-D37C-5197-6BA014BC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824038"/>
            <a:ext cx="2922587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3CFEC1A7-865C-8CDF-9254-F4CE6CEA7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4613"/>
            <a:ext cx="9070975" cy="1250950"/>
          </a:xfrm>
          <a:ln/>
        </p:spPr>
        <p:txBody>
          <a:bodyPr tIns="23114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600"/>
              <a:t>Акселерометр и гироскоп(MPU6050)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8470249A-095C-17F9-BEEE-AEF2888E9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23114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600"/>
              <a:t>Питание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0FCA9F-7B9A-4070-8FF8-5E8C7FDD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116013"/>
            <a:ext cx="3973512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70A012DC-9499-FFB7-6BD9-B1DDFB41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173163"/>
            <a:ext cx="3732213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8537EA74-BA3E-5C8D-F367-5B4D68D55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  <a:ln/>
        </p:spPr>
        <p:txBody>
          <a:bodyPr tIns="23114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600"/>
              <a:t>RGB светодиодная лента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EA0DAD8-EDA5-7D76-5B7A-472489A2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576388"/>
            <a:ext cx="685958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ext Box 3">
            <a:extLst>
              <a:ext uri="{FF2B5EF4-FFF2-40B4-BE49-F238E27FC236}">
                <a16:creationId xmlns:a16="http://schemas.microsoft.com/office/drawing/2014/main" id="{4699BD84-ECC4-EF4C-03D2-302B77EE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3916363"/>
            <a:ext cx="7888288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335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just"/>
            <a:r>
              <a:rPr lang="ru-RU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Адресная светодиодная лента</a:t>
            </a:r>
            <a:r>
              <a:rPr lang="ru-RU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, вершина эволюции лент. Представляет собой ленту из адресных диодов, один такой светодиод состоит из RGB светодиода и контроллера.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0E60C2C1-E092-6EA5-3C97-150D6CCB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-1588"/>
            <a:ext cx="7699375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753</Words>
  <Application>Microsoft Office PowerPoint</Application>
  <PresentationFormat>Произвольный</PresentationFormat>
  <Paragraphs>94</Paragraphs>
  <Slides>23</Slides>
  <Notes>23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Wingdings</vt:lpstr>
      <vt:lpstr>Office Theme</vt:lpstr>
      <vt:lpstr>Практическое применение электронного блока ESP32 с программируемым микроконтроллером в светотехнических устройствах и метода калибровки инерциальных датчиков с применением нейронных сетей и глубокого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Акселерометр и гироскоп(MPU6050)</vt:lpstr>
      <vt:lpstr>Питание</vt:lpstr>
      <vt:lpstr>RGB светодиодная лента</vt:lpstr>
      <vt:lpstr>Презентация PowerPoint</vt:lpstr>
      <vt:lpstr>Программирование</vt:lpstr>
      <vt:lpstr>Презентация PowerPoint</vt:lpstr>
      <vt:lpstr>Приложение </vt:lpstr>
      <vt:lpstr>Презентация PowerPoint</vt:lpstr>
      <vt:lpstr>Синопсис</vt:lpstr>
      <vt:lpstr>Синопсис </vt:lpstr>
      <vt:lpstr>Справочная информация</vt:lpstr>
      <vt:lpstr>Справочная информация</vt:lpstr>
      <vt:lpstr>Справочная информация</vt:lpstr>
      <vt:lpstr>Справочная информация</vt:lpstr>
      <vt:lpstr>Справочная информация</vt:lpstr>
      <vt:lpstr>Практическое применение </vt:lpstr>
      <vt:lpstr>Практическое применение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применение электронного блока ESP32 с программируемым микроконтроллером в светотехнических устройствах и метода калибровки инерциальных датчиков с применением нейронных сетей и глубокого обучения</dc:title>
  <dc:creator>user</dc:creator>
  <cp:lastModifiedBy>user</cp:lastModifiedBy>
  <cp:revision>10</cp:revision>
  <cp:lastPrinted>1601-01-01T00:00:00Z</cp:lastPrinted>
  <dcterms:created xsi:type="dcterms:W3CDTF">2024-12-05T10:06:58Z</dcterms:created>
  <dcterms:modified xsi:type="dcterms:W3CDTF">2025-01-28T08:23:06Z</dcterms:modified>
</cp:coreProperties>
</file>