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63" r:id="rId7"/>
    <p:sldId id="265" r:id="rId8"/>
    <p:sldId id="272" r:id="rId9"/>
    <p:sldId id="266" r:id="rId10"/>
    <p:sldId id="259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64629-9055-4D1F-8FC4-B5E827E0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475432-5911-4580-89F1-8604FC79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701FC-8677-4A21-AEAF-DA77F33C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BB7D0-0D0D-4503-88CE-6DA9831F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35552-68B1-4413-A526-19F1B195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BB780-E318-4263-9853-80FF8F2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F0AD56-95E6-468F-8330-A2704DEB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569E0-57BD-4392-8B5F-061CBBEF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6FC3-5ED9-4594-B49C-86475EA3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4333CB-79A2-4518-B9AD-C14FAD0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3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8AA346-49ED-4DCF-86C9-36DEB2634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531728-837C-453E-BBD3-5F8B9AE8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EA1AE-9130-4743-AC77-5F7090F8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7E13A-D603-4CE5-AC8E-BAF23F80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6FB2C-7C4E-480E-B0F2-6FBEE33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7E22A-61BE-494C-9FC3-41382DA6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4A4FF-3C0D-4B47-9329-A58570A7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4AB08-C296-4CD7-BC24-23EA6CC0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502728-D5A2-4B1D-8420-BDB0BA78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913C8-6D69-4674-98FA-0FA023F5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7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EB7D1-4EA8-4D6F-BA14-AACC0B0B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C16A81-906F-45C3-9304-281D760D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FFB4E-EBBB-436E-9E97-9B493DE7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2DA19-EC4D-4194-B11B-03124372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A228F-3BD1-4251-8979-56A217E8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71552-6E52-4B3C-AF97-AF9E7BF5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F7E88-32EF-4F02-8E9E-1EB516B9B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5A0999-0E53-4BB4-A468-3DFDBAAC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1A52E-7327-45CC-A874-CF91E735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DB80E0-7B8A-4A25-B89D-C64A354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23BC15-B272-4F9D-A5EC-265C4122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C02DB-2AEF-4A00-955C-0E2A3849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46B14-B07B-4A73-A010-1708E561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7CC18-B290-4339-B490-98C998F6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1F6E96-3C7E-4F77-B1F7-25F268353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B78006-9C43-4F91-8A2A-D04E0BAD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170E86-B733-4495-AF6B-929C4CAE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3A14F6-544B-462D-9629-E0C6D1D0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AB8E56-26DF-4539-8EB1-CB507E09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EE5C-965B-41B8-B73C-FEF7221A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37262E-99C3-433C-9E83-412DCF58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F1F189-1BFA-4108-80FB-38ACC42D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8C737-53EA-4B27-8D0D-0700E542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11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71833A-40A5-4F25-AD07-D19A687C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C1B69-75A2-441A-B398-D2A8B066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E5E82-6E66-4D66-9BF9-3D51725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9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AB593-B6C4-43C5-B9A7-9AE36F48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AD1DF-32ED-445A-9610-393483D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AC8932-66F2-401F-A940-F2D8364C7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E90A3-08EF-4F75-B992-7FB7A653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778F35-9863-4BEF-BA15-8D65286B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A4DFED-2A14-49E2-B0B5-C00CE9E5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2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E9375-9C13-4E4A-9361-42CC8B78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A2AFA4-FA9C-48A0-872B-A6824AE2D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4B564F-ABAA-4054-A0E4-6051969C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044330-82A1-4132-9383-E5B9C72B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6999C8-35CB-48A7-AFBE-1F4A9AFF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477818-09A0-447B-B1CB-70526332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0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625BC1-296A-49BB-BCE2-502B6D5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32493-3A36-4A21-ACAD-FD0CB573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C8AC1-EBC1-4817-925A-E874792E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74E5-8295-406D-869B-65A06D05B2D0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FABFB-2FF4-450C-8CF6-94573944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6C08B-BE1B-42FD-A76F-D0FCB936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7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19A28-E327-45BA-8F95-ABDA7D66F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Update: Data </a:t>
            </a:r>
            <a:r>
              <a:rPr lang="de-DE" dirty="0" err="1"/>
              <a:t>analyses</a:t>
            </a:r>
            <a:r>
              <a:rPr lang="de-DE" dirty="0"/>
              <a:t> Tracking-Task A and 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FFBA2-4338-45ED-BF29-771460792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25.08.2022</a:t>
            </a:r>
          </a:p>
        </p:txBody>
      </p:sp>
    </p:spTree>
    <p:extLst>
      <p:ext uri="{BB962C8B-B14F-4D97-AF65-F5344CB8AC3E}">
        <p14:creationId xmlns:p14="http://schemas.microsoft.com/office/powerpoint/2010/main" val="423620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505D1-C9ED-45EB-ABF9-12C67A39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Task 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E030C-11C5-472B-900D-BC76B883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Constant vs. </a:t>
            </a:r>
            <a:r>
              <a:rPr lang="de-DE" dirty="0" err="1"/>
              <a:t>random</a:t>
            </a:r>
            <a:r>
              <a:rPr lang="de-DE" dirty="0"/>
              <a:t> 1: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5 negative </a:t>
            </a:r>
            <a:r>
              <a:rPr lang="de-DE" dirty="0" err="1"/>
              <a:t>clusters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</a:t>
            </a:r>
          </a:p>
          <a:p>
            <a:pPr lvl="1"/>
            <a:r>
              <a:rPr lang="de-DE" b="1" dirty="0" err="1"/>
              <a:t>Significant</a:t>
            </a:r>
            <a:r>
              <a:rPr lang="de-DE" b="1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band: 9 negative </a:t>
            </a:r>
            <a:r>
              <a:rPr lang="de-DE" dirty="0" err="1"/>
              <a:t>clusters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r>
              <a:rPr lang="de-DE" dirty="0"/>
              <a:t>Constant vs. </a:t>
            </a:r>
            <a:r>
              <a:rPr lang="de-DE" dirty="0" err="1"/>
              <a:t>random</a:t>
            </a:r>
            <a:r>
              <a:rPr lang="de-DE" dirty="0"/>
              <a:t> 2: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 1 </a:t>
            </a:r>
            <a:r>
              <a:rPr lang="de-DE" dirty="0" err="1"/>
              <a:t>pos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band: 1 </a:t>
            </a:r>
            <a:r>
              <a:rPr lang="de-DE" dirty="0" err="1"/>
              <a:t>pos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),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Random 1 vs. </a:t>
            </a:r>
            <a:r>
              <a:rPr lang="de-DE" dirty="0" err="1"/>
              <a:t>random</a:t>
            </a:r>
            <a:r>
              <a:rPr lang="de-DE" dirty="0"/>
              <a:t> 2: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C9F29E-3A36-4D0A-A0FD-B3682B44BF8A}"/>
              </a:ext>
            </a:extLst>
          </p:cNvPr>
          <p:cNvSpPr txBox="1"/>
          <p:nvPr/>
        </p:nvSpPr>
        <p:spPr>
          <a:xfrm>
            <a:off x="9305365" y="59172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260460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A9B55-F174-46F8-9A79-14F53C48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B: </a:t>
            </a:r>
            <a:r>
              <a:rPr lang="de-DE" dirty="0" err="1"/>
              <a:t>occlusion</a:t>
            </a:r>
            <a:r>
              <a:rPr lang="de-DE" dirty="0"/>
              <a:t> and non-</a:t>
            </a:r>
            <a:r>
              <a:rPr lang="de-DE" dirty="0" err="1"/>
              <a:t>occlusion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766D0-7656-4D1A-8280-E54224FB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occlusion</a:t>
            </a:r>
            <a:r>
              <a:rPr lang="de-DE" dirty="0"/>
              <a:t>-segments per </a:t>
            </a:r>
            <a:r>
              <a:rPr lang="de-DE" dirty="0" err="1"/>
              <a:t>trial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2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+ non-</a:t>
            </a:r>
            <a:r>
              <a:rPr lang="de-DE" dirty="0" err="1"/>
              <a:t>occluded</a:t>
            </a:r>
            <a:r>
              <a:rPr lang="de-DE" dirty="0"/>
              <a:t>, i.e. visible, </a:t>
            </a:r>
            <a:r>
              <a:rPr lang="de-DE" dirty="0" err="1"/>
              <a:t>segments</a:t>
            </a:r>
            <a:r>
              <a:rPr lang="de-DE" dirty="0"/>
              <a:t> (also 2 </a:t>
            </a:r>
            <a:r>
              <a:rPr lang="de-DE" dirty="0" err="1"/>
              <a:t>seconds</a:t>
            </a:r>
            <a:r>
              <a:rPr lang="de-DE" dirty="0"/>
              <a:t>)</a:t>
            </a:r>
          </a:p>
          <a:p>
            <a:r>
              <a:rPr lang="de-DE" dirty="0"/>
              <a:t>Next </a:t>
            </a:r>
            <a:r>
              <a:rPr lang="de-DE" dirty="0" err="1"/>
              <a:t>slides</a:t>
            </a:r>
            <a:r>
              <a:rPr lang="de-DE" dirty="0"/>
              <a:t>: power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on </a:t>
            </a:r>
            <a:r>
              <a:rPr lang="de-DE" dirty="0" err="1"/>
              <a:t>average</a:t>
            </a:r>
            <a:endParaRPr lang="de-DE" dirty="0"/>
          </a:p>
          <a:p>
            <a:pPr lvl="1"/>
            <a:r>
              <a:rPr lang="de-DE" dirty="0"/>
              <a:t>+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power in </a:t>
            </a:r>
            <a:r>
              <a:rPr lang="de-DE" dirty="0" err="1"/>
              <a:t>occluded</a:t>
            </a:r>
            <a:r>
              <a:rPr lang="de-DE" dirty="0"/>
              <a:t> and visible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(i.e. </a:t>
            </a:r>
            <a:r>
              <a:rPr lang="de-DE" dirty="0" err="1"/>
              <a:t>subtracted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– visible)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0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53355-5352-4490-AD42-63C354E8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Occluded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E868A9-4CD4-49DC-9E31-6409049C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385392"/>
            <a:ext cx="7666203" cy="51074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02BC10-242F-44CF-8CEC-D900F033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403" y="1098523"/>
            <a:ext cx="3324002" cy="26968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9F0040C-22A1-458E-A6D4-EE28F161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403" y="3939133"/>
            <a:ext cx="3168370" cy="2453555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9176BA7-3902-494A-8760-90559BA957DB}"/>
              </a:ext>
            </a:extLst>
          </p:cNvPr>
          <p:cNvSpPr/>
          <p:nvPr/>
        </p:nvSpPr>
        <p:spPr>
          <a:xfrm>
            <a:off x="3101788" y="1690688"/>
            <a:ext cx="2061883" cy="102026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25E7B88-096D-406C-BC5B-BDD1151A4D5E}"/>
              </a:ext>
            </a:extLst>
          </p:cNvPr>
          <p:cNvSpPr/>
          <p:nvPr/>
        </p:nvSpPr>
        <p:spPr>
          <a:xfrm>
            <a:off x="8401307" y="1006336"/>
            <a:ext cx="3427098" cy="278902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1710CE8-2276-4897-BEF8-FF3C6C65CC4B}"/>
              </a:ext>
            </a:extLst>
          </p:cNvPr>
          <p:cNvSpPr txBox="1"/>
          <p:nvPr/>
        </p:nvSpPr>
        <p:spPr>
          <a:xfrm>
            <a:off x="8749554" y="6351799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50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33980-4ED6-4ED1-92BF-E387C900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Visible </a:t>
            </a:r>
            <a:r>
              <a:rPr lang="de-DE" dirty="0" err="1"/>
              <a:t>target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0C9B0F-9374-442B-B7F4-BF176896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355"/>
            <a:ext cx="7839033" cy="49245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66C0E08-0C55-4C9E-855B-B25E03BC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233" y="752093"/>
            <a:ext cx="3362578" cy="2756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54789EC-2A6A-4C58-BA47-5A854236B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233" y="3634670"/>
            <a:ext cx="3362579" cy="273252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9E5E2AC-9DA8-47DD-8295-38366DFF353B}"/>
              </a:ext>
            </a:extLst>
          </p:cNvPr>
          <p:cNvSpPr/>
          <p:nvPr/>
        </p:nvSpPr>
        <p:spPr>
          <a:xfrm>
            <a:off x="3550025" y="1873651"/>
            <a:ext cx="1936376" cy="102026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4D04CF-FE70-4C3D-A389-F570B444C4AA}"/>
              </a:ext>
            </a:extLst>
          </p:cNvPr>
          <p:cNvSpPr/>
          <p:nvPr/>
        </p:nvSpPr>
        <p:spPr>
          <a:xfrm>
            <a:off x="8624129" y="752092"/>
            <a:ext cx="3415682" cy="275689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7F44F16-0BAF-4D86-8B7F-E80603B0EE7E}"/>
              </a:ext>
            </a:extLst>
          </p:cNvPr>
          <p:cNvSpPr/>
          <p:nvPr/>
        </p:nvSpPr>
        <p:spPr>
          <a:xfrm>
            <a:off x="8624128" y="3661635"/>
            <a:ext cx="3415683" cy="270555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49EBCC-F6A8-4D92-93A5-640FB6B775CF}"/>
              </a:ext>
            </a:extLst>
          </p:cNvPr>
          <p:cNvSpPr/>
          <p:nvPr/>
        </p:nvSpPr>
        <p:spPr>
          <a:xfrm>
            <a:off x="2904565" y="4800153"/>
            <a:ext cx="3191435" cy="132556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7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7AD71-1A7F-40B5-BED1-D621B27F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- visible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E822D1-2525-4BC2-86DA-2ABC6306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4" y="1443920"/>
            <a:ext cx="7611537" cy="504895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47600C1-F25F-464D-80BD-6927F6D3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823" y="1976743"/>
            <a:ext cx="2556344" cy="2115038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13CEA3A-EB27-43FC-BAB7-D8E4FE91072C}"/>
              </a:ext>
            </a:extLst>
          </p:cNvPr>
          <p:cNvSpPr/>
          <p:nvPr/>
        </p:nvSpPr>
        <p:spPr>
          <a:xfrm>
            <a:off x="3281084" y="1749217"/>
            <a:ext cx="1936376" cy="86847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72CC719-0A71-4323-8D52-95121B6BE3E5}"/>
              </a:ext>
            </a:extLst>
          </p:cNvPr>
          <p:cNvSpPr/>
          <p:nvPr/>
        </p:nvSpPr>
        <p:spPr>
          <a:xfrm>
            <a:off x="8533822" y="1976743"/>
            <a:ext cx="2556343" cy="211503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69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6C065-653F-4B3E-BB91-0821B1BE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Occlusion</a:t>
            </a:r>
            <a:r>
              <a:rPr lang="de-DE" dirty="0"/>
              <a:t> vs. non-</a:t>
            </a:r>
            <a:r>
              <a:rPr lang="de-DE" dirty="0" err="1"/>
              <a:t>occlusion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2 negative </a:t>
            </a:r>
            <a:r>
              <a:rPr lang="de-DE" dirty="0" err="1"/>
              <a:t>clusters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7F27B8C-6DF8-4DF3-BD58-26814F92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Task 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02A2A2-F128-4EF4-BD19-ABF7BD0AD4B6}"/>
              </a:ext>
            </a:extLst>
          </p:cNvPr>
          <p:cNvSpPr txBox="1"/>
          <p:nvPr/>
        </p:nvSpPr>
        <p:spPr>
          <a:xfrm>
            <a:off x="9305365" y="59172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9270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CECCD-431A-4FD5-8B6C-F3E960AC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Wavelet </a:t>
            </a:r>
            <a:r>
              <a:rPr lang="de-DE" dirty="0" err="1"/>
              <a:t>analysis</a:t>
            </a:r>
            <a:r>
              <a:rPr lang="de-DE" dirty="0"/>
              <a:t> &amp; 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62F52C-3AFD-412B-AEA5-964704AB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Morlet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: 5 </a:t>
            </a:r>
            <a:r>
              <a:rPr lang="de-DE" dirty="0" err="1"/>
              <a:t>cycles</a:t>
            </a:r>
            <a:r>
              <a:rPr lang="de-DE" dirty="0"/>
              <a:t>,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= 3 (same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frequencies</a:t>
            </a:r>
            <a:r>
              <a:rPr lang="de-DE" dirty="0"/>
              <a:t>)</a:t>
            </a:r>
          </a:p>
          <a:p>
            <a:r>
              <a:rPr lang="de-DE" dirty="0" err="1"/>
              <a:t>Frequencies</a:t>
            </a:r>
            <a:r>
              <a:rPr lang="de-DE" dirty="0"/>
              <a:t>: 1 </a:t>
            </a:r>
            <a:r>
              <a:rPr lang="de-DE" dirty="0" err="1"/>
              <a:t>to</a:t>
            </a:r>
            <a:r>
              <a:rPr lang="de-DE" dirty="0"/>
              <a:t> 35 Hz </a:t>
            </a:r>
          </a:p>
          <a:p>
            <a:r>
              <a:rPr lang="de-DE" dirty="0"/>
              <a:t>Cluster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Monte-Carlo, 1000 </a:t>
            </a:r>
            <a:r>
              <a:rPr lang="de-DE" dirty="0" err="1"/>
              <a:t>iterations</a:t>
            </a:r>
            <a:r>
              <a:rPr lang="de-DE" dirty="0"/>
              <a:t>, </a:t>
            </a:r>
            <a:r>
              <a:rPr lang="de-DE" dirty="0" err="1"/>
              <a:t>alpha</a:t>
            </a:r>
            <a:r>
              <a:rPr lang="de-DE" dirty="0"/>
              <a:t> = 0.001,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pPr lvl="1"/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theta</a:t>
            </a:r>
            <a:r>
              <a:rPr lang="de-DE" dirty="0"/>
              <a:t> and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</p:txBody>
      </p:sp>
    </p:spTree>
    <p:extLst>
      <p:ext uri="{BB962C8B-B14F-4D97-AF65-F5344CB8AC3E}">
        <p14:creationId xmlns:p14="http://schemas.microsoft.com/office/powerpoint/2010/main" val="408005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E36E6-16D8-451C-A051-905F0C96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A: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9683E-5AF7-49AE-973E-9979AE1E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: random1, </a:t>
            </a:r>
            <a:r>
              <a:rPr lang="de-DE" dirty="0" err="1"/>
              <a:t>constant</a:t>
            </a:r>
            <a:r>
              <a:rPr lang="de-DE" dirty="0"/>
              <a:t>, random2 (</a:t>
            </a:r>
            <a:r>
              <a:rPr lang="de-DE" dirty="0" err="1"/>
              <a:t>each</a:t>
            </a:r>
            <a:r>
              <a:rPr lang="de-DE" dirty="0"/>
              <a:t> 3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)</a:t>
            </a:r>
          </a:p>
          <a:p>
            <a:r>
              <a:rPr lang="de-DE" dirty="0"/>
              <a:t>Next </a:t>
            </a:r>
            <a:r>
              <a:rPr lang="de-DE" dirty="0" err="1"/>
              <a:t>slides</a:t>
            </a:r>
            <a:r>
              <a:rPr lang="de-DE" dirty="0"/>
              <a:t>: power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</a:t>
            </a:r>
            <a:endParaRPr lang="de-DE" dirty="0"/>
          </a:p>
          <a:p>
            <a:pPr lvl="1"/>
            <a:r>
              <a:rPr lang="de-DE" dirty="0"/>
              <a:t>+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power in </a:t>
            </a:r>
            <a:r>
              <a:rPr lang="de-DE" dirty="0" err="1"/>
              <a:t>constant</a:t>
            </a:r>
            <a:r>
              <a:rPr lang="de-DE" dirty="0"/>
              <a:t> and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(i.e. </a:t>
            </a:r>
            <a:r>
              <a:rPr lang="de-DE" dirty="0" err="1"/>
              <a:t>subtracted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– </a:t>
            </a:r>
            <a:r>
              <a:rPr lang="de-DE" dirty="0" err="1"/>
              <a:t>random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58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86D13-FDFB-4AF9-B4C8-58601BFB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34802"/>
            <a:ext cx="10515600" cy="1325563"/>
          </a:xfrm>
        </p:spPr>
        <p:txBody>
          <a:bodyPr/>
          <a:lstStyle/>
          <a:p>
            <a:r>
              <a:rPr lang="de-DE" dirty="0"/>
              <a:t>Constant </a:t>
            </a:r>
            <a:r>
              <a:rPr lang="de-DE" dirty="0" err="1"/>
              <a:t>trajectory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921D85-30E5-44D5-9E2D-1A63669A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65" y="957642"/>
            <a:ext cx="3671628" cy="29888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8F4000-A63C-4238-B23F-9767CEAD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77" y="3946530"/>
            <a:ext cx="3304254" cy="26745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E37896-C7A9-4F80-8D20-E6A32DA1F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8" y="1162004"/>
            <a:ext cx="7960659" cy="5056976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B4D447C-B846-4703-B47F-6FD90D336A26}"/>
              </a:ext>
            </a:extLst>
          </p:cNvPr>
          <p:cNvSpPr/>
          <p:nvPr/>
        </p:nvSpPr>
        <p:spPr>
          <a:xfrm>
            <a:off x="3048000" y="1438176"/>
            <a:ext cx="2097741" cy="95558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6BD5C0-94F6-4B13-BC60-510B8AB653E8}"/>
              </a:ext>
            </a:extLst>
          </p:cNvPr>
          <p:cNvSpPr/>
          <p:nvPr/>
        </p:nvSpPr>
        <p:spPr>
          <a:xfrm>
            <a:off x="8360465" y="897415"/>
            <a:ext cx="3694916" cy="304911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C2A642-AB00-4FB7-8E61-6A9CD1BD9B2B}"/>
              </a:ext>
            </a:extLst>
          </p:cNvPr>
          <p:cNvSpPr txBox="1"/>
          <p:nvPr/>
        </p:nvSpPr>
        <p:spPr>
          <a:xfrm>
            <a:off x="6436660" y="6305781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D6F84A-0648-42A0-AEEE-C47D37EF7F80}"/>
              </a:ext>
            </a:extLst>
          </p:cNvPr>
          <p:cNvSpPr txBox="1"/>
          <p:nvPr/>
        </p:nvSpPr>
        <p:spPr>
          <a:xfrm>
            <a:off x="385494" y="6243033"/>
            <a:ext cx="4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electrodes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traj</a:t>
            </a:r>
            <a:r>
              <a:rPr lang="de-DE" dirty="0"/>
              <a:t>, 1-20 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168604-988A-4066-B6D4-28C76A36E2E3}"/>
              </a:ext>
            </a:extLst>
          </p:cNvPr>
          <p:cNvSpPr txBox="1"/>
          <p:nvPr/>
        </p:nvSpPr>
        <p:spPr>
          <a:xfrm>
            <a:off x="8360465" y="528083"/>
            <a:ext cx="4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Only</a:t>
            </a:r>
            <a:r>
              <a:rPr lang="de-DE" dirty="0"/>
              <a:t> frontal </a:t>
            </a:r>
            <a:r>
              <a:rPr lang="de-DE" dirty="0" err="1"/>
              <a:t>electrodes</a:t>
            </a:r>
            <a:r>
              <a:rPr lang="de-DE" dirty="0"/>
              <a:t>, 1-20 Hz</a:t>
            </a:r>
          </a:p>
        </p:txBody>
      </p:sp>
    </p:spTree>
    <p:extLst>
      <p:ext uri="{BB962C8B-B14F-4D97-AF65-F5344CB8AC3E}">
        <p14:creationId xmlns:p14="http://schemas.microsoft.com/office/powerpoint/2010/main" val="87439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4819-DB36-44A5-8677-8555227E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trajectory</a:t>
            </a:r>
            <a:r>
              <a:rPr lang="de-DE" dirty="0"/>
              <a:t> 1 (</a:t>
            </a:r>
            <a:r>
              <a:rPr lang="de-DE" dirty="0" err="1"/>
              <a:t>trial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D719DC-CB75-4ECD-97F9-F93E150A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30" y="1639709"/>
            <a:ext cx="8494659" cy="5218291"/>
          </a:xfrm>
          <a:prstGeom prst="rect">
            <a:avLst/>
          </a:prstGeom>
          <a:ln>
            <a:noFill/>
          </a:ln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B4F1226-D95D-4BFE-BD4D-179498828CA1}"/>
              </a:ext>
            </a:extLst>
          </p:cNvPr>
          <p:cNvSpPr/>
          <p:nvPr/>
        </p:nvSpPr>
        <p:spPr>
          <a:xfrm>
            <a:off x="4805083" y="1918447"/>
            <a:ext cx="2079812" cy="167666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7FEE756-8878-4ED4-8146-8BD7E92E2985}"/>
              </a:ext>
            </a:extLst>
          </p:cNvPr>
          <p:cNvSpPr/>
          <p:nvPr/>
        </p:nvSpPr>
        <p:spPr>
          <a:xfrm>
            <a:off x="4149324" y="5134692"/>
            <a:ext cx="3488608" cy="142735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E70AF9-1A71-428F-A6D4-E73F96A7EAB6}"/>
              </a:ext>
            </a:extLst>
          </p:cNvPr>
          <p:cNvSpPr txBox="1"/>
          <p:nvPr/>
        </p:nvSpPr>
        <p:spPr>
          <a:xfrm>
            <a:off x="7469668" y="1270377"/>
            <a:ext cx="4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electrodes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rand1 </a:t>
            </a:r>
            <a:r>
              <a:rPr lang="de-DE" dirty="0" err="1"/>
              <a:t>traj</a:t>
            </a:r>
            <a:r>
              <a:rPr lang="de-DE" dirty="0"/>
              <a:t>, 1-20 Hz</a:t>
            </a:r>
          </a:p>
        </p:txBody>
      </p:sp>
    </p:spTree>
    <p:extLst>
      <p:ext uri="{BB962C8B-B14F-4D97-AF65-F5344CB8AC3E}">
        <p14:creationId xmlns:p14="http://schemas.microsoft.com/office/powerpoint/2010/main" val="43879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EEADEB3-812E-4A59-A834-C8EB2ACE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280500"/>
            <a:ext cx="3936200" cy="31587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6D4A7D4-23D8-4F28-B444-BA9988CD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050" y="3280500"/>
            <a:ext cx="3466960" cy="24883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0F4B4D-B675-4A3A-B64E-267E4CD4B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069" y="456918"/>
            <a:ext cx="3412941" cy="24883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320C25-EBBB-4335-988B-0035C440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50" y="121720"/>
            <a:ext cx="3924300" cy="315878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84F81D5-7709-4980-8539-20B0364F7835}"/>
              </a:ext>
            </a:extLst>
          </p:cNvPr>
          <p:cNvSpPr/>
          <p:nvPr/>
        </p:nvSpPr>
        <p:spPr>
          <a:xfrm>
            <a:off x="1009650" y="121720"/>
            <a:ext cx="3936200" cy="31587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8950636-ED49-47F5-8393-DA4F4C5601D7}"/>
              </a:ext>
            </a:extLst>
          </p:cNvPr>
          <p:cNvSpPr/>
          <p:nvPr/>
        </p:nvSpPr>
        <p:spPr>
          <a:xfrm>
            <a:off x="1009650" y="3280500"/>
            <a:ext cx="3936200" cy="31587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C712AF-29C2-44C2-AE30-045B129B2D9B}"/>
              </a:ext>
            </a:extLst>
          </p:cNvPr>
          <p:cNvSpPr txBox="1"/>
          <p:nvPr/>
        </p:nvSpPr>
        <p:spPr>
          <a:xfrm>
            <a:off x="9589010" y="5399551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248CF9-6716-43B5-9124-BC5529884E5D}"/>
              </a:ext>
            </a:extLst>
          </p:cNvPr>
          <p:cNvSpPr txBox="1"/>
          <p:nvPr/>
        </p:nvSpPr>
        <p:spPr>
          <a:xfrm>
            <a:off x="9546235" y="2584139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alpha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3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EE53A-F42C-4468-8C9F-EAFA2C0D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trajectory</a:t>
            </a:r>
            <a:r>
              <a:rPr lang="de-DE" dirty="0"/>
              <a:t> 2 (</a:t>
            </a:r>
            <a:r>
              <a:rPr lang="de-DE" dirty="0" err="1"/>
              <a:t>trial</a:t>
            </a:r>
            <a:r>
              <a:rPr lang="de-DE" dirty="0"/>
              <a:t> end)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45F7CF-820C-4CC7-99EF-FF40D4D5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7" y="1494362"/>
            <a:ext cx="7898666" cy="51598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EED9232-527E-423C-84F8-35F1317A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927" y="2150419"/>
            <a:ext cx="3099986" cy="2557162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3177BA1-E0B6-49F7-9307-89F8F2AE9D3B}"/>
              </a:ext>
            </a:extLst>
          </p:cNvPr>
          <p:cNvSpPr/>
          <p:nvPr/>
        </p:nvSpPr>
        <p:spPr>
          <a:xfrm>
            <a:off x="3235566" y="1799376"/>
            <a:ext cx="2008026" cy="176857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DD85926-0D00-4B14-9BB5-E46B2FFC705B}"/>
              </a:ext>
            </a:extLst>
          </p:cNvPr>
          <p:cNvSpPr/>
          <p:nvPr/>
        </p:nvSpPr>
        <p:spPr>
          <a:xfrm>
            <a:off x="8444752" y="2060282"/>
            <a:ext cx="3201161" cy="278065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78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456A3-4860-4DD0-8245-5F19BAEE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: </a:t>
            </a:r>
            <a:r>
              <a:rPr lang="de-DE" dirty="0" err="1"/>
              <a:t>constant</a:t>
            </a:r>
            <a:r>
              <a:rPr lang="de-DE" dirty="0"/>
              <a:t> – rand1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C02739-1E40-4DAF-9275-9D3091DD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2" y="1391986"/>
            <a:ext cx="7830631" cy="518704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4114C2-9F9F-4F1A-9637-AEE58E2CB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23" y="907420"/>
            <a:ext cx="3583208" cy="291656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D802F2-D4C0-434F-8CA7-A92EF8FAB41D}"/>
              </a:ext>
            </a:extLst>
          </p:cNvPr>
          <p:cNvSpPr/>
          <p:nvPr/>
        </p:nvSpPr>
        <p:spPr>
          <a:xfrm>
            <a:off x="3263151" y="1652151"/>
            <a:ext cx="1972237" cy="106539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0014F4-46B9-47D5-89D0-E483B838D16E}"/>
              </a:ext>
            </a:extLst>
          </p:cNvPr>
          <p:cNvSpPr/>
          <p:nvPr/>
        </p:nvSpPr>
        <p:spPr>
          <a:xfrm>
            <a:off x="8426823" y="884473"/>
            <a:ext cx="3583208" cy="295760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5017B7-5B21-4A12-9E71-5187BEFE6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991" y="3889040"/>
            <a:ext cx="3334871" cy="2782646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AD8AAD8-417F-4B5E-A5BA-8E1C205C6188}"/>
              </a:ext>
            </a:extLst>
          </p:cNvPr>
          <p:cNvSpPr/>
          <p:nvPr/>
        </p:nvSpPr>
        <p:spPr>
          <a:xfrm>
            <a:off x="8440230" y="3870951"/>
            <a:ext cx="3445632" cy="280073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29EBA7D-6363-4ABD-A97C-C9A2CFFCA479}"/>
              </a:ext>
            </a:extLst>
          </p:cNvPr>
          <p:cNvSpPr/>
          <p:nvPr/>
        </p:nvSpPr>
        <p:spPr>
          <a:xfrm>
            <a:off x="2699044" y="4859014"/>
            <a:ext cx="3110085" cy="132556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5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B4B52-5B3A-4F59-B3E5-2C791414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: </a:t>
            </a:r>
            <a:r>
              <a:rPr lang="de-DE" dirty="0" err="1"/>
              <a:t>constant</a:t>
            </a:r>
            <a:r>
              <a:rPr lang="de-DE" dirty="0"/>
              <a:t> – rand2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3E4D40-1B67-4BA8-A964-D688DAAC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2" y="1404423"/>
            <a:ext cx="6907306" cy="528364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8FED02-A17C-49FB-8644-0357C6E4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953" y="1027906"/>
            <a:ext cx="3245223" cy="27089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9D5D04-9E91-4C6B-846A-C7B98893A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969" y="3925923"/>
            <a:ext cx="3143207" cy="256695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DFB4B0-B3E9-48BA-9D9E-8246070CAA26}"/>
              </a:ext>
            </a:extLst>
          </p:cNvPr>
          <p:cNvSpPr/>
          <p:nvPr/>
        </p:nvSpPr>
        <p:spPr>
          <a:xfrm>
            <a:off x="2850775" y="1606970"/>
            <a:ext cx="1792943" cy="118594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931BC8D-A70C-4828-AB81-64370CED5761}"/>
              </a:ext>
            </a:extLst>
          </p:cNvPr>
          <p:cNvSpPr/>
          <p:nvPr/>
        </p:nvSpPr>
        <p:spPr>
          <a:xfrm>
            <a:off x="2152316" y="4922090"/>
            <a:ext cx="3046427" cy="142735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CAB1BE3-78FB-4E72-9ADA-67AD0391E222}"/>
              </a:ext>
            </a:extLst>
          </p:cNvPr>
          <p:cNvSpPr/>
          <p:nvPr/>
        </p:nvSpPr>
        <p:spPr>
          <a:xfrm>
            <a:off x="7723096" y="3827777"/>
            <a:ext cx="3446928" cy="28602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EE2C4F0-D747-4C39-A216-542380EC0ADB}"/>
              </a:ext>
            </a:extLst>
          </p:cNvPr>
          <p:cNvSpPr/>
          <p:nvPr/>
        </p:nvSpPr>
        <p:spPr>
          <a:xfrm>
            <a:off x="7678268" y="947602"/>
            <a:ext cx="3491755" cy="28602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60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Breitbild</PresentationFormat>
  <Paragraphs>51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Update: Data analyses Tracking-Task A and B</vt:lpstr>
      <vt:lpstr>Wavelet analysis &amp; cluster-based permutation test</vt:lpstr>
      <vt:lpstr>Task A: trajectory segments</vt:lpstr>
      <vt:lpstr>Constant trajectory</vt:lpstr>
      <vt:lpstr>Random trajectory 1 (trial start)</vt:lpstr>
      <vt:lpstr>PowerPoint-Präsentation</vt:lpstr>
      <vt:lpstr>Random trajectory 2 (trial end)</vt:lpstr>
      <vt:lpstr>Difference: constant – rand1</vt:lpstr>
      <vt:lpstr>Difference: constant – rand2</vt:lpstr>
      <vt:lpstr>Cluster-based permutation test: Task A</vt:lpstr>
      <vt:lpstr>Task B: occlusion and non-occlusion</vt:lpstr>
      <vt:lpstr>Occluded target</vt:lpstr>
      <vt:lpstr>Visible target</vt:lpstr>
      <vt:lpstr>Difference occluded - visible</vt:lpstr>
      <vt:lpstr>Cluster-based permutation test: Task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Data analyses Tracking-Task A and B</dc:title>
  <dc:creator>Böttcher, Adriana</dc:creator>
  <cp:lastModifiedBy>Böttcher, Adriana</cp:lastModifiedBy>
  <cp:revision>28</cp:revision>
  <dcterms:created xsi:type="dcterms:W3CDTF">2022-08-25T14:45:09Z</dcterms:created>
  <dcterms:modified xsi:type="dcterms:W3CDTF">2022-08-26T16:02:54Z</dcterms:modified>
</cp:coreProperties>
</file>