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8" r:id="rId4"/>
    <p:sldId id="260" r:id="rId5"/>
    <p:sldId id="262" r:id="rId6"/>
    <p:sldId id="261" r:id="rId7"/>
    <p:sldId id="263" r:id="rId8"/>
    <p:sldId id="265" r:id="rId9"/>
    <p:sldId id="272" r:id="rId10"/>
    <p:sldId id="266" r:id="rId11"/>
    <p:sldId id="259" r:id="rId12"/>
    <p:sldId id="267" r:id="rId13"/>
    <p:sldId id="268" r:id="rId14"/>
    <p:sldId id="269" r:id="rId15"/>
    <p:sldId id="270" r:id="rId16"/>
    <p:sldId id="277" r:id="rId17"/>
    <p:sldId id="276" r:id="rId18"/>
    <p:sldId id="275" r:id="rId19"/>
    <p:sldId id="271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364629-9055-4D1F-8FC4-B5E827E0F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7475432-5911-4580-89F1-8604FC797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5701FC-8677-4A21-AEAF-DA77F33C3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74E5-8295-406D-869B-65A06D05B2D0}" type="datetimeFigureOut">
              <a:rPr lang="de-DE" smtClean="0"/>
              <a:t>31.08.2022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0BB7D0-0D0D-4503-88CE-6DA9831F5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435552-68B1-4413-A526-19F1B1956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0AEF-5D9F-4EC5-A922-C04D2CB2D8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447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EBB780-E318-4263-9853-80FF8F242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EF0AD56-95E6-468F-8330-A2704DEBE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5569E0-57BD-4392-8B5F-061CBBEF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74E5-8295-406D-869B-65A06D05B2D0}" type="datetimeFigureOut">
              <a:rPr lang="de-DE" smtClean="0"/>
              <a:t>31.08.2022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086FC3-5ED9-4594-B49C-86475EA39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4333CB-79A2-4518-B9AD-C14FAD0C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0AEF-5D9F-4EC5-A922-C04D2CB2D8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032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88AA346-49ED-4DCF-86C9-36DEB2634D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8531728-837C-453E-BBD3-5F8B9AE88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8EA1AE-9130-4743-AC77-5F7090F8B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74E5-8295-406D-869B-65A06D05B2D0}" type="datetimeFigureOut">
              <a:rPr lang="de-DE" smtClean="0"/>
              <a:t>31.08.2022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77E13A-D603-4CE5-AC8E-BAF23F80B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A6FB2C-7C4E-480E-B0F2-6FBEE33B3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0AEF-5D9F-4EC5-A922-C04D2CB2D8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390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E7E22A-61BE-494C-9FC3-41382DA6F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34A4FF-3C0D-4B47-9329-A58570A78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B4AB08-C296-4CD7-BC24-23EA6CC05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74E5-8295-406D-869B-65A06D05B2D0}" type="datetimeFigureOut">
              <a:rPr lang="de-DE" smtClean="0"/>
              <a:t>31.08.2022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502728-D5A2-4B1D-8420-BDB0BA787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4913C8-6D69-4674-98FA-0FA023F59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0AEF-5D9F-4EC5-A922-C04D2CB2D8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7707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5EB7D1-4EA8-4D6F-BA14-AACC0B0BC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C16A81-906F-45C3-9304-281D760D8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1FFB4E-EBBB-436E-9E97-9B493DE77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74E5-8295-406D-869B-65A06D05B2D0}" type="datetimeFigureOut">
              <a:rPr lang="de-DE" smtClean="0"/>
              <a:t>31.08.2022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B2DA19-EC4D-4194-B11B-031243727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0A228F-3BD1-4251-8979-56A217E8D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0AEF-5D9F-4EC5-A922-C04D2CB2D8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994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171552-6E52-4B3C-AF97-AF9E7BF53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6F7E88-32EF-4F02-8E9E-1EB516B9BF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85A0999-0E53-4BB4-A468-3DFDBAAC2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291A52E-7327-45CC-A874-CF91E7353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74E5-8295-406D-869B-65A06D05B2D0}" type="datetimeFigureOut">
              <a:rPr lang="de-DE" smtClean="0"/>
              <a:t>31.08.2022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DB80E0-7B8A-4A25-B89D-C64A3540E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23BC15-B272-4F9D-A5EC-265C41225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0AEF-5D9F-4EC5-A922-C04D2CB2D8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164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FC02DB-2AEF-4A00-955C-0E2A38497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446B14-B07B-4A73-A010-1708E561E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E27CC18-B290-4339-B490-98C998F6E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E1F6E96-3C7E-4F77-B1F7-25F268353C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3B78006-9C43-4F91-8A2A-D04E0BAD74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3170E86-B733-4495-AF6B-929C4CAE6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74E5-8295-406D-869B-65A06D05B2D0}" type="datetimeFigureOut">
              <a:rPr lang="de-DE" smtClean="0"/>
              <a:t>31.08.2022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F3A14F6-544B-462D-9629-E0C6D1D06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AAB8E56-26DF-4539-8EB1-CB507E099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0AEF-5D9F-4EC5-A922-C04D2CB2D8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732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DFEE5C-965B-41B8-B73C-FEF7221A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837262E-99C3-433C-9E83-412DCF58A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74E5-8295-406D-869B-65A06D05B2D0}" type="datetimeFigureOut">
              <a:rPr lang="de-DE" smtClean="0"/>
              <a:t>31.08.2022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F1F189-1BFA-4108-80FB-38ACC42D6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EF8C737-53EA-4B27-8D0D-0700E542C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0AEF-5D9F-4EC5-A922-C04D2CB2D8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11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B71833A-40A5-4F25-AD07-D19A687C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74E5-8295-406D-869B-65A06D05B2D0}" type="datetimeFigureOut">
              <a:rPr lang="de-DE" smtClean="0"/>
              <a:t>31.08.2022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9CC1B69-75A2-441A-B398-D2A8B0669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FDE5E82-6E66-4D66-9BF9-3D51725E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0AEF-5D9F-4EC5-A922-C04D2CB2D8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6925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2AB593-B6C4-43C5-B9A7-9AE36F48D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1AD1DF-32ED-445A-9610-393483D6D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AC8932-66F2-401F-A940-F2D8364C7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DE90A3-08EF-4F75-B992-7FB7A653B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74E5-8295-406D-869B-65A06D05B2D0}" type="datetimeFigureOut">
              <a:rPr lang="de-DE" smtClean="0"/>
              <a:t>31.08.2022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4778F35-9863-4BEF-BA15-8D65286B9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A4DFED-2A14-49E2-B0B5-C00CE9E5A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0AEF-5D9F-4EC5-A922-C04D2CB2D8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2288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6E9375-9C13-4E4A-9361-42CC8B785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9A2AFA4-FA9C-48A0-872B-A6824AE2D4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24B564F-ABAA-4054-A0E4-6051969CA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044330-82A1-4132-9383-E5B9C72B3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74E5-8295-406D-869B-65A06D05B2D0}" type="datetimeFigureOut">
              <a:rPr lang="de-DE" smtClean="0"/>
              <a:t>31.08.2022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6999C8-35CB-48A7-AFBE-1F4A9AFF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1477818-09A0-447B-B1CB-705263324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0AEF-5D9F-4EC5-A922-C04D2CB2D8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4026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9625BC1-296A-49BB-BCE2-502B6D538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532493-3A36-4A21-ACAD-FD0CB5730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2C8AC1-EBC1-4817-925A-E874792EEA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074E5-8295-406D-869B-65A06D05B2D0}" type="datetimeFigureOut">
              <a:rPr lang="de-DE" smtClean="0"/>
              <a:t>31.08.2022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9FABFB-2FF4-450C-8CF6-945739448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26C08B-BE1B-42FD-A76F-D0FCB936C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E0AEF-5D9F-4EC5-A922-C04D2CB2D8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3726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919A28-E327-45BA-8F95-ABDA7D66F6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Update: Data </a:t>
            </a:r>
            <a:r>
              <a:rPr lang="de-DE" dirty="0" err="1"/>
              <a:t>analyses</a:t>
            </a:r>
            <a:r>
              <a:rPr lang="de-DE" dirty="0"/>
              <a:t> Tracking-Task A and B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48FFBA2-4338-45ED-BF29-7714607921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25.08.2022</a:t>
            </a:r>
          </a:p>
        </p:txBody>
      </p:sp>
    </p:spTree>
    <p:extLst>
      <p:ext uri="{BB962C8B-B14F-4D97-AF65-F5344CB8AC3E}">
        <p14:creationId xmlns:p14="http://schemas.microsoft.com/office/powerpoint/2010/main" val="4236206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CB4B52-5B3A-4F59-B3E5-2C791414D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Difference</a:t>
            </a:r>
            <a:r>
              <a:rPr lang="de-DE" dirty="0"/>
              <a:t>: </a:t>
            </a:r>
            <a:r>
              <a:rPr lang="de-DE" dirty="0" err="1"/>
              <a:t>constant</a:t>
            </a:r>
            <a:r>
              <a:rPr lang="de-DE" dirty="0"/>
              <a:t> – rand2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C3E4D40-1B67-4BA8-A964-D688DAAC6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12" y="1404423"/>
            <a:ext cx="6907306" cy="528364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78FED02-A17C-49FB-8644-0357C6E4F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8953" y="1027906"/>
            <a:ext cx="3245223" cy="270893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F9D5D04-9E91-4C6B-846A-C7B98893A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0969" y="3925923"/>
            <a:ext cx="3143207" cy="2566952"/>
          </a:xfrm>
          <a:prstGeom prst="rect">
            <a:avLst/>
          </a:prstGeom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E6DFB4B0-B3E9-48BA-9D9E-8246070CAA26}"/>
              </a:ext>
            </a:extLst>
          </p:cNvPr>
          <p:cNvSpPr/>
          <p:nvPr/>
        </p:nvSpPr>
        <p:spPr>
          <a:xfrm>
            <a:off x="2850775" y="1606970"/>
            <a:ext cx="1792943" cy="1185946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931BC8D-A70C-4828-AB81-64370CED5761}"/>
              </a:ext>
            </a:extLst>
          </p:cNvPr>
          <p:cNvSpPr/>
          <p:nvPr/>
        </p:nvSpPr>
        <p:spPr>
          <a:xfrm>
            <a:off x="2152316" y="4922090"/>
            <a:ext cx="3046427" cy="1427350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3CAB1BE3-78FB-4E72-9ADA-67AD0391E222}"/>
              </a:ext>
            </a:extLst>
          </p:cNvPr>
          <p:cNvSpPr/>
          <p:nvPr/>
        </p:nvSpPr>
        <p:spPr>
          <a:xfrm>
            <a:off x="7723096" y="3827777"/>
            <a:ext cx="3446928" cy="2860285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5EE2C4F0-D747-4C39-A216-542380EC0ADB}"/>
              </a:ext>
            </a:extLst>
          </p:cNvPr>
          <p:cNvSpPr/>
          <p:nvPr/>
        </p:nvSpPr>
        <p:spPr>
          <a:xfrm>
            <a:off x="7678268" y="947602"/>
            <a:ext cx="3491755" cy="2860285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605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D505D1-C9ED-45EB-ABF9-12C67A397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578"/>
            <a:ext cx="10515600" cy="1325563"/>
          </a:xfrm>
        </p:spPr>
        <p:txBody>
          <a:bodyPr>
            <a:normAutofit/>
          </a:bodyPr>
          <a:lstStyle/>
          <a:p>
            <a:r>
              <a:rPr lang="de-DE" sz="3500" dirty="0"/>
              <a:t>Cluster-</a:t>
            </a:r>
            <a:r>
              <a:rPr lang="de-DE" sz="3500" dirty="0" err="1"/>
              <a:t>based</a:t>
            </a:r>
            <a:r>
              <a:rPr lang="de-DE" sz="3500" dirty="0"/>
              <a:t> </a:t>
            </a:r>
            <a:r>
              <a:rPr lang="de-DE" sz="3500" dirty="0" err="1"/>
              <a:t>permutation</a:t>
            </a:r>
            <a:r>
              <a:rPr lang="de-DE" sz="3500" dirty="0"/>
              <a:t> </a:t>
            </a:r>
            <a:r>
              <a:rPr lang="de-DE" sz="3500" dirty="0" err="1"/>
              <a:t>test</a:t>
            </a:r>
            <a:r>
              <a:rPr lang="de-DE" sz="3500" dirty="0"/>
              <a:t>: Task A, </a:t>
            </a:r>
            <a:r>
              <a:rPr lang="de-DE" sz="3500" dirty="0" err="1"/>
              <a:t>averaged</a:t>
            </a:r>
            <a:r>
              <a:rPr lang="de-DE" sz="3500" dirty="0"/>
              <a:t> </a:t>
            </a:r>
            <a:r>
              <a:rPr lang="de-DE" sz="3500" dirty="0" err="1"/>
              <a:t>across</a:t>
            </a:r>
            <a:r>
              <a:rPr lang="de-DE" sz="3500" dirty="0"/>
              <a:t> </a:t>
            </a:r>
            <a:r>
              <a:rPr lang="de-DE" sz="3500" dirty="0" err="1"/>
              <a:t>frequencies</a:t>
            </a:r>
            <a:endParaRPr lang="de-DE" sz="35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4E030C-11C5-472B-900D-BC76B8839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Constant vs. </a:t>
            </a:r>
            <a:r>
              <a:rPr lang="de-DE" dirty="0" err="1"/>
              <a:t>random</a:t>
            </a:r>
            <a:r>
              <a:rPr lang="de-DE" dirty="0"/>
              <a:t> 1:</a:t>
            </a:r>
          </a:p>
          <a:p>
            <a:pPr lvl="1"/>
            <a:r>
              <a:rPr lang="de-DE" b="1" dirty="0" err="1"/>
              <a:t>Significant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 in </a:t>
            </a:r>
            <a:r>
              <a:rPr lang="de-DE" dirty="0" err="1"/>
              <a:t>theta</a:t>
            </a:r>
            <a:r>
              <a:rPr lang="de-DE" dirty="0"/>
              <a:t> band: 1 </a:t>
            </a:r>
            <a:r>
              <a:rPr lang="de-DE" dirty="0" err="1"/>
              <a:t>sig</a:t>
            </a:r>
            <a:r>
              <a:rPr lang="de-DE" dirty="0"/>
              <a:t>. negative </a:t>
            </a:r>
            <a:r>
              <a:rPr lang="de-DE" dirty="0" err="1"/>
              <a:t>clusters</a:t>
            </a:r>
            <a:r>
              <a:rPr lang="de-DE" dirty="0"/>
              <a:t> </a:t>
            </a:r>
          </a:p>
          <a:p>
            <a:pPr lvl="1"/>
            <a:r>
              <a:rPr lang="de-DE" b="1" dirty="0" err="1"/>
              <a:t>Significant</a:t>
            </a:r>
            <a:r>
              <a:rPr lang="de-DE" b="1" dirty="0"/>
              <a:t> </a:t>
            </a:r>
            <a:r>
              <a:rPr lang="de-DE" dirty="0" err="1"/>
              <a:t>difference</a:t>
            </a:r>
            <a:r>
              <a:rPr lang="de-DE" dirty="0"/>
              <a:t> in </a:t>
            </a:r>
            <a:r>
              <a:rPr lang="de-DE" dirty="0" err="1"/>
              <a:t>alpha</a:t>
            </a:r>
            <a:r>
              <a:rPr lang="de-DE" dirty="0"/>
              <a:t> band: 7 </a:t>
            </a:r>
            <a:r>
              <a:rPr lang="de-DE" dirty="0" err="1"/>
              <a:t>sig</a:t>
            </a:r>
            <a:r>
              <a:rPr lang="de-DE" dirty="0"/>
              <a:t>. negative </a:t>
            </a:r>
            <a:r>
              <a:rPr lang="de-DE" dirty="0" err="1"/>
              <a:t>clusters</a:t>
            </a:r>
            <a:r>
              <a:rPr lang="de-DE" dirty="0"/>
              <a:t> </a:t>
            </a:r>
          </a:p>
          <a:p>
            <a:pPr lvl="1"/>
            <a:r>
              <a:rPr lang="de-DE" b="1" dirty="0" err="1"/>
              <a:t>Significant</a:t>
            </a:r>
            <a:r>
              <a:rPr lang="de-DE" b="1" dirty="0"/>
              <a:t> </a:t>
            </a:r>
            <a:r>
              <a:rPr lang="de-DE" dirty="0" err="1"/>
              <a:t>difference</a:t>
            </a:r>
            <a:r>
              <a:rPr lang="de-DE" dirty="0"/>
              <a:t> in </a:t>
            </a:r>
            <a:r>
              <a:rPr lang="de-DE" dirty="0" err="1"/>
              <a:t>beta</a:t>
            </a:r>
            <a:r>
              <a:rPr lang="de-DE" dirty="0"/>
              <a:t> band: 1 </a:t>
            </a:r>
            <a:r>
              <a:rPr lang="de-DE" dirty="0" err="1"/>
              <a:t>sig</a:t>
            </a:r>
            <a:r>
              <a:rPr lang="de-DE" dirty="0"/>
              <a:t>. negative </a:t>
            </a:r>
            <a:r>
              <a:rPr lang="de-DE" dirty="0" err="1"/>
              <a:t>cluster</a:t>
            </a:r>
            <a:endParaRPr lang="de-DE" b="1" dirty="0"/>
          </a:p>
          <a:p>
            <a:pPr lvl="1"/>
            <a:endParaRPr lang="de-DE" dirty="0"/>
          </a:p>
          <a:p>
            <a:r>
              <a:rPr lang="de-DE" dirty="0"/>
              <a:t>Constant vs. </a:t>
            </a:r>
            <a:r>
              <a:rPr lang="de-DE" dirty="0" err="1"/>
              <a:t>random</a:t>
            </a:r>
            <a:r>
              <a:rPr lang="de-DE" dirty="0"/>
              <a:t> 2:</a:t>
            </a:r>
          </a:p>
          <a:p>
            <a:pPr lvl="1"/>
            <a:r>
              <a:rPr lang="de-DE" b="1" dirty="0" err="1"/>
              <a:t>Significant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 in </a:t>
            </a:r>
            <a:r>
              <a:rPr lang="de-DE" dirty="0" err="1"/>
              <a:t>theta</a:t>
            </a:r>
            <a:r>
              <a:rPr lang="de-DE" dirty="0"/>
              <a:t> band:  1 </a:t>
            </a:r>
            <a:r>
              <a:rPr lang="de-DE" dirty="0" err="1"/>
              <a:t>sig</a:t>
            </a:r>
            <a:r>
              <a:rPr lang="de-DE" dirty="0"/>
              <a:t>. positive </a:t>
            </a:r>
            <a:r>
              <a:rPr lang="de-DE" dirty="0" err="1"/>
              <a:t>cluster</a:t>
            </a:r>
            <a:r>
              <a:rPr lang="de-DE" dirty="0"/>
              <a:t> </a:t>
            </a:r>
          </a:p>
          <a:p>
            <a:pPr lvl="1"/>
            <a:r>
              <a:rPr lang="de-DE" b="1" dirty="0" err="1"/>
              <a:t>Significant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 in </a:t>
            </a:r>
            <a:r>
              <a:rPr lang="de-DE" dirty="0" err="1"/>
              <a:t>alpha</a:t>
            </a:r>
            <a:r>
              <a:rPr lang="de-DE" dirty="0"/>
              <a:t> band: 2 </a:t>
            </a:r>
            <a:r>
              <a:rPr lang="de-DE" dirty="0" err="1"/>
              <a:t>sig</a:t>
            </a:r>
            <a:r>
              <a:rPr lang="de-DE" dirty="0"/>
              <a:t>. positive </a:t>
            </a:r>
            <a:r>
              <a:rPr lang="de-DE" dirty="0" err="1"/>
              <a:t>cluster</a:t>
            </a:r>
            <a:r>
              <a:rPr lang="de-DE" dirty="0"/>
              <a:t> </a:t>
            </a:r>
          </a:p>
          <a:p>
            <a:pPr lvl="1"/>
            <a:r>
              <a:rPr lang="de-DE" b="1" dirty="0" err="1"/>
              <a:t>Significant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 in </a:t>
            </a:r>
            <a:r>
              <a:rPr lang="de-DE" dirty="0" err="1"/>
              <a:t>beta</a:t>
            </a:r>
            <a:r>
              <a:rPr lang="de-DE" dirty="0"/>
              <a:t> band: 1 </a:t>
            </a:r>
            <a:r>
              <a:rPr lang="de-DE" dirty="0" err="1"/>
              <a:t>sig</a:t>
            </a:r>
            <a:r>
              <a:rPr lang="de-DE" dirty="0"/>
              <a:t>. positive </a:t>
            </a:r>
            <a:r>
              <a:rPr lang="de-DE" dirty="0" err="1"/>
              <a:t>cluster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Random 1 vs. </a:t>
            </a:r>
            <a:r>
              <a:rPr lang="de-DE" dirty="0" err="1"/>
              <a:t>random</a:t>
            </a:r>
            <a:r>
              <a:rPr lang="de-DE" dirty="0"/>
              <a:t> 2:</a:t>
            </a:r>
          </a:p>
          <a:p>
            <a:pPr lvl="1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significant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 in </a:t>
            </a:r>
            <a:r>
              <a:rPr lang="de-DE" dirty="0" err="1"/>
              <a:t>theta</a:t>
            </a:r>
            <a:r>
              <a:rPr lang="de-DE" dirty="0"/>
              <a:t> band</a:t>
            </a:r>
          </a:p>
          <a:p>
            <a:pPr lvl="1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significant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 in </a:t>
            </a:r>
            <a:r>
              <a:rPr lang="de-DE" dirty="0" err="1"/>
              <a:t>alpha</a:t>
            </a:r>
            <a:r>
              <a:rPr lang="de-DE" dirty="0"/>
              <a:t> band</a:t>
            </a:r>
          </a:p>
          <a:p>
            <a:pPr lvl="1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significant</a:t>
            </a:r>
            <a:r>
              <a:rPr lang="de-DE" dirty="0"/>
              <a:t> </a:t>
            </a:r>
            <a:r>
              <a:rPr lang="de-DE" dirty="0" err="1"/>
              <a:t>diference</a:t>
            </a:r>
            <a:r>
              <a:rPr lang="de-DE" dirty="0"/>
              <a:t> in </a:t>
            </a:r>
            <a:r>
              <a:rPr lang="de-DE" dirty="0" err="1"/>
              <a:t>beta</a:t>
            </a:r>
            <a:r>
              <a:rPr lang="de-DE" dirty="0"/>
              <a:t> band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3C9F29E-3A36-4D0A-A0FD-B3682B44BF8A}"/>
              </a:ext>
            </a:extLst>
          </p:cNvPr>
          <p:cNvSpPr txBox="1"/>
          <p:nvPr/>
        </p:nvSpPr>
        <p:spPr>
          <a:xfrm>
            <a:off x="9305365" y="59172"/>
            <a:ext cx="2635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Cluster </a:t>
            </a:r>
            <a:r>
              <a:rPr lang="de-DE" dirty="0" err="1"/>
              <a:t>alpha</a:t>
            </a:r>
            <a:r>
              <a:rPr lang="de-DE" dirty="0"/>
              <a:t> = 0.001</a:t>
            </a:r>
          </a:p>
          <a:p>
            <a:r>
              <a:rPr lang="de-DE" dirty="0"/>
              <a:t>Alpha = 0.001</a:t>
            </a:r>
          </a:p>
        </p:txBody>
      </p:sp>
    </p:spTree>
    <p:extLst>
      <p:ext uri="{BB962C8B-B14F-4D97-AF65-F5344CB8AC3E}">
        <p14:creationId xmlns:p14="http://schemas.microsoft.com/office/powerpoint/2010/main" val="2604605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4A9B55-F174-46F8-9A79-14F53C487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B: </a:t>
            </a:r>
            <a:r>
              <a:rPr lang="de-DE" dirty="0" err="1"/>
              <a:t>occlusion</a:t>
            </a:r>
            <a:r>
              <a:rPr lang="de-DE" dirty="0"/>
              <a:t> and non-</a:t>
            </a:r>
            <a:r>
              <a:rPr lang="de-DE" dirty="0" err="1"/>
              <a:t>occlusion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8766D0-7656-4D1A-8280-E54224FB8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occlusion</a:t>
            </a:r>
            <a:r>
              <a:rPr lang="de-DE" dirty="0"/>
              <a:t>-segments per </a:t>
            </a:r>
            <a:r>
              <a:rPr lang="de-DE" dirty="0" err="1"/>
              <a:t>trial</a:t>
            </a:r>
            <a:r>
              <a:rPr lang="de-DE" dirty="0"/>
              <a:t>, </a:t>
            </a:r>
            <a:r>
              <a:rPr lang="de-DE" dirty="0" err="1"/>
              <a:t>each</a:t>
            </a:r>
            <a:r>
              <a:rPr lang="de-DE" dirty="0"/>
              <a:t> 2 </a:t>
            </a:r>
            <a:r>
              <a:rPr lang="de-DE" dirty="0" err="1"/>
              <a:t>seconds</a:t>
            </a:r>
            <a:r>
              <a:rPr lang="de-DE" dirty="0"/>
              <a:t> </a:t>
            </a:r>
            <a:r>
              <a:rPr lang="de-DE" dirty="0" err="1"/>
              <a:t>long</a:t>
            </a:r>
            <a:r>
              <a:rPr lang="de-DE" dirty="0"/>
              <a:t> + non-</a:t>
            </a:r>
            <a:r>
              <a:rPr lang="de-DE" dirty="0" err="1"/>
              <a:t>occluded</a:t>
            </a:r>
            <a:r>
              <a:rPr lang="de-DE" dirty="0"/>
              <a:t>, i.e. visible, </a:t>
            </a:r>
            <a:r>
              <a:rPr lang="de-DE" dirty="0" err="1"/>
              <a:t>segments</a:t>
            </a:r>
            <a:r>
              <a:rPr lang="de-DE" dirty="0"/>
              <a:t> (also 2 </a:t>
            </a:r>
            <a:r>
              <a:rPr lang="de-DE" dirty="0" err="1"/>
              <a:t>seconds</a:t>
            </a:r>
            <a:r>
              <a:rPr lang="de-DE" dirty="0"/>
              <a:t>)</a:t>
            </a:r>
          </a:p>
          <a:p>
            <a:r>
              <a:rPr lang="de-DE" dirty="0"/>
              <a:t>Next </a:t>
            </a:r>
            <a:r>
              <a:rPr lang="de-DE" dirty="0" err="1"/>
              <a:t>slides</a:t>
            </a:r>
            <a:r>
              <a:rPr lang="de-DE" dirty="0"/>
              <a:t>: power </a:t>
            </a:r>
            <a:r>
              <a:rPr lang="de-DE" dirty="0" err="1"/>
              <a:t>calculated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wavelet</a:t>
            </a:r>
            <a:r>
              <a:rPr lang="de-DE" dirty="0"/>
              <a:t> </a:t>
            </a:r>
            <a:r>
              <a:rPr lang="de-DE" dirty="0" err="1"/>
              <a:t>analyses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segment</a:t>
            </a:r>
            <a:r>
              <a:rPr lang="de-DE" dirty="0"/>
              <a:t> on </a:t>
            </a:r>
            <a:r>
              <a:rPr lang="de-DE" dirty="0" err="1"/>
              <a:t>average</a:t>
            </a:r>
            <a:endParaRPr lang="de-DE" dirty="0"/>
          </a:p>
          <a:p>
            <a:pPr lvl="1"/>
            <a:r>
              <a:rPr lang="de-DE" dirty="0"/>
              <a:t>+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power in </a:t>
            </a:r>
            <a:r>
              <a:rPr lang="de-DE" dirty="0" err="1"/>
              <a:t>occluded</a:t>
            </a:r>
            <a:r>
              <a:rPr lang="de-DE" dirty="0"/>
              <a:t> and visible </a:t>
            </a:r>
            <a:r>
              <a:rPr lang="de-DE" dirty="0" err="1"/>
              <a:t>trajectory</a:t>
            </a:r>
            <a:r>
              <a:rPr lang="de-DE" dirty="0"/>
              <a:t> </a:t>
            </a:r>
            <a:r>
              <a:rPr lang="de-DE" dirty="0" err="1"/>
              <a:t>segments</a:t>
            </a:r>
            <a:r>
              <a:rPr lang="de-DE" dirty="0"/>
              <a:t> (i.e. </a:t>
            </a:r>
            <a:r>
              <a:rPr lang="de-DE" dirty="0" err="1"/>
              <a:t>subtracted</a:t>
            </a:r>
            <a:r>
              <a:rPr lang="de-DE" dirty="0"/>
              <a:t> </a:t>
            </a:r>
            <a:r>
              <a:rPr lang="de-DE" dirty="0" err="1"/>
              <a:t>occluded</a:t>
            </a:r>
            <a:r>
              <a:rPr lang="de-DE" dirty="0"/>
              <a:t> – visible)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800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753355-5352-4490-AD42-63C354E85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Occluded</a:t>
            </a:r>
            <a:r>
              <a:rPr lang="de-DE" dirty="0"/>
              <a:t> </a:t>
            </a:r>
            <a:r>
              <a:rPr lang="de-DE" dirty="0" err="1"/>
              <a:t>target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2E868A9-4CD4-49DC-9E31-6409049CE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1385392"/>
            <a:ext cx="7666203" cy="510748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F02BC10-242F-44CF-8CEC-D900F0334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4403" y="1098523"/>
            <a:ext cx="3324002" cy="269683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9F0040C-22A1-458E-A6D4-EE28F1618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4403" y="3939133"/>
            <a:ext cx="3168370" cy="2453555"/>
          </a:xfrm>
          <a:prstGeom prst="rect">
            <a:avLst/>
          </a:prstGeom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79176BA7-3902-494A-8760-90559BA957DB}"/>
              </a:ext>
            </a:extLst>
          </p:cNvPr>
          <p:cNvSpPr/>
          <p:nvPr/>
        </p:nvSpPr>
        <p:spPr>
          <a:xfrm>
            <a:off x="3101788" y="1690688"/>
            <a:ext cx="2061883" cy="1020267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B25E7B88-096D-406C-BC5B-BDD1151A4D5E}"/>
              </a:ext>
            </a:extLst>
          </p:cNvPr>
          <p:cNvSpPr/>
          <p:nvPr/>
        </p:nvSpPr>
        <p:spPr>
          <a:xfrm>
            <a:off x="8401307" y="1006336"/>
            <a:ext cx="3427098" cy="2789020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1710CE8-2276-4897-BEF8-FF3C6C65CC4B}"/>
              </a:ext>
            </a:extLst>
          </p:cNvPr>
          <p:cNvSpPr txBox="1"/>
          <p:nvPr/>
        </p:nvSpPr>
        <p:spPr>
          <a:xfrm>
            <a:off x="8749554" y="6351799"/>
            <a:ext cx="190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Topography</a:t>
            </a:r>
            <a:r>
              <a:rPr lang="de-DE" dirty="0"/>
              <a:t>: </a:t>
            </a:r>
            <a:r>
              <a:rPr lang="de-DE" dirty="0" err="1"/>
              <a:t>theta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1507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F33980-4ED6-4ED1-92BF-E387C900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Visible </a:t>
            </a:r>
            <a:r>
              <a:rPr lang="de-DE" dirty="0" err="1"/>
              <a:t>target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50C9B0F-9374-442B-B7F4-BF1768967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8355"/>
            <a:ext cx="7839033" cy="492452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66C0E08-0C55-4C9E-855B-B25E03BC4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7233" y="752093"/>
            <a:ext cx="3362578" cy="275689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54789EC-2A6A-4C58-BA47-5A854236B3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7233" y="3634670"/>
            <a:ext cx="3362579" cy="2732523"/>
          </a:xfrm>
          <a:prstGeom prst="rect">
            <a:avLst/>
          </a:prstGeom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D9E5E2AC-9DA8-47DD-8295-38366DFF353B}"/>
              </a:ext>
            </a:extLst>
          </p:cNvPr>
          <p:cNvSpPr/>
          <p:nvPr/>
        </p:nvSpPr>
        <p:spPr>
          <a:xfrm>
            <a:off x="3550025" y="1873651"/>
            <a:ext cx="1936376" cy="1020267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D64D04CF-FE70-4C3D-A389-F570B444C4AA}"/>
              </a:ext>
            </a:extLst>
          </p:cNvPr>
          <p:cNvSpPr/>
          <p:nvPr/>
        </p:nvSpPr>
        <p:spPr>
          <a:xfrm>
            <a:off x="8624129" y="752092"/>
            <a:ext cx="3415682" cy="2756896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47F44F16-0BAF-4D86-8B7F-E80603B0EE7E}"/>
              </a:ext>
            </a:extLst>
          </p:cNvPr>
          <p:cNvSpPr/>
          <p:nvPr/>
        </p:nvSpPr>
        <p:spPr>
          <a:xfrm>
            <a:off x="8624128" y="3661635"/>
            <a:ext cx="3415683" cy="2705558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A449EBCC-F6A8-4D92-93A5-640FB6B775CF}"/>
              </a:ext>
            </a:extLst>
          </p:cNvPr>
          <p:cNvSpPr/>
          <p:nvPr/>
        </p:nvSpPr>
        <p:spPr>
          <a:xfrm>
            <a:off x="2904565" y="4800153"/>
            <a:ext cx="3191435" cy="1325563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870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F7AD71-1A7F-40B5-BED1-D621B27FE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occluded</a:t>
            </a:r>
            <a:r>
              <a:rPr lang="de-DE" dirty="0"/>
              <a:t> - visible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EE822D1-2525-4BC2-86DA-2ABC63065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54" y="1443920"/>
            <a:ext cx="7611537" cy="504895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47600C1-F25F-464D-80BD-6927F6D38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3823" y="1976743"/>
            <a:ext cx="2556344" cy="2115038"/>
          </a:xfrm>
          <a:prstGeom prst="rect">
            <a:avLst/>
          </a:prstGeom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013CEA3A-EB27-43FC-BAB7-D8E4FE91072C}"/>
              </a:ext>
            </a:extLst>
          </p:cNvPr>
          <p:cNvSpPr/>
          <p:nvPr/>
        </p:nvSpPr>
        <p:spPr>
          <a:xfrm>
            <a:off x="3281084" y="1749217"/>
            <a:ext cx="1936376" cy="868478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72CC719-0A71-4323-8D52-95121B6BE3E5}"/>
              </a:ext>
            </a:extLst>
          </p:cNvPr>
          <p:cNvSpPr/>
          <p:nvPr/>
        </p:nvSpPr>
        <p:spPr>
          <a:xfrm>
            <a:off x="8533822" y="1976743"/>
            <a:ext cx="2556343" cy="2115038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3695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36C065-653F-4B3E-BB91-0821B1BEC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Occlusion</a:t>
            </a:r>
            <a:r>
              <a:rPr lang="de-DE" dirty="0"/>
              <a:t> vs. non-</a:t>
            </a:r>
            <a:r>
              <a:rPr lang="de-DE" dirty="0" err="1"/>
              <a:t>occlusion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Significant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 in </a:t>
            </a:r>
            <a:r>
              <a:rPr lang="de-DE" dirty="0" err="1"/>
              <a:t>theta</a:t>
            </a:r>
            <a:r>
              <a:rPr lang="de-DE" dirty="0"/>
              <a:t> band: 1 </a:t>
            </a:r>
            <a:r>
              <a:rPr lang="de-DE" dirty="0" err="1"/>
              <a:t>sig</a:t>
            </a:r>
            <a:r>
              <a:rPr lang="de-DE" dirty="0"/>
              <a:t>. negative </a:t>
            </a:r>
            <a:r>
              <a:rPr lang="de-DE" dirty="0" err="1"/>
              <a:t>cluster</a:t>
            </a:r>
            <a:endParaRPr lang="de-DE" dirty="0"/>
          </a:p>
          <a:p>
            <a:pPr lvl="1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significant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 in </a:t>
            </a:r>
            <a:r>
              <a:rPr lang="de-DE" dirty="0" err="1"/>
              <a:t>alpha</a:t>
            </a:r>
            <a:r>
              <a:rPr lang="de-DE" dirty="0"/>
              <a:t> band</a:t>
            </a:r>
          </a:p>
          <a:p>
            <a:pPr lvl="1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significant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 in </a:t>
            </a:r>
            <a:r>
              <a:rPr lang="de-DE" dirty="0" err="1"/>
              <a:t>beta</a:t>
            </a:r>
            <a:r>
              <a:rPr lang="de-DE" dirty="0"/>
              <a:t> band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D7F27B8C-6DF8-4DF3-BD58-26814F927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Cluster-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permutation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: Task B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C02A2A2-F128-4EF4-BD19-ABF7BD0AD4B6}"/>
              </a:ext>
            </a:extLst>
          </p:cNvPr>
          <p:cNvSpPr txBox="1"/>
          <p:nvPr/>
        </p:nvSpPr>
        <p:spPr>
          <a:xfrm>
            <a:off x="9305365" y="59172"/>
            <a:ext cx="2635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Cluster </a:t>
            </a:r>
            <a:r>
              <a:rPr lang="de-DE" dirty="0" err="1"/>
              <a:t>alpha</a:t>
            </a:r>
            <a:r>
              <a:rPr lang="de-DE" dirty="0"/>
              <a:t> = 0.001</a:t>
            </a:r>
          </a:p>
          <a:p>
            <a:r>
              <a:rPr lang="de-DE" dirty="0"/>
              <a:t>Alpha = 0.001</a:t>
            </a:r>
          </a:p>
        </p:txBody>
      </p:sp>
    </p:spTree>
    <p:extLst>
      <p:ext uri="{BB962C8B-B14F-4D97-AF65-F5344CB8AC3E}">
        <p14:creationId xmlns:p14="http://schemas.microsoft.com/office/powerpoint/2010/main" val="1030475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1F2F4B-7166-4F0C-B1D5-DEFA38C15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317" y="2350043"/>
            <a:ext cx="10515600" cy="1325563"/>
          </a:xfrm>
        </p:spPr>
        <p:txBody>
          <a:bodyPr/>
          <a:lstStyle/>
          <a:p>
            <a:r>
              <a:rPr lang="de-DE" dirty="0" err="1"/>
              <a:t>old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9020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D505D1-C9ED-45EB-ABF9-12C67A397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578"/>
            <a:ext cx="10515600" cy="1325563"/>
          </a:xfrm>
        </p:spPr>
        <p:txBody>
          <a:bodyPr>
            <a:normAutofit/>
          </a:bodyPr>
          <a:lstStyle/>
          <a:p>
            <a:r>
              <a:rPr lang="de-DE" sz="3500" dirty="0"/>
              <a:t>Cluster-</a:t>
            </a:r>
            <a:r>
              <a:rPr lang="de-DE" sz="3500" dirty="0" err="1"/>
              <a:t>based</a:t>
            </a:r>
            <a:r>
              <a:rPr lang="de-DE" sz="3500" dirty="0"/>
              <a:t> </a:t>
            </a:r>
            <a:r>
              <a:rPr lang="de-DE" sz="3500" dirty="0" err="1"/>
              <a:t>permutation</a:t>
            </a:r>
            <a:r>
              <a:rPr lang="de-DE" sz="3500" dirty="0"/>
              <a:t> </a:t>
            </a:r>
            <a:r>
              <a:rPr lang="de-DE" sz="3500" dirty="0" err="1"/>
              <a:t>test</a:t>
            </a:r>
            <a:r>
              <a:rPr lang="de-DE" sz="3500" dirty="0"/>
              <a:t>: Task A, (</a:t>
            </a:r>
            <a:r>
              <a:rPr lang="de-DE" sz="3500" dirty="0" err="1"/>
              <a:t>no</a:t>
            </a:r>
            <a:r>
              <a:rPr lang="de-DE" sz="3500" dirty="0"/>
              <a:t> </a:t>
            </a:r>
            <a:r>
              <a:rPr lang="de-DE" sz="3500" dirty="0" err="1"/>
              <a:t>avg</a:t>
            </a:r>
            <a:r>
              <a:rPr lang="de-DE" sz="3500" dirty="0"/>
              <a:t>. </a:t>
            </a:r>
            <a:r>
              <a:rPr lang="de-DE" sz="3500" dirty="0" err="1"/>
              <a:t>across</a:t>
            </a:r>
            <a:r>
              <a:rPr lang="de-DE" sz="3500" dirty="0"/>
              <a:t> </a:t>
            </a:r>
            <a:r>
              <a:rPr lang="de-DE" sz="3500" dirty="0" err="1"/>
              <a:t>frequencies</a:t>
            </a:r>
            <a:r>
              <a:rPr lang="de-DE" sz="3500" dirty="0"/>
              <a:t> </a:t>
            </a:r>
            <a:r>
              <a:rPr lang="de-DE" sz="3500" dirty="0" err="1"/>
              <a:t>or</a:t>
            </a:r>
            <a:r>
              <a:rPr lang="de-DE" sz="3500" dirty="0"/>
              <a:t> time)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4E030C-11C5-472B-900D-BC76B8839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Constant vs. </a:t>
            </a:r>
            <a:r>
              <a:rPr lang="de-DE" dirty="0" err="1"/>
              <a:t>random</a:t>
            </a:r>
            <a:r>
              <a:rPr lang="de-DE" dirty="0"/>
              <a:t> 1:</a:t>
            </a:r>
          </a:p>
          <a:p>
            <a:pPr lvl="1"/>
            <a:r>
              <a:rPr lang="de-DE" b="1" dirty="0" err="1"/>
              <a:t>Significant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 in </a:t>
            </a:r>
            <a:r>
              <a:rPr lang="de-DE" dirty="0" err="1"/>
              <a:t>theta</a:t>
            </a:r>
            <a:r>
              <a:rPr lang="de-DE" dirty="0"/>
              <a:t> band: 5 </a:t>
            </a:r>
            <a:r>
              <a:rPr lang="de-DE" dirty="0" err="1"/>
              <a:t>sig</a:t>
            </a:r>
            <a:r>
              <a:rPr lang="de-DE" dirty="0"/>
              <a:t>. negative </a:t>
            </a:r>
            <a:r>
              <a:rPr lang="de-DE" dirty="0" err="1"/>
              <a:t>clusters</a:t>
            </a:r>
            <a:r>
              <a:rPr lang="de-DE" dirty="0"/>
              <a:t> </a:t>
            </a:r>
          </a:p>
          <a:p>
            <a:pPr lvl="1"/>
            <a:r>
              <a:rPr lang="de-DE" b="1" dirty="0" err="1"/>
              <a:t>Significant</a:t>
            </a:r>
            <a:r>
              <a:rPr lang="de-DE" b="1" dirty="0"/>
              <a:t> </a:t>
            </a:r>
            <a:r>
              <a:rPr lang="de-DE" dirty="0" err="1"/>
              <a:t>difference</a:t>
            </a:r>
            <a:r>
              <a:rPr lang="de-DE" dirty="0"/>
              <a:t> in </a:t>
            </a:r>
            <a:r>
              <a:rPr lang="de-DE" dirty="0" err="1"/>
              <a:t>alpha</a:t>
            </a:r>
            <a:r>
              <a:rPr lang="de-DE" dirty="0"/>
              <a:t> band: 9 </a:t>
            </a:r>
            <a:r>
              <a:rPr lang="de-DE" dirty="0" err="1"/>
              <a:t>sig</a:t>
            </a:r>
            <a:r>
              <a:rPr lang="de-DE" dirty="0"/>
              <a:t>. negative </a:t>
            </a:r>
            <a:r>
              <a:rPr lang="de-DE" dirty="0" err="1"/>
              <a:t>clusters</a:t>
            </a:r>
            <a:r>
              <a:rPr lang="de-DE" dirty="0"/>
              <a:t> </a:t>
            </a:r>
          </a:p>
          <a:p>
            <a:pPr lvl="1"/>
            <a:endParaRPr lang="de-DE" dirty="0"/>
          </a:p>
          <a:p>
            <a:r>
              <a:rPr lang="de-DE" dirty="0"/>
              <a:t>Constant vs. </a:t>
            </a:r>
            <a:r>
              <a:rPr lang="de-DE" dirty="0" err="1"/>
              <a:t>random</a:t>
            </a:r>
            <a:r>
              <a:rPr lang="de-DE" dirty="0"/>
              <a:t> 2:</a:t>
            </a:r>
          </a:p>
          <a:p>
            <a:pPr lvl="1"/>
            <a:r>
              <a:rPr lang="de-DE" b="1" dirty="0" err="1"/>
              <a:t>Significant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 in </a:t>
            </a:r>
            <a:r>
              <a:rPr lang="de-DE" dirty="0" err="1"/>
              <a:t>theta</a:t>
            </a:r>
            <a:r>
              <a:rPr lang="de-DE" dirty="0"/>
              <a:t> band:  1 </a:t>
            </a:r>
            <a:r>
              <a:rPr lang="de-DE" dirty="0" err="1"/>
              <a:t>sig</a:t>
            </a:r>
            <a:r>
              <a:rPr lang="de-DE" dirty="0"/>
              <a:t>. positive </a:t>
            </a:r>
            <a:r>
              <a:rPr lang="de-DE" dirty="0" err="1"/>
              <a:t>cluster</a:t>
            </a:r>
            <a:r>
              <a:rPr lang="de-DE" dirty="0"/>
              <a:t> </a:t>
            </a:r>
          </a:p>
          <a:p>
            <a:pPr lvl="1"/>
            <a:r>
              <a:rPr lang="de-DE" b="1" dirty="0" err="1"/>
              <a:t>Significant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 in </a:t>
            </a:r>
            <a:r>
              <a:rPr lang="de-DE" dirty="0" err="1"/>
              <a:t>alpha</a:t>
            </a:r>
            <a:r>
              <a:rPr lang="de-DE" dirty="0"/>
              <a:t> band: 1 </a:t>
            </a:r>
            <a:r>
              <a:rPr lang="de-DE" dirty="0" err="1"/>
              <a:t>sig</a:t>
            </a:r>
            <a:r>
              <a:rPr lang="de-DE" dirty="0"/>
              <a:t>. positive </a:t>
            </a:r>
            <a:r>
              <a:rPr lang="de-DE" dirty="0" err="1"/>
              <a:t>cluster</a:t>
            </a:r>
            <a:r>
              <a:rPr lang="de-DE" dirty="0"/>
              <a:t> 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Random 1 vs. </a:t>
            </a:r>
            <a:r>
              <a:rPr lang="de-DE" dirty="0" err="1"/>
              <a:t>random</a:t>
            </a:r>
            <a:r>
              <a:rPr lang="de-DE" dirty="0"/>
              <a:t> 2:</a:t>
            </a:r>
          </a:p>
          <a:p>
            <a:pPr lvl="1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significant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 in </a:t>
            </a:r>
            <a:r>
              <a:rPr lang="de-DE" dirty="0" err="1"/>
              <a:t>theta</a:t>
            </a:r>
            <a:r>
              <a:rPr lang="de-DE" dirty="0"/>
              <a:t> band</a:t>
            </a:r>
          </a:p>
          <a:p>
            <a:pPr lvl="1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significant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 in </a:t>
            </a:r>
            <a:r>
              <a:rPr lang="de-DE" dirty="0" err="1"/>
              <a:t>alpha</a:t>
            </a:r>
            <a:r>
              <a:rPr lang="de-DE" dirty="0"/>
              <a:t> band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3C9F29E-3A36-4D0A-A0FD-B3682B44BF8A}"/>
              </a:ext>
            </a:extLst>
          </p:cNvPr>
          <p:cNvSpPr txBox="1"/>
          <p:nvPr/>
        </p:nvSpPr>
        <p:spPr>
          <a:xfrm>
            <a:off x="9305365" y="59172"/>
            <a:ext cx="2635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Cluster </a:t>
            </a:r>
            <a:r>
              <a:rPr lang="de-DE" dirty="0" err="1"/>
              <a:t>alpha</a:t>
            </a:r>
            <a:r>
              <a:rPr lang="de-DE" dirty="0"/>
              <a:t> = 0.001</a:t>
            </a:r>
          </a:p>
          <a:p>
            <a:r>
              <a:rPr lang="de-DE" dirty="0"/>
              <a:t>Alpha = 0.001</a:t>
            </a:r>
          </a:p>
        </p:txBody>
      </p:sp>
    </p:spTree>
    <p:extLst>
      <p:ext uri="{BB962C8B-B14F-4D97-AF65-F5344CB8AC3E}">
        <p14:creationId xmlns:p14="http://schemas.microsoft.com/office/powerpoint/2010/main" val="14543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36C065-653F-4B3E-BB91-0821B1BEC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Occlusion</a:t>
            </a:r>
            <a:r>
              <a:rPr lang="de-DE" dirty="0"/>
              <a:t> vs. non-</a:t>
            </a:r>
            <a:r>
              <a:rPr lang="de-DE" dirty="0" err="1"/>
              <a:t>occlusion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Significant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 in </a:t>
            </a:r>
            <a:r>
              <a:rPr lang="de-DE" dirty="0" err="1"/>
              <a:t>theta</a:t>
            </a:r>
            <a:r>
              <a:rPr lang="de-DE" dirty="0"/>
              <a:t> band: 2 negative </a:t>
            </a:r>
            <a:r>
              <a:rPr lang="de-DE" dirty="0" err="1"/>
              <a:t>clusters</a:t>
            </a:r>
            <a:r>
              <a:rPr lang="de-DE" dirty="0"/>
              <a:t> (</a:t>
            </a:r>
            <a:r>
              <a:rPr lang="de-DE" dirty="0" err="1"/>
              <a:t>sig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significant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 in </a:t>
            </a:r>
            <a:r>
              <a:rPr lang="de-DE" dirty="0" err="1"/>
              <a:t>alpha</a:t>
            </a:r>
            <a:r>
              <a:rPr lang="de-DE" dirty="0"/>
              <a:t> band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D7F27B8C-6DF8-4DF3-BD58-26814F927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Cluster-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permutation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: Task B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C02A2A2-F128-4EF4-BD19-ABF7BD0AD4B6}"/>
              </a:ext>
            </a:extLst>
          </p:cNvPr>
          <p:cNvSpPr txBox="1"/>
          <p:nvPr/>
        </p:nvSpPr>
        <p:spPr>
          <a:xfrm>
            <a:off x="9305365" y="59172"/>
            <a:ext cx="2635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Cluster </a:t>
            </a:r>
            <a:r>
              <a:rPr lang="de-DE" dirty="0" err="1"/>
              <a:t>alpha</a:t>
            </a:r>
            <a:r>
              <a:rPr lang="de-DE" dirty="0"/>
              <a:t> = 0.001</a:t>
            </a:r>
          </a:p>
          <a:p>
            <a:r>
              <a:rPr lang="de-DE" dirty="0"/>
              <a:t>Alpha = 0.001</a:t>
            </a:r>
          </a:p>
        </p:txBody>
      </p:sp>
    </p:spTree>
    <p:extLst>
      <p:ext uri="{BB962C8B-B14F-4D97-AF65-F5344CB8AC3E}">
        <p14:creationId xmlns:p14="http://schemas.microsoft.com/office/powerpoint/2010/main" val="92709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D4862A-3324-427D-B519-95EF10B90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Preprocessing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FACBA1-2886-4864-BE37-B12D6ECEF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dirty="0" err="1"/>
              <a:t>FPz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reference</a:t>
            </a:r>
            <a:r>
              <a:rPr lang="de-DE" dirty="0"/>
              <a:t> </a:t>
            </a:r>
            <a:r>
              <a:rPr lang="de-DE" dirty="0" err="1"/>
              <a:t>electrode</a:t>
            </a:r>
            <a:endParaRPr lang="de-DE" dirty="0"/>
          </a:p>
          <a:p>
            <a:r>
              <a:rPr lang="de-DE" dirty="0" err="1"/>
              <a:t>Downsampling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250 Hz</a:t>
            </a:r>
          </a:p>
          <a:p>
            <a:r>
              <a:rPr lang="de-DE" dirty="0" err="1"/>
              <a:t>Highpass</a:t>
            </a:r>
            <a:r>
              <a:rPr lang="de-DE" dirty="0"/>
              <a:t> </a:t>
            </a:r>
            <a:r>
              <a:rPr lang="de-DE" dirty="0" err="1"/>
              <a:t>filter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>
                <a:highlight>
                  <a:srgbClr val="FFFF00"/>
                </a:highlight>
              </a:rPr>
              <a:t>1 Hz</a:t>
            </a:r>
          </a:p>
          <a:p>
            <a:r>
              <a:rPr lang="de-DE" dirty="0"/>
              <a:t>Remove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noise</a:t>
            </a:r>
            <a:r>
              <a:rPr lang="de-DE" dirty="0"/>
              <a:t> at 50 Hz</a:t>
            </a:r>
          </a:p>
          <a:p>
            <a:r>
              <a:rPr lang="de-DE" dirty="0"/>
              <a:t>Remove </a:t>
            </a:r>
            <a:r>
              <a:rPr lang="de-DE" dirty="0" err="1"/>
              <a:t>bad</a:t>
            </a:r>
            <a:r>
              <a:rPr lang="de-DE" dirty="0"/>
              <a:t> </a:t>
            </a:r>
            <a:r>
              <a:rPr lang="de-DE" dirty="0" err="1"/>
              <a:t>channels</a:t>
            </a:r>
            <a:r>
              <a:rPr lang="de-DE" dirty="0"/>
              <a:t> (flat, </a:t>
            </a:r>
            <a:r>
              <a:rPr lang="de-DE" dirty="0" err="1"/>
              <a:t>minimum</a:t>
            </a:r>
            <a:r>
              <a:rPr lang="de-DE" dirty="0"/>
              <a:t> 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correlation</a:t>
            </a:r>
            <a:r>
              <a:rPr lang="de-DE" dirty="0"/>
              <a:t>)</a:t>
            </a:r>
          </a:p>
          <a:p>
            <a:r>
              <a:rPr lang="de-DE" dirty="0" err="1"/>
              <a:t>Lowpass</a:t>
            </a:r>
            <a:r>
              <a:rPr lang="de-DE" dirty="0"/>
              <a:t> </a:t>
            </a:r>
            <a:r>
              <a:rPr lang="de-DE" dirty="0" err="1"/>
              <a:t>filter</a:t>
            </a:r>
            <a:r>
              <a:rPr lang="de-DE" dirty="0"/>
              <a:t> 40 Hz</a:t>
            </a:r>
          </a:p>
          <a:p>
            <a:r>
              <a:rPr lang="de-DE" dirty="0" err="1"/>
              <a:t>Interpolate</a:t>
            </a:r>
            <a:r>
              <a:rPr lang="de-DE" dirty="0"/>
              <a:t> </a:t>
            </a:r>
            <a:r>
              <a:rPr lang="de-DE" dirty="0" err="1"/>
              <a:t>bad</a:t>
            </a:r>
            <a:r>
              <a:rPr lang="de-DE" dirty="0"/>
              <a:t> </a:t>
            </a:r>
            <a:r>
              <a:rPr lang="de-DE" dirty="0" err="1"/>
              <a:t>channels</a:t>
            </a:r>
            <a:endParaRPr lang="de-DE" dirty="0"/>
          </a:p>
          <a:p>
            <a:r>
              <a:rPr lang="de-DE" dirty="0" err="1"/>
              <a:t>Rereference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average</a:t>
            </a:r>
            <a:endParaRPr lang="de-DE" dirty="0"/>
          </a:p>
          <a:p>
            <a:r>
              <a:rPr lang="de-DE" dirty="0" err="1"/>
              <a:t>Merge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 A &amp; B: </a:t>
            </a:r>
            <a:r>
              <a:rPr lang="de-DE" dirty="0" err="1"/>
              <a:t>for</a:t>
            </a:r>
            <a:r>
              <a:rPr lang="de-DE" dirty="0"/>
              <a:t> ICA, </a:t>
            </a:r>
            <a:r>
              <a:rPr lang="de-DE" dirty="0" err="1"/>
              <a:t>epoch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, </a:t>
            </a:r>
            <a:r>
              <a:rPr lang="de-DE" dirty="0" err="1"/>
              <a:t>detrending</a:t>
            </a:r>
            <a:r>
              <a:rPr lang="de-DE" dirty="0"/>
              <a:t>, </a:t>
            </a:r>
            <a:r>
              <a:rPr lang="de-DE" dirty="0" err="1"/>
              <a:t>artifact</a:t>
            </a:r>
            <a:r>
              <a:rPr lang="de-DE" dirty="0"/>
              <a:t> </a:t>
            </a:r>
            <a:r>
              <a:rPr lang="de-DE" dirty="0" err="1"/>
              <a:t>rejection</a:t>
            </a:r>
            <a:endParaRPr lang="de-DE" dirty="0"/>
          </a:p>
          <a:p>
            <a:pPr lvl="1"/>
            <a:r>
              <a:rPr lang="de-DE" dirty="0" err="1"/>
              <a:t>run</a:t>
            </a:r>
            <a:r>
              <a:rPr lang="de-DE" dirty="0"/>
              <a:t> ICA (</a:t>
            </a:r>
            <a:r>
              <a:rPr lang="de-DE" dirty="0" err="1"/>
              <a:t>extended</a:t>
            </a:r>
            <a:r>
              <a:rPr lang="de-DE" dirty="0"/>
              <a:t> </a:t>
            </a:r>
            <a:r>
              <a:rPr lang="de-DE" dirty="0" err="1"/>
              <a:t>infomax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Iclabel</a:t>
            </a:r>
            <a:r>
              <a:rPr lang="de-DE" dirty="0"/>
              <a:t>: </a:t>
            </a:r>
            <a:r>
              <a:rPr lang="de-DE" dirty="0" err="1"/>
              <a:t>keep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those</a:t>
            </a:r>
            <a:r>
              <a:rPr lang="de-DE" dirty="0"/>
              <a:t> </a:t>
            </a:r>
            <a:r>
              <a:rPr lang="de-DE" dirty="0" err="1"/>
              <a:t>Ics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labelled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at least 0.5 </a:t>
            </a:r>
            <a:r>
              <a:rPr lang="de-DE" dirty="0" err="1"/>
              <a:t>probability</a:t>
            </a:r>
            <a:endParaRPr lang="de-DE" dirty="0"/>
          </a:p>
          <a:p>
            <a:pPr lvl="1"/>
            <a:r>
              <a:rPr lang="de-DE" dirty="0"/>
              <a:t>Visual </a:t>
            </a:r>
            <a:r>
              <a:rPr lang="de-DE" dirty="0" err="1"/>
              <a:t>checks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remaining</a:t>
            </a:r>
            <a:r>
              <a:rPr lang="de-DE" dirty="0"/>
              <a:t> </a:t>
            </a:r>
            <a:r>
              <a:rPr lang="de-DE" dirty="0" err="1"/>
              <a:t>components</a:t>
            </a:r>
            <a:endParaRPr lang="de-DE" dirty="0"/>
          </a:p>
          <a:p>
            <a:r>
              <a:rPr lang="de-DE" dirty="0" err="1"/>
              <a:t>Parallelize</a:t>
            </a:r>
            <a:r>
              <a:rPr lang="de-DE" dirty="0"/>
              <a:t> behavioral and EEG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add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triggers</a:t>
            </a:r>
            <a:r>
              <a:rPr lang="de-DE" dirty="0">
                <a:sym typeface="Wingdings" panose="05000000000000000000" pitchFamily="2" charset="2"/>
              </a:rPr>
              <a:t> etc.</a:t>
            </a:r>
          </a:p>
          <a:p>
            <a:r>
              <a:rPr lang="de-DE" dirty="0" err="1"/>
              <a:t>Epoch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: 1)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trial</a:t>
            </a:r>
            <a:r>
              <a:rPr lang="de-DE" dirty="0"/>
              <a:t> (-1 13)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baseline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correction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fixcross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interval</a:t>
            </a:r>
            <a:r>
              <a:rPr lang="de-DE" dirty="0">
                <a:sym typeface="Wingdings" panose="05000000000000000000" pitchFamily="2" charset="2"/>
              </a:rPr>
              <a:t> (-750 0)</a:t>
            </a:r>
            <a:endParaRPr lang="de-DE" dirty="0"/>
          </a:p>
          <a:p>
            <a:pPr lvl="1"/>
            <a:r>
              <a:rPr lang="de-DE" dirty="0"/>
              <a:t>2)  -1 4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 A and B, </a:t>
            </a:r>
            <a:r>
              <a:rPr lang="de-DE" dirty="0" err="1"/>
              <a:t>later</a:t>
            </a:r>
            <a:r>
              <a:rPr lang="de-DE" dirty="0"/>
              <a:t> </a:t>
            </a:r>
            <a:r>
              <a:rPr lang="de-DE" dirty="0" err="1"/>
              <a:t>reduced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relevant time </a:t>
            </a:r>
            <a:r>
              <a:rPr lang="de-DE" dirty="0" err="1"/>
              <a:t>interval</a:t>
            </a:r>
            <a:endParaRPr lang="de-DE" dirty="0"/>
          </a:p>
          <a:p>
            <a:r>
              <a:rPr lang="de-DE" dirty="0" err="1"/>
              <a:t>Artifact</a:t>
            </a:r>
            <a:r>
              <a:rPr lang="de-DE" dirty="0"/>
              <a:t> </a:t>
            </a:r>
            <a:r>
              <a:rPr lang="de-DE" dirty="0" err="1"/>
              <a:t>rejection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segments</a:t>
            </a: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9098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3CECCD-431A-4FD5-8B6C-F3E960ACA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Wavelet </a:t>
            </a:r>
            <a:r>
              <a:rPr lang="de-DE" dirty="0" err="1"/>
              <a:t>analysis</a:t>
            </a:r>
            <a:r>
              <a:rPr lang="de-DE" dirty="0"/>
              <a:t> &amp; cluster-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permutation</a:t>
            </a:r>
            <a:r>
              <a:rPr lang="de-DE" dirty="0"/>
              <a:t> </a:t>
            </a:r>
            <a:r>
              <a:rPr lang="de-DE" dirty="0" err="1"/>
              <a:t>test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62F52C-3AFD-412B-AEA5-964704AB3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Morlet</a:t>
            </a:r>
            <a:r>
              <a:rPr lang="de-DE" dirty="0"/>
              <a:t> </a:t>
            </a:r>
            <a:r>
              <a:rPr lang="de-DE" dirty="0" err="1"/>
              <a:t>wavelet</a:t>
            </a:r>
            <a:r>
              <a:rPr lang="de-DE" dirty="0"/>
              <a:t>: 5 </a:t>
            </a:r>
            <a:r>
              <a:rPr lang="de-DE" dirty="0" err="1"/>
              <a:t>cycles</a:t>
            </a:r>
            <a:r>
              <a:rPr lang="de-DE" dirty="0"/>
              <a:t>, </a:t>
            </a:r>
            <a:r>
              <a:rPr lang="de-DE" dirty="0" err="1"/>
              <a:t>length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wavelet</a:t>
            </a:r>
            <a:r>
              <a:rPr lang="de-DE" dirty="0"/>
              <a:t> </a:t>
            </a:r>
            <a:r>
              <a:rPr lang="de-DE" dirty="0" err="1"/>
              <a:t>kernel</a:t>
            </a:r>
            <a:r>
              <a:rPr lang="de-DE" dirty="0"/>
              <a:t> = 3 (same </a:t>
            </a:r>
            <a:r>
              <a:rPr lang="de-DE" dirty="0" err="1"/>
              <a:t>for</a:t>
            </a:r>
            <a:r>
              <a:rPr lang="de-DE" dirty="0"/>
              <a:t> all </a:t>
            </a:r>
            <a:r>
              <a:rPr lang="de-DE" dirty="0" err="1"/>
              <a:t>frequencies</a:t>
            </a:r>
            <a:r>
              <a:rPr lang="de-DE" dirty="0"/>
              <a:t>)</a:t>
            </a:r>
          </a:p>
          <a:p>
            <a:r>
              <a:rPr lang="de-DE" dirty="0" err="1"/>
              <a:t>Frequencies</a:t>
            </a:r>
            <a:r>
              <a:rPr lang="de-DE" dirty="0"/>
              <a:t>: </a:t>
            </a:r>
            <a:r>
              <a:rPr lang="de-DE" dirty="0">
                <a:highlight>
                  <a:srgbClr val="FFFF00"/>
                </a:highlight>
              </a:rPr>
              <a:t>1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35 Hz </a:t>
            </a:r>
          </a:p>
          <a:p>
            <a:r>
              <a:rPr lang="de-DE" dirty="0"/>
              <a:t>Cluster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permutation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: </a:t>
            </a:r>
          </a:p>
          <a:p>
            <a:pPr lvl="1"/>
            <a:r>
              <a:rPr lang="de-DE" dirty="0"/>
              <a:t>Monte-Carlo, 1000 </a:t>
            </a:r>
            <a:r>
              <a:rPr lang="de-DE" dirty="0" err="1"/>
              <a:t>iterations</a:t>
            </a:r>
            <a:r>
              <a:rPr lang="de-DE" dirty="0"/>
              <a:t>, </a:t>
            </a:r>
            <a:r>
              <a:rPr lang="de-DE" dirty="0" err="1"/>
              <a:t>alpha</a:t>
            </a:r>
            <a:r>
              <a:rPr lang="de-DE" dirty="0"/>
              <a:t> = 0.001, </a:t>
            </a:r>
            <a:r>
              <a:rPr lang="de-DE" dirty="0" err="1"/>
              <a:t>cluster</a:t>
            </a:r>
            <a:r>
              <a:rPr lang="de-DE" dirty="0"/>
              <a:t> </a:t>
            </a:r>
            <a:r>
              <a:rPr lang="de-DE" dirty="0" err="1"/>
              <a:t>alpha</a:t>
            </a:r>
            <a:r>
              <a:rPr lang="de-DE" dirty="0"/>
              <a:t> = 0.001</a:t>
            </a:r>
          </a:p>
          <a:p>
            <a:pPr lvl="1"/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alpha</a:t>
            </a:r>
            <a:r>
              <a:rPr lang="de-DE" dirty="0"/>
              <a:t>, </a:t>
            </a:r>
            <a:r>
              <a:rPr lang="de-DE" dirty="0" err="1"/>
              <a:t>beta</a:t>
            </a:r>
            <a:r>
              <a:rPr lang="de-DE" dirty="0"/>
              <a:t> and </a:t>
            </a:r>
            <a:r>
              <a:rPr lang="de-DE" dirty="0" err="1"/>
              <a:t>theta</a:t>
            </a:r>
            <a:r>
              <a:rPr lang="de-DE" dirty="0"/>
              <a:t> band</a:t>
            </a:r>
          </a:p>
        </p:txBody>
      </p:sp>
    </p:spTree>
    <p:extLst>
      <p:ext uri="{BB962C8B-B14F-4D97-AF65-F5344CB8AC3E}">
        <p14:creationId xmlns:p14="http://schemas.microsoft.com/office/powerpoint/2010/main" val="4080053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4E36E6-16D8-451C-A051-905F0C965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A: </a:t>
            </a:r>
            <a:r>
              <a:rPr lang="de-DE" dirty="0" err="1"/>
              <a:t>trajectory</a:t>
            </a:r>
            <a:r>
              <a:rPr lang="de-DE" dirty="0"/>
              <a:t> </a:t>
            </a:r>
            <a:r>
              <a:rPr lang="de-DE" dirty="0" err="1"/>
              <a:t>segments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19683E-5AF7-49AE-973E-9979AE1EB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3 </a:t>
            </a:r>
            <a:r>
              <a:rPr lang="de-DE" dirty="0" err="1"/>
              <a:t>trajectory</a:t>
            </a:r>
            <a:r>
              <a:rPr lang="de-DE" dirty="0"/>
              <a:t> </a:t>
            </a:r>
            <a:r>
              <a:rPr lang="de-DE" dirty="0" err="1"/>
              <a:t>segments</a:t>
            </a:r>
            <a:r>
              <a:rPr lang="de-DE" dirty="0"/>
              <a:t>: random1, </a:t>
            </a:r>
            <a:r>
              <a:rPr lang="de-DE" dirty="0" err="1"/>
              <a:t>constant</a:t>
            </a:r>
            <a:r>
              <a:rPr lang="de-DE" dirty="0"/>
              <a:t>, random2 (</a:t>
            </a:r>
            <a:r>
              <a:rPr lang="de-DE" dirty="0" err="1"/>
              <a:t>each</a:t>
            </a:r>
            <a:r>
              <a:rPr lang="de-DE" dirty="0"/>
              <a:t> 3 </a:t>
            </a:r>
            <a:r>
              <a:rPr lang="de-DE" dirty="0" err="1"/>
              <a:t>seconds</a:t>
            </a:r>
            <a:r>
              <a:rPr lang="de-DE" dirty="0"/>
              <a:t> </a:t>
            </a:r>
            <a:r>
              <a:rPr lang="de-DE" dirty="0" err="1"/>
              <a:t>long</a:t>
            </a:r>
            <a:r>
              <a:rPr lang="de-DE" dirty="0"/>
              <a:t>)</a:t>
            </a:r>
          </a:p>
          <a:p>
            <a:r>
              <a:rPr lang="de-DE" dirty="0"/>
              <a:t>Next </a:t>
            </a:r>
            <a:r>
              <a:rPr lang="de-DE" dirty="0" err="1"/>
              <a:t>slides</a:t>
            </a:r>
            <a:r>
              <a:rPr lang="de-DE" dirty="0"/>
              <a:t>: power </a:t>
            </a:r>
            <a:r>
              <a:rPr lang="de-DE" dirty="0" err="1"/>
              <a:t>calculated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wavelet</a:t>
            </a:r>
            <a:r>
              <a:rPr lang="de-DE" dirty="0"/>
              <a:t> </a:t>
            </a:r>
            <a:r>
              <a:rPr lang="de-DE" dirty="0" err="1"/>
              <a:t>analyses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trajectory</a:t>
            </a:r>
            <a:r>
              <a:rPr lang="de-DE" dirty="0"/>
              <a:t> </a:t>
            </a:r>
            <a:r>
              <a:rPr lang="de-DE" dirty="0" err="1"/>
              <a:t>segment</a:t>
            </a:r>
            <a:endParaRPr lang="de-DE" dirty="0"/>
          </a:p>
          <a:p>
            <a:pPr lvl="1"/>
            <a:r>
              <a:rPr lang="de-DE" dirty="0"/>
              <a:t>+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power in </a:t>
            </a:r>
            <a:r>
              <a:rPr lang="de-DE" dirty="0" err="1"/>
              <a:t>constant</a:t>
            </a:r>
            <a:r>
              <a:rPr lang="de-DE" dirty="0"/>
              <a:t> and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trajectory</a:t>
            </a:r>
            <a:r>
              <a:rPr lang="de-DE" dirty="0"/>
              <a:t> </a:t>
            </a:r>
            <a:r>
              <a:rPr lang="de-DE" dirty="0" err="1"/>
              <a:t>segments</a:t>
            </a:r>
            <a:r>
              <a:rPr lang="de-DE" dirty="0"/>
              <a:t> (i.e. </a:t>
            </a:r>
            <a:r>
              <a:rPr lang="de-DE" dirty="0" err="1"/>
              <a:t>subtracted</a:t>
            </a:r>
            <a:r>
              <a:rPr lang="de-DE" dirty="0"/>
              <a:t> </a:t>
            </a:r>
            <a:r>
              <a:rPr lang="de-DE" dirty="0" err="1"/>
              <a:t>constant</a:t>
            </a:r>
            <a:r>
              <a:rPr lang="de-DE" dirty="0"/>
              <a:t> – </a:t>
            </a:r>
            <a:r>
              <a:rPr lang="de-DE" dirty="0" err="1"/>
              <a:t>random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62583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86D13-FDFB-4AF9-B4C8-58601BFBE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518" y="134802"/>
            <a:ext cx="10515600" cy="1325563"/>
          </a:xfrm>
        </p:spPr>
        <p:txBody>
          <a:bodyPr/>
          <a:lstStyle/>
          <a:p>
            <a:r>
              <a:rPr lang="de-DE" dirty="0"/>
              <a:t>Constant </a:t>
            </a:r>
            <a:r>
              <a:rPr lang="de-DE" dirty="0" err="1"/>
              <a:t>trajectory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9921D85-30E5-44D5-9E2D-1A63669A4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465" y="957642"/>
            <a:ext cx="3671628" cy="298888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D8F4000-A63C-4238-B23F-9767CEADC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7177" y="3946530"/>
            <a:ext cx="3304254" cy="267453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5E37896-C7A9-4F80-8D20-E6A32DA1F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518" y="1162004"/>
            <a:ext cx="7960659" cy="5056976"/>
          </a:xfrm>
          <a:prstGeom prst="rect">
            <a:avLst/>
          </a:prstGeom>
        </p:spPr>
      </p:pic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9B4D447C-B846-4703-B47F-6FD90D336A26}"/>
              </a:ext>
            </a:extLst>
          </p:cNvPr>
          <p:cNvSpPr/>
          <p:nvPr/>
        </p:nvSpPr>
        <p:spPr>
          <a:xfrm>
            <a:off x="3048000" y="1438176"/>
            <a:ext cx="2097741" cy="955582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6BD5C0-94F6-4B13-BC60-510B8AB653E8}"/>
              </a:ext>
            </a:extLst>
          </p:cNvPr>
          <p:cNvSpPr/>
          <p:nvPr/>
        </p:nvSpPr>
        <p:spPr>
          <a:xfrm>
            <a:off x="8360465" y="897415"/>
            <a:ext cx="3694916" cy="3049115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4C2A642-AB00-4FB7-8E61-6A9CD1BD9B2B}"/>
              </a:ext>
            </a:extLst>
          </p:cNvPr>
          <p:cNvSpPr txBox="1"/>
          <p:nvPr/>
        </p:nvSpPr>
        <p:spPr>
          <a:xfrm>
            <a:off x="6436660" y="6305781"/>
            <a:ext cx="190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Topography</a:t>
            </a:r>
            <a:r>
              <a:rPr lang="de-DE" dirty="0"/>
              <a:t>: </a:t>
            </a:r>
            <a:r>
              <a:rPr lang="de-DE" dirty="0" err="1"/>
              <a:t>theta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9D6F84A-0648-42A0-AEEE-C47D37EF7F80}"/>
              </a:ext>
            </a:extLst>
          </p:cNvPr>
          <p:cNvSpPr txBox="1"/>
          <p:nvPr/>
        </p:nvSpPr>
        <p:spPr>
          <a:xfrm>
            <a:off x="385494" y="6243033"/>
            <a:ext cx="4419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All </a:t>
            </a:r>
            <a:r>
              <a:rPr lang="de-DE" dirty="0" err="1"/>
              <a:t>electrodes</a:t>
            </a:r>
            <a:r>
              <a:rPr lang="de-DE" dirty="0"/>
              <a:t> </a:t>
            </a:r>
            <a:r>
              <a:rPr lang="de-DE" dirty="0" err="1"/>
              <a:t>across</a:t>
            </a:r>
            <a:r>
              <a:rPr lang="de-DE" dirty="0"/>
              <a:t> </a:t>
            </a:r>
            <a:r>
              <a:rPr lang="de-DE" dirty="0" err="1"/>
              <a:t>constant</a:t>
            </a:r>
            <a:r>
              <a:rPr lang="de-DE" dirty="0"/>
              <a:t> </a:t>
            </a:r>
            <a:r>
              <a:rPr lang="de-DE" dirty="0" err="1"/>
              <a:t>traj</a:t>
            </a:r>
            <a:r>
              <a:rPr lang="de-DE" dirty="0"/>
              <a:t>, 1-20 Hz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7168604-988A-4066-B6D4-28C76A36E2E3}"/>
              </a:ext>
            </a:extLst>
          </p:cNvPr>
          <p:cNvSpPr txBox="1"/>
          <p:nvPr/>
        </p:nvSpPr>
        <p:spPr>
          <a:xfrm>
            <a:off x="8360465" y="528083"/>
            <a:ext cx="4419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Only</a:t>
            </a:r>
            <a:r>
              <a:rPr lang="de-DE" dirty="0"/>
              <a:t> frontal </a:t>
            </a:r>
            <a:r>
              <a:rPr lang="de-DE" dirty="0" err="1"/>
              <a:t>electrodes</a:t>
            </a:r>
            <a:r>
              <a:rPr lang="de-DE" dirty="0"/>
              <a:t>, 1-20 Hz</a:t>
            </a:r>
          </a:p>
        </p:txBody>
      </p:sp>
    </p:spTree>
    <p:extLst>
      <p:ext uri="{BB962C8B-B14F-4D97-AF65-F5344CB8AC3E}">
        <p14:creationId xmlns:p14="http://schemas.microsoft.com/office/powerpoint/2010/main" val="874394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A44819-DB36-44A5-8677-8555227EB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Random </a:t>
            </a:r>
            <a:r>
              <a:rPr lang="de-DE" dirty="0" err="1"/>
              <a:t>trajectory</a:t>
            </a:r>
            <a:r>
              <a:rPr lang="de-DE" dirty="0"/>
              <a:t> 1 (</a:t>
            </a:r>
            <a:r>
              <a:rPr lang="de-DE" dirty="0" err="1"/>
              <a:t>trial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8D719DC-CB75-4ECD-97F9-F93E150A6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230" y="1639709"/>
            <a:ext cx="8494659" cy="5218291"/>
          </a:xfrm>
          <a:prstGeom prst="rect">
            <a:avLst/>
          </a:prstGeom>
          <a:ln>
            <a:noFill/>
          </a:ln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AB4F1226-D95D-4BFE-BD4D-179498828CA1}"/>
              </a:ext>
            </a:extLst>
          </p:cNvPr>
          <p:cNvSpPr/>
          <p:nvPr/>
        </p:nvSpPr>
        <p:spPr>
          <a:xfrm>
            <a:off x="4805083" y="1918447"/>
            <a:ext cx="2079812" cy="1676668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B7FEE756-8878-4ED4-8146-8BD7E92E2985}"/>
              </a:ext>
            </a:extLst>
          </p:cNvPr>
          <p:cNvSpPr/>
          <p:nvPr/>
        </p:nvSpPr>
        <p:spPr>
          <a:xfrm>
            <a:off x="4149324" y="5134692"/>
            <a:ext cx="3488608" cy="1427350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DE70AF9-1A71-428F-A6D4-E73F96A7EAB6}"/>
              </a:ext>
            </a:extLst>
          </p:cNvPr>
          <p:cNvSpPr txBox="1"/>
          <p:nvPr/>
        </p:nvSpPr>
        <p:spPr>
          <a:xfrm>
            <a:off x="7469668" y="1270377"/>
            <a:ext cx="4419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All </a:t>
            </a:r>
            <a:r>
              <a:rPr lang="de-DE" dirty="0" err="1"/>
              <a:t>electrodes</a:t>
            </a:r>
            <a:r>
              <a:rPr lang="de-DE" dirty="0"/>
              <a:t> </a:t>
            </a:r>
            <a:r>
              <a:rPr lang="de-DE" dirty="0" err="1"/>
              <a:t>across</a:t>
            </a:r>
            <a:r>
              <a:rPr lang="de-DE" dirty="0"/>
              <a:t> rand1 </a:t>
            </a:r>
            <a:r>
              <a:rPr lang="de-DE" dirty="0" err="1"/>
              <a:t>traj</a:t>
            </a:r>
            <a:r>
              <a:rPr lang="de-DE" dirty="0"/>
              <a:t>, 1-20 Hz</a:t>
            </a:r>
          </a:p>
        </p:txBody>
      </p:sp>
    </p:spTree>
    <p:extLst>
      <p:ext uri="{BB962C8B-B14F-4D97-AF65-F5344CB8AC3E}">
        <p14:creationId xmlns:p14="http://schemas.microsoft.com/office/powerpoint/2010/main" val="438792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EEADEB3-812E-4A59-A834-C8EB2ACEE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3280500"/>
            <a:ext cx="3936200" cy="315878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6D4A7D4-23D8-4F28-B444-BA9988CD9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050" y="3280500"/>
            <a:ext cx="3466960" cy="248838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80F4B4D-B675-4A3A-B64E-267E4CD4B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6069" y="456918"/>
            <a:ext cx="3412941" cy="248838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6320C25-EBBB-4335-988B-0035C440FD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550" y="121720"/>
            <a:ext cx="3924300" cy="3158780"/>
          </a:xfrm>
          <a:prstGeom prst="rect">
            <a:avLst/>
          </a:prstGeom>
        </p:spPr>
      </p:pic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284F81D5-7709-4980-8539-20B0364F7835}"/>
              </a:ext>
            </a:extLst>
          </p:cNvPr>
          <p:cNvSpPr/>
          <p:nvPr/>
        </p:nvSpPr>
        <p:spPr>
          <a:xfrm>
            <a:off x="1009650" y="121720"/>
            <a:ext cx="3936200" cy="3158780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A8950636-ED49-47F5-8393-DA4F4C5601D7}"/>
              </a:ext>
            </a:extLst>
          </p:cNvPr>
          <p:cNvSpPr/>
          <p:nvPr/>
        </p:nvSpPr>
        <p:spPr>
          <a:xfrm>
            <a:off x="1009650" y="3280500"/>
            <a:ext cx="3936200" cy="3158780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1C712AF-29C2-44C2-AE30-045B129B2D9B}"/>
              </a:ext>
            </a:extLst>
          </p:cNvPr>
          <p:cNvSpPr txBox="1"/>
          <p:nvPr/>
        </p:nvSpPr>
        <p:spPr>
          <a:xfrm>
            <a:off x="9589010" y="5399551"/>
            <a:ext cx="190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Topography</a:t>
            </a:r>
            <a:r>
              <a:rPr lang="de-DE" dirty="0"/>
              <a:t>: </a:t>
            </a:r>
            <a:r>
              <a:rPr lang="de-DE" dirty="0" err="1"/>
              <a:t>theta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1248CF9-6716-43B5-9124-BC5529884E5D}"/>
              </a:ext>
            </a:extLst>
          </p:cNvPr>
          <p:cNvSpPr txBox="1"/>
          <p:nvPr/>
        </p:nvSpPr>
        <p:spPr>
          <a:xfrm>
            <a:off x="9546235" y="2584139"/>
            <a:ext cx="190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Topography</a:t>
            </a:r>
            <a:r>
              <a:rPr lang="de-DE" dirty="0"/>
              <a:t>: </a:t>
            </a:r>
            <a:r>
              <a:rPr lang="de-DE" dirty="0" err="1"/>
              <a:t>alpha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1300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1EE53A-F42C-4468-8C9F-EAFA2C0D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Random </a:t>
            </a:r>
            <a:r>
              <a:rPr lang="de-DE" dirty="0" err="1"/>
              <a:t>trajectory</a:t>
            </a:r>
            <a:r>
              <a:rPr lang="de-DE" dirty="0"/>
              <a:t> 2 (</a:t>
            </a:r>
            <a:r>
              <a:rPr lang="de-DE" dirty="0" err="1"/>
              <a:t>trial</a:t>
            </a:r>
            <a:r>
              <a:rPr lang="de-DE" dirty="0"/>
              <a:t> end)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F45F7CF-820C-4CC7-99EF-FF40D4D5A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87" y="1494362"/>
            <a:ext cx="7898666" cy="5159877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6EED9232-527E-423C-84F8-35F1317A3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5927" y="2150419"/>
            <a:ext cx="3099986" cy="2557162"/>
          </a:xfrm>
          <a:prstGeom prst="rect">
            <a:avLst/>
          </a:prstGeom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83177BA1-E0B6-49F7-9307-89F8F2AE9D3B}"/>
              </a:ext>
            </a:extLst>
          </p:cNvPr>
          <p:cNvSpPr/>
          <p:nvPr/>
        </p:nvSpPr>
        <p:spPr>
          <a:xfrm>
            <a:off x="3235566" y="1799376"/>
            <a:ext cx="2008026" cy="1768577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7DD85926-0D00-4B14-9BB5-E46B2FFC705B}"/>
              </a:ext>
            </a:extLst>
          </p:cNvPr>
          <p:cNvSpPr/>
          <p:nvPr/>
        </p:nvSpPr>
        <p:spPr>
          <a:xfrm>
            <a:off x="8444752" y="2060282"/>
            <a:ext cx="3201161" cy="2780659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4783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0456A3-4860-4DD0-8245-5F19BAEE8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Difference</a:t>
            </a:r>
            <a:r>
              <a:rPr lang="de-DE" dirty="0"/>
              <a:t>: </a:t>
            </a:r>
            <a:r>
              <a:rPr lang="de-DE" dirty="0" err="1"/>
              <a:t>constant</a:t>
            </a:r>
            <a:r>
              <a:rPr lang="de-DE" dirty="0"/>
              <a:t> – rand1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5C02739-1E40-4DAF-9275-9D3091DD1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92" y="1391986"/>
            <a:ext cx="7830631" cy="518704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54114C2-9F9F-4F1A-9637-AEE58E2CB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823" y="907420"/>
            <a:ext cx="3583208" cy="2916565"/>
          </a:xfrm>
          <a:prstGeom prst="rect">
            <a:avLst/>
          </a:prstGeo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A1D802F2-D4C0-434F-8CA7-A92EF8FAB41D}"/>
              </a:ext>
            </a:extLst>
          </p:cNvPr>
          <p:cNvSpPr/>
          <p:nvPr/>
        </p:nvSpPr>
        <p:spPr>
          <a:xfrm>
            <a:off x="3263151" y="1652151"/>
            <a:ext cx="1972237" cy="1065398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930014F4-46B9-47D5-89D0-E483B838D16E}"/>
              </a:ext>
            </a:extLst>
          </p:cNvPr>
          <p:cNvSpPr/>
          <p:nvPr/>
        </p:nvSpPr>
        <p:spPr>
          <a:xfrm>
            <a:off x="8426823" y="884473"/>
            <a:ext cx="3583208" cy="2957601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A5017B7-5B21-4A12-9E71-5187BEFE67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0991" y="3889040"/>
            <a:ext cx="3334871" cy="2782646"/>
          </a:xfrm>
          <a:prstGeom prst="rect">
            <a:avLst/>
          </a:prstGeom>
        </p:spPr>
      </p:pic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CAD8AAD8-417F-4B5E-A5BA-8E1C205C6188}"/>
              </a:ext>
            </a:extLst>
          </p:cNvPr>
          <p:cNvSpPr/>
          <p:nvPr/>
        </p:nvSpPr>
        <p:spPr>
          <a:xfrm>
            <a:off x="8440230" y="3870951"/>
            <a:ext cx="3445632" cy="2800735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A29EBA7D-6363-4ABD-A97C-C9A2CFFCA479}"/>
              </a:ext>
            </a:extLst>
          </p:cNvPr>
          <p:cNvSpPr/>
          <p:nvPr/>
        </p:nvSpPr>
        <p:spPr>
          <a:xfrm>
            <a:off x="2699044" y="4859014"/>
            <a:ext cx="3110085" cy="1325563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6055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684</Words>
  <Application>Microsoft Office PowerPoint</Application>
  <PresentationFormat>Breitbild</PresentationFormat>
  <Paragraphs>93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</vt:lpstr>
      <vt:lpstr>Update: Data analyses Tracking-Task A and B</vt:lpstr>
      <vt:lpstr>Preprocessing </vt:lpstr>
      <vt:lpstr>Wavelet analysis &amp; cluster-based permutation test</vt:lpstr>
      <vt:lpstr>Task A: trajectory segments</vt:lpstr>
      <vt:lpstr>Constant trajectory</vt:lpstr>
      <vt:lpstr>Random trajectory 1 (trial start)</vt:lpstr>
      <vt:lpstr>PowerPoint-Präsentation</vt:lpstr>
      <vt:lpstr>Random trajectory 2 (trial end)</vt:lpstr>
      <vt:lpstr>Difference: constant – rand1</vt:lpstr>
      <vt:lpstr>Difference: constant – rand2</vt:lpstr>
      <vt:lpstr>Cluster-based permutation test: Task A, averaged across frequencies</vt:lpstr>
      <vt:lpstr>Task B: occlusion and non-occlusion</vt:lpstr>
      <vt:lpstr>Occluded target</vt:lpstr>
      <vt:lpstr>Visible target</vt:lpstr>
      <vt:lpstr>Difference occluded - visible</vt:lpstr>
      <vt:lpstr>Cluster-based permutation test: Task B</vt:lpstr>
      <vt:lpstr>old</vt:lpstr>
      <vt:lpstr>Cluster-based permutation test: Task A, (no avg. across frequencies or time)</vt:lpstr>
      <vt:lpstr>Cluster-based permutation test: Task 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Update: Data analyses Tracking-Task A and B</dc:title>
  <dc:creator>Böttcher, Adriana</dc:creator>
  <cp:lastModifiedBy>Böttcher, Adriana</cp:lastModifiedBy>
  <cp:revision>44</cp:revision>
  <dcterms:created xsi:type="dcterms:W3CDTF">2022-08-25T14:45:09Z</dcterms:created>
  <dcterms:modified xsi:type="dcterms:W3CDTF">2022-08-31T13:15:26Z</dcterms:modified>
</cp:coreProperties>
</file>