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0" r:id="rId5"/>
    <p:sldId id="262" r:id="rId6"/>
    <p:sldId id="261" r:id="rId7"/>
    <p:sldId id="263" r:id="rId8"/>
    <p:sldId id="265" r:id="rId9"/>
    <p:sldId id="272" r:id="rId10"/>
    <p:sldId id="266" r:id="rId11"/>
    <p:sldId id="259" r:id="rId12"/>
    <p:sldId id="267" r:id="rId13"/>
    <p:sldId id="268" r:id="rId14"/>
    <p:sldId id="269" r:id="rId15"/>
    <p:sldId id="270" r:id="rId16"/>
    <p:sldId id="277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64629-9055-4D1F-8FC4-B5E827E0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75432-5911-4580-89F1-8604FC79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701FC-8677-4A21-AEAF-DA77F33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BB7D0-0D0D-4503-88CE-6DA9831F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35552-68B1-4413-A526-19F1B195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BB780-E318-4263-9853-80FF8F2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F0AD56-95E6-468F-8330-A2704DEB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569E0-57BD-4392-8B5F-061CBBE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6FC3-5ED9-4594-B49C-86475EA3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4333CB-79A2-4518-B9AD-C14FAD0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32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8AA346-49ED-4DCF-86C9-36DEB263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531728-837C-453E-BBD3-5F8B9AE8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8EA1AE-9130-4743-AC77-5F7090F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7E13A-D603-4CE5-AC8E-BAF23F8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6FB2C-7C4E-480E-B0F2-6FBEE33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7E22A-61BE-494C-9FC3-41382DA6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4A4FF-3C0D-4B47-9329-A58570A7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4AB08-C296-4CD7-BC24-23EA6CC0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502728-D5A2-4B1D-8420-BDB0BA78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913C8-6D69-4674-98FA-0FA023F5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B7D1-4EA8-4D6F-BA14-AACC0B0B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16A81-906F-45C3-9304-281D760D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FFB4E-EBBB-436E-9E97-9B493DE7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2DA19-EC4D-4194-B11B-03124372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0A228F-3BD1-4251-8979-56A217E8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99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1552-6E52-4B3C-AF97-AF9E7BF5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7E88-32EF-4F02-8E9E-1EB516B9B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A0999-0E53-4BB4-A468-3DFDBAA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1A52E-7327-45CC-A874-CF91E735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B80E0-7B8A-4A25-B89D-C64A3540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23BC15-B272-4F9D-A5EC-265C412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C02DB-2AEF-4A00-955C-0E2A384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46B14-B07B-4A73-A010-1708E561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7CC18-B290-4339-B490-98C998F6E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F6E96-3C7E-4F77-B1F7-25F268353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B78006-9C43-4F91-8A2A-D04E0BAD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170E86-B733-4495-AF6B-929C4CAE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3A14F6-544B-462D-9629-E0C6D1D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B8E56-26DF-4539-8EB1-CB507E09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FEE5C-965B-41B8-B73C-FEF7221A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37262E-99C3-433C-9E83-412DCF58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1F189-1BFA-4108-80FB-38ACC42D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8C737-53EA-4B27-8D0D-0700E542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71833A-40A5-4F25-AD07-D19A687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C1B69-75A2-441A-B398-D2A8B066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DE5E82-6E66-4D66-9BF9-3D51725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9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B593-B6C4-43C5-B9A7-9AE36F48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AD1DF-32ED-445A-9610-393483D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AC8932-66F2-401F-A940-F2D8364C7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E90A3-08EF-4F75-B992-7FB7A65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78F35-9863-4BEF-BA15-8D65286B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A4DFED-2A14-49E2-B0B5-C00CE9E5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2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9375-9C13-4E4A-9361-42CC8B7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A2AFA4-FA9C-48A0-872B-A6824AE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4B564F-ABAA-4054-A0E4-6051969CA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44330-82A1-4132-9383-E5B9C7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6999C8-35CB-48A7-AFBE-1F4A9AF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477818-09A0-447B-B1CB-70526332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625BC1-296A-49BB-BCE2-502B6D5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2493-3A36-4A21-ACAD-FD0CB573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C8AC1-EBC1-4817-925A-E874792E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74E5-8295-406D-869B-65A06D05B2D0}" type="datetimeFigureOut">
              <a:rPr lang="de-DE" smtClean="0"/>
              <a:t>31.08.2022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FABFB-2FF4-450C-8CF6-94573944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6C08B-BE1B-42FD-A76F-D0FCB936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0AEF-5D9F-4EC5-A922-C04D2CB2D8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7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9A28-E327-45BA-8F95-ABDA7D66F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Update: Data </a:t>
            </a:r>
            <a:r>
              <a:rPr lang="de-DE" dirty="0" err="1"/>
              <a:t>analyses</a:t>
            </a:r>
            <a:r>
              <a:rPr lang="de-DE" dirty="0"/>
              <a:t> Tracking-Task A and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FFBA2-4338-45ED-BF29-77146079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31.08.2022</a:t>
            </a:r>
          </a:p>
        </p:txBody>
      </p:sp>
    </p:spTree>
    <p:extLst>
      <p:ext uri="{BB962C8B-B14F-4D97-AF65-F5344CB8AC3E}">
        <p14:creationId xmlns:p14="http://schemas.microsoft.com/office/powerpoint/2010/main" val="4236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B4B52-5B3A-4F59-B3E5-2C791414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E3225C-84BC-4F4F-AD4B-269D2D5C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" y="1400949"/>
            <a:ext cx="7748177" cy="494849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310E345-A176-41BC-A261-3605CEC7EF19}"/>
              </a:ext>
            </a:extLst>
          </p:cNvPr>
          <p:cNvSpPr/>
          <p:nvPr/>
        </p:nvSpPr>
        <p:spPr>
          <a:xfrm>
            <a:off x="3590694" y="1935910"/>
            <a:ext cx="582862" cy="85700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E2D7DFF-A49C-4644-B0CC-215F03A7EB08}"/>
              </a:ext>
            </a:extLst>
          </p:cNvPr>
          <p:cNvSpPr/>
          <p:nvPr/>
        </p:nvSpPr>
        <p:spPr>
          <a:xfrm>
            <a:off x="2620537" y="4729756"/>
            <a:ext cx="2564780" cy="85700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71D4C5F-400D-4995-8D03-A90FDC12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80" y="519642"/>
            <a:ext cx="3234416" cy="2860285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AEDC4A6-4BF0-4423-9115-4713D670D74E}"/>
              </a:ext>
            </a:extLst>
          </p:cNvPr>
          <p:cNvSpPr/>
          <p:nvPr/>
        </p:nvSpPr>
        <p:spPr>
          <a:xfrm>
            <a:off x="8119384" y="568716"/>
            <a:ext cx="3234416" cy="281121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98E2FCD-A6D8-4814-A6AB-514C99B6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84" y="3478073"/>
            <a:ext cx="3268143" cy="267740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C468865-240D-40F3-B0C1-8367058142CA}"/>
              </a:ext>
            </a:extLst>
          </p:cNvPr>
          <p:cNvSpPr/>
          <p:nvPr/>
        </p:nvSpPr>
        <p:spPr>
          <a:xfrm>
            <a:off x="8058524" y="3444617"/>
            <a:ext cx="3340672" cy="281121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60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505D1-C9ED-45EB-ABF9-12C67A3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578"/>
            <a:ext cx="10515600" cy="1325563"/>
          </a:xfrm>
        </p:spPr>
        <p:txBody>
          <a:bodyPr>
            <a:normAutofit/>
          </a:bodyPr>
          <a:lstStyle/>
          <a:p>
            <a:r>
              <a:rPr lang="de-DE" sz="3500" dirty="0"/>
              <a:t>Cluster-</a:t>
            </a:r>
            <a:r>
              <a:rPr lang="de-DE" sz="3500" dirty="0" err="1"/>
              <a:t>based</a:t>
            </a:r>
            <a:r>
              <a:rPr lang="de-DE" sz="3500" dirty="0"/>
              <a:t> </a:t>
            </a:r>
            <a:r>
              <a:rPr lang="de-DE" sz="3500" dirty="0" err="1"/>
              <a:t>permutation</a:t>
            </a:r>
            <a:r>
              <a:rPr lang="de-DE" sz="3500" dirty="0"/>
              <a:t> </a:t>
            </a:r>
            <a:r>
              <a:rPr lang="de-DE" sz="3500" dirty="0" err="1"/>
              <a:t>test</a:t>
            </a:r>
            <a:r>
              <a:rPr lang="de-DE" sz="3500" dirty="0"/>
              <a:t>: Task A, </a:t>
            </a:r>
            <a:r>
              <a:rPr lang="de-DE" sz="3500" dirty="0" err="1"/>
              <a:t>averaged</a:t>
            </a:r>
            <a:r>
              <a:rPr lang="de-DE" sz="3500" dirty="0"/>
              <a:t> </a:t>
            </a:r>
            <a:r>
              <a:rPr lang="de-DE" sz="3500" dirty="0" err="1"/>
              <a:t>across</a:t>
            </a:r>
            <a:r>
              <a:rPr lang="de-DE" sz="3500" dirty="0"/>
              <a:t> </a:t>
            </a:r>
            <a:r>
              <a:rPr lang="de-DE" sz="3500" dirty="0" err="1"/>
              <a:t>frequencies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E030C-11C5-472B-900D-BC76B883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1: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7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clusters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b="1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</a:t>
            </a:r>
            <a:endParaRPr lang="de-DE" b="1" dirty="0"/>
          </a:p>
          <a:p>
            <a:pPr lvl="1"/>
            <a:endParaRPr lang="de-DE" dirty="0"/>
          </a:p>
          <a:p>
            <a:r>
              <a:rPr lang="de-DE" dirty="0"/>
              <a:t>Constant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band: 2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r>
              <a:rPr lang="de-DE" dirty="0"/>
              <a:t> </a:t>
            </a:r>
          </a:p>
          <a:p>
            <a:pPr lvl="1"/>
            <a:r>
              <a:rPr lang="de-DE" b="1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positive </a:t>
            </a:r>
            <a:r>
              <a:rPr lang="de-DE" dirty="0" err="1"/>
              <a:t>cluster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Random 1 vs. </a:t>
            </a:r>
            <a:r>
              <a:rPr lang="de-DE" dirty="0" err="1"/>
              <a:t>random</a:t>
            </a:r>
            <a:r>
              <a:rPr lang="de-DE" dirty="0"/>
              <a:t> 2: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C9F29E-3A36-4D0A-A0FD-B3682B44BF8A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260460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A9B55-F174-46F8-9A79-14F53C48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B: </a:t>
            </a:r>
            <a:r>
              <a:rPr lang="de-DE" dirty="0" err="1"/>
              <a:t>occlusion</a:t>
            </a:r>
            <a:r>
              <a:rPr lang="de-DE" dirty="0"/>
              <a:t> and non-</a:t>
            </a:r>
            <a:r>
              <a:rPr lang="de-DE" dirty="0" err="1"/>
              <a:t>occlusion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766D0-7656-4D1A-8280-E54224FB8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occlusion</a:t>
            </a:r>
            <a:r>
              <a:rPr lang="de-DE" dirty="0"/>
              <a:t>-segments per </a:t>
            </a:r>
            <a:r>
              <a:rPr lang="de-DE" dirty="0" err="1"/>
              <a:t>trial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2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+ non-</a:t>
            </a:r>
            <a:r>
              <a:rPr lang="de-DE" dirty="0" err="1"/>
              <a:t>occluded</a:t>
            </a:r>
            <a:r>
              <a:rPr lang="de-DE" dirty="0"/>
              <a:t>, i.e. visible, </a:t>
            </a:r>
            <a:r>
              <a:rPr lang="de-DE" dirty="0" err="1"/>
              <a:t>segments</a:t>
            </a:r>
            <a:r>
              <a:rPr lang="de-DE" dirty="0"/>
              <a:t> (also 2 </a:t>
            </a:r>
            <a:r>
              <a:rPr lang="de-DE" dirty="0" err="1"/>
              <a:t>seconds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segment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occluded</a:t>
            </a:r>
            <a:r>
              <a:rPr lang="de-DE" dirty="0"/>
              <a:t> and visible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– visible)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53355-5352-4490-AD42-63C354E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Occluded</a:t>
            </a:r>
            <a:r>
              <a:rPr lang="de-DE" dirty="0"/>
              <a:t>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F0040C-22A1-458E-A6D4-EE28F161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403" y="3939133"/>
            <a:ext cx="3168370" cy="24535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1710CE8-2276-4897-BEF8-FF3C6C65CC4B}"/>
              </a:ext>
            </a:extLst>
          </p:cNvPr>
          <p:cNvSpPr txBox="1"/>
          <p:nvPr/>
        </p:nvSpPr>
        <p:spPr>
          <a:xfrm>
            <a:off x="8749554" y="635179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828AA31-6ACB-4D3A-A843-9F4BA2BD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95" y="1266997"/>
            <a:ext cx="7783011" cy="5344271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1420E0D-ED59-4500-A9C9-F5C89B6F6E5F}"/>
              </a:ext>
            </a:extLst>
          </p:cNvPr>
          <p:cNvSpPr/>
          <p:nvPr/>
        </p:nvSpPr>
        <p:spPr>
          <a:xfrm>
            <a:off x="3014453" y="1752140"/>
            <a:ext cx="2061883" cy="149286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294D9B5-13B7-44C1-ACF1-99CEDA95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403" y="1027906"/>
            <a:ext cx="3168370" cy="2796264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1177ED-E280-4831-B928-96C809D11420}"/>
              </a:ext>
            </a:extLst>
          </p:cNvPr>
          <p:cNvSpPr/>
          <p:nvPr/>
        </p:nvSpPr>
        <p:spPr>
          <a:xfrm>
            <a:off x="8401307" y="958958"/>
            <a:ext cx="3427098" cy="286521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50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33980-4ED6-4ED1-92BF-E387C90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Visible </a:t>
            </a:r>
            <a:r>
              <a:rPr lang="de-DE" dirty="0" err="1"/>
              <a:t>target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13C64BC-6E03-4477-A107-DD381B35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5" y="1329732"/>
            <a:ext cx="7479214" cy="5291726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51FD47F-B290-4D0F-9B62-013D3B5CB5EF}"/>
              </a:ext>
            </a:extLst>
          </p:cNvPr>
          <p:cNvSpPr/>
          <p:nvPr/>
        </p:nvSpPr>
        <p:spPr>
          <a:xfrm>
            <a:off x="3271244" y="1918256"/>
            <a:ext cx="1936376" cy="1325563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CD660DD-926C-4A64-BFAA-B47BFAB4CF96}"/>
              </a:ext>
            </a:extLst>
          </p:cNvPr>
          <p:cNvSpPr/>
          <p:nvPr/>
        </p:nvSpPr>
        <p:spPr>
          <a:xfrm>
            <a:off x="2643714" y="4928840"/>
            <a:ext cx="3191435" cy="141990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B192CF4-4D6E-4653-A44A-09EAFB4B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12" y="113219"/>
            <a:ext cx="3581314" cy="3158125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E458345-288F-40FB-B875-66EAFB06B071}"/>
              </a:ext>
            </a:extLst>
          </p:cNvPr>
          <p:cNvSpPr/>
          <p:nvPr/>
        </p:nvSpPr>
        <p:spPr>
          <a:xfrm>
            <a:off x="8429798" y="60333"/>
            <a:ext cx="3692827" cy="315812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A13540F-8B27-440F-98B2-8DA479351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704" y="3371709"/>
            <a:ext cx="3597973" cy="3263405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0E9893B-E034-47D0-A117-7591124A84BB}"/>
              </a:ext>
            </a:extLst>
          </p:cNvPr>
          <p:cNvSpPr/>
          <p:nvPr/>
        </p:nvSpPr>
        <p:spPr>
          <a:xfrm>
            <a:off x="8429798" y="3371709"/>
            <a:ext cx="3676919" cy="326340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7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7AD71-1A7F-40B5-BED1-D621B27F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occluded</a:t>
            </a:r>
            <a:r>
              <a:rPr lang="de-DE" dirty="0"/>
              <a:t> - visible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CA16D8-3BCB-48FA-9658-E01C03A8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46" y="1239250"/>
            <a:ext cx="8417312" cy="54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C065-653F-4B3E-BB91-0821B1BE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Occlusion</a:t>
            </a:r>
            <a:r>
              <a:rPr lang="de-DE" dirty="0"/>
              <a:t> vs. non-</a:t>
            </a:r>
            <a:r>
              <a:rPr lang="de-DE" dirty="0" err="1"/>
              <a:t>occlusion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theta</a:t>
            </a:r>
            <a:r>
              <a:rPr lang="de-DE" dirty="0"/>
              <a:t> band: 1 </a:t>
            </a:r>
            <a:r>
              <a:rPr lang="de-DE" dirty="0" err="1"/>
              <a:t>sig</a:t>
            </a:r>
            <a:r>
              <a:rPr lang="de-DE" dirty="0"/>
              <a:t>. negative </a:t>
            </a:r>
            <a:r>
              <a:rPr lang="de-DE" dirty="0" err="1"/>
              <a:t>cluster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alpha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in </a:t>
            </a:r>
            <a:r>
              <a:rPr lang="de-DE" dirty="0" err="1"/>
              <a:t>beta</a:t>
            </a:r>
            <a:r>
              <a:rPr lang="de-DE" dirty="0"/>
              <a:t> band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7F27B8C-6DF8-4DF3-BD58-26814F9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Task B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02A2A2-F128-4EF4-BD19-ABF7BD0AD4B6}"/>
              </a:ext>
            </a:extLst>
          </p:cNvPr>
          <p:cNvSpPr txBox="1"/>
          <p:nvPr/>
        </p:nvSpPr>
        <p:spPr>
          <a:xfrm>
            <a:off x="9305365" y="59172"/>
            <a:ext cx="263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r>
              <a:rPr lang="de-DE" dirty="0"/>
              <a:t>Alpha = 0.001</a:t>
            </a:r>
          </a:p>
        </p:txBody>
      </p:sp>
    </p:spTree>
    <p:extLst>
      <p:ext uri="{BB962C8B-B14F-4D97-AF65-F5344CB8AC3E}">
        <p14:creationId xmlns:p14="http://schemas.microsoft.com/office/powerpoint/2010/main" val="10304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8ED77-FEEA-4CEF-8CB4-199682B1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C4CC8-F22F-472F-9847-6C08D66E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Delta band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potentially</a:t>
            </a:r>
            <a:r>
              <a:rPr lang="de-DE" dirty="0">
                <a:sym typeface="Wingdings" panose="05000000000000000000" pitchFamily="2" charset="2"/>
              </a:rPr>
              <a:t> just a </a:t>
            </a:r>
            <a:r>
              <a:rPr lang="de-DE" dirty="0" err="1">
                <a:sym typeface="Wingdings" panose="05000000000000000000" pitchFamily="2" charset="2"/>
              </a:rPr>
              <a:t>filter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artifact</a:t>
            </a:r>
            <a:r>
              <a:rPr lang="de-DE" dirty="0">
                <a:sym typeface="Wingdings" panose="05000000000000000000" pitchFamily="2" charset="2"/>
              </a:rPr>
              <a:t>? (high-pass </a:t>
            </a:r>
            <a:r>
              <a:rPr lang="de-DE" dirty="0" err="1">
                <a:sym typeface="Wingdings" panose="05000000000000000000" pitchFamily="2" charset="2"/>
              </a:rPr>
              <a:t>filtered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1 Hz)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Change high-pass </a:t>
            </a:r>
            <a:r>
              <a:rPr lang="de-DE" dirty="0" err="1">
                <a:sym typeface="Wingdings" panose="05000000000000000000" pitchFamily="2" charset="2"/>
              </a:rPr>
              <a:t>filter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>
                <a:sym typeface="Wingdings" panose="05000000000000000000" pitchFamily="2" charset="2"/>
              </a:rPr>
              <a:t>Dynamic </a:t>
            </a:r>
            <a:r>
              <a:rPr lang="de-DE" dirty="0" err="1">
                <a:sym typeface="Wingdings" panose="05000000000000000000" pitchFamily="2" charset="2"/>
              </a:rPr>
              <a:t>parameters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depending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frequency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wavelet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 err="1">
                <a:sym typeface="Wingdings" panose="05000000000000000000" pitchFamily="2" charset="2"/>
              </a:rPr>
              <a:t>Determine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significant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windows</a:t>
            </a:r>
            <a:r>
              <a:rPr lang="de-DE" dirty="0">
                <a:sym typeface="Wingdings" panose="05000000000000000000" pitchFamily="2" charset="2"/>
              </a:rPr>
              <a:t> in CBPT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DICS </a:t>
            </a:r>
            <a:r>
              <a:rPr lang="de-DE" dirty="0" err="1">
                <a:sym typeface="Wingdings" panose="05000000000000000000" pitchFamily="2" charset="2"/>
              </a:rPr>
              <a:t>beamformer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13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4862A-3324-427D-B519-95EF10B9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FACBA1-2886-4864-BE37-B12D6ECE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err="1"/>
              <a:t>FPz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electrode</a:t>
            </a:r>
            <a:endParaRPr lang="de-DE" dirty="0"/>
          </a:p>
          <a:p>
            <a:r>
              <a:rPr lang="de-DE" dirty="0" err="1"/>
              <a:t>Downsampling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250 Hz</a:t>
            </a:r>
          </a:p>
          <a:p>
            <a:r>
              <a:rPr lang="de-DE" dirty="0" err="1"/>
              <a:t>Highpass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1 Hz</a:t>
            </a:r>
          </a:p>
          <a:p>
            <a:r>
              <a:rPr lang="de-DE" dirty="0"/>
              <a:t>Remove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at 50 Hz</a:t>
            </a:r>
          </a:p>
          <a:p>
            <a:r>
              <a:rPr lang="de-DE" dirty="0"/>
              <a:t>Remove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(flat,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)</a:t>
            </a:r>
          </a:p>
          <a:p>
            <a:r>
              <a:rPr lang="de-DE" dirty="0" err="1"/>
              <a:t>Lowpass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40 Hz</a:t>
            </a:r>
          </a:p>
          <a:p>
            <a:r>
              <a:rPr lang="de-DE" dirty="0" err="1"/>
              <a:t>Interpolate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r>
              <a:rPr lang="de-DE" dirty="0" err="1"/>
              <a:t>Rereference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&amp; B: </a:t>
            </a:r>
            <a:r>
              <a:rPr lang="de-DE" dirty="0" err="1"/>
              <a:t>for</a:t>
            </a:r>
            <a:r>
              <a:rPr lang="de-DE" dirty="0"/>
              <a:t> ICA,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detrending</a:t>
            </a:r>
            <a:r>
              <a:rPr lang="de-DE" dirty="0"/>
              <a:t>, </a:t>
            </a:r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endParaRPr lang="de-DE" dirty="0"/>
          </a:p>
          <a:p>
            <a:pPr lvl="1"/>
            <a:r>
              <a:rPr lang="de-DE" dirty="0" err="1"/>
              <a:t>run</a:t>
            </a:r>
            <a:r>
              <a:rPr lang="de-DE" dirty="0"/>
              <a:t> ICA (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infomax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Iclabel</a:t>
            </a:r>
            <a:r>
              <a:rPr lang="de-DE" dirty="0"/>
              <a:t>: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Ics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labelled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0.5 </a:t>
            </a:r>
            <a:r>
              <a:rPr lang="de-DE" dirty="0" err="1"/>
              <a:t>probability</a:t>
            </a:r>
            <a:endParaRPr lang="de-DE" dirty="0"/>
          </a:p>
          <a:p>
            <a:pPr lvl="1"/>
            <a:r>
              <a:rPr lang="de-DE" dirty="0"/>
              <a:t>Visual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 err="1"/>
              <a:t>Parallelize</a:t>
            </a:r>
            <a:r>
              <a:rPr lang="de-DE" dirty="0"/>
              <a:t> behavioral and 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triggers</a:t>
            </a:r>
            <a:r>
              <a:rPr lang="de-DE" dirty="0">
                <a:sym typeface="Wingdings" panose="05000000000000000000" pitchFamily="2" charset="2"/>
              </a:rPr>
              <a:t> etc.</a:t>
            </a:r>
          </a:p>
          <a:p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1)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(-1 13)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baseline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fixcross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interval</a:t>
            </a:r>
            <a:r>
              <a:rPr lang="de-DE" dirty="0">
                <a:sym typeface="Wingdings" panose="05000000000000000000" pitchFamily="2" charset="2"/>
              </a:rPr>
              <a:t> (-750 0)</a:t>
            </a:r>
            <a:endParaRPr lang="de-DE" dirty="0"/>
          </a:p>
          <a:p>
            <a:pPr lvl="1"/>
            <a:r>
              <a:rPr lang="de-DE" dirty="0"/>
              <a:t>2)  -1 4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 and B,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relevant time </a:t>
            </a:r>
            <a:r>
              <a:rPr lang="de-DE" dirty="0" err="1"/>
              <a:t>interval</a:t>
            </a:r>
            <a:endParaRPr lang="de-DE" dirty="0"/>
          </a:p>
          <a:p>
            <a:r>
              <a:rPr lang="de-DE" dirty="0" err="1"/>
              <a:t>Artifact</a:t>
            </a:r>
            <a:r>
              <a:rPr lang="de-DE" dirty="0"/>
              <a:t> </a:t>
            </a:r>
            <a:r>
              <a:rPr lang="de-DE" dirty="0" err="1"/>
              <a:t>rejection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09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ECCD-431A-4FD5-8B6C-F3E960AC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Wavelet </a:t>
            </a:r>
            <a:r>
              <a:rPr lang="de-DE" dirty="0" err="1"/>
              <a:t>analysis</a:t>
            </a:r>
            <a:r>
              <a:rPr lang="de-DE" dirty="0"/>
              <a:t> &amp; cluster-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2F52C-3AFD-412B-AEA5-964704AB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: 5 </a:t>
            </a:r>
            <a:r>
              <a:rPr lang="de-DE" dirty="0" err="1"/>
              <a:t>cycles</a:t>
            </a:r>
            <a:r>
              <a:rPr lang="de-DE" dirty="0"/>
              <a:t>,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= 3 (same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frequencies</a:t>
            </a:r>
            <a:r>
              <a:rPr lang="de-DE" dirty="0"/>
              <a:t>)</a:t>
            </a:r>
          </a:p>
          <a:p>
            <a:r>
              <a:rPr lang="de-DE" dirty="0" err="1"/>
              <a:t>Frequencies</a:t>
            </a:r>
            <a:r>
              <a:rPr lang="de-DE" dirty="0"/>
              <a:t>: </a:t>
            </a:r>
            <a:r>
              <a:rPr lang="de-DE" dirty="0">
                <a:highlight>
                  <a:srgbClr val="FFFF00"/>
                </a:highlight>
              </a:rPr>
              <a:t>1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35 Hz </a:t>
            </a:r>
          </a:p>
          <a:p>
            <a:r>
              <a:rPr lang="de-DE" dirty="0"/>
              <a:t>Cluster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Monte-Carlo, 1000 </a:t>
            </a:r>
            <a:r>
              <a:rPr lang="de-DE" dirty="0" err="1"/>
              <a:t>iterations</a:t>
            </a:r>
            <a:r>
              <a:rPr lang="de-DE" dirty="0"/>
              <a:t>, </a:t>
            </a:r>
            <a:r>
              <a:rPr lang="de-DE" dirty="0" err="1"/>
              <a:t>alpha</a:t>
            </a:r>
            <a:r>
              <a:rPr lang="de-DE" dirty="0"/>
              <a:t> = 0.001,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 = 0.001</a:t>
            </a:r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</a:t>
            </a:r>
            <a:r>
              <a:rPr lang="de-DE" dirty="0"/>
              <a:t>, </a:t>
            </a:r>
            <a:r>
              <a:rPr lang="de-DE" dirty="0" err="1"/>
              <a:t>beta</a:t>
            </a:r>
            <a:r>
              <a:rPr lang="de-DE" dirty="0"/>
              <a:t> and </a:t>
            </a:r>
            <a:r>
              <a:rPr lang="de-DE" dirty="0" err="1"/>
              <a:t>theta</a:t>
            </a:r>
            <a:r>
              <a:rPr lang="de-DE" dirty="0"/>
              <a:t> band</a:t>
            </a:r>
          </a:p>
          <a:p>
            <a:pPr lvl="1"/>
            <a:r>
              <a:rPr lang="de-DE" dirty="0" err="1"/>
              <a:t>Averaged</a:t>
            </a:r>
            <a:r>
              <a:rPr lang="de-DE" dirty="0"/>
              <a:t> in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, not in time </a:t>
            </a:r>
            <a:r>
              <a:rPr lang="de-DE" dirty="0" err="1"/>
              <a:t>dimension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0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E36E6-16D8-451C-A051-905F0C9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A: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9683E-5AF7-49AE-973E-9979AE1E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: random1, </a:t>
            </a:r>
            <a:r>
              <a:rPr lang="de-DE" dirty="0" err="1"/>
              <a:t>constant</a:t>
            </a:r>
            <a:r>
              <a:rPr lang="de-DE" dirty="0"/>
              <a:t>, random2 (</a:t>
            </a:r>
            <a:r>
              <a:rPr lang="de-DE" dirty="0" err="1"/>
              <a:t>each</a:t>
            </a:r>
            <a:r>
              <a:rPr lang="de-DE" dirty="0"/>
              <a:t> 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)</a:t>
            </a:r>
          </a:p>
          <a:p>
            <a:r>
              <a:rPr lang="de-DE" dirty="0"/>
              <a:t>Next </a:t>
            </a:r>
            <a:r>
              <a:rPr lang="de-DE" dirty="0" err="1"/>
              <a:t>slides</a:t>
            </a:r>
            <a:r>
              <a:rPr lang="de-DE" dirty="0"/>
              <a:t>: power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analyses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</a:t>
            </a:r>
            <a:endParaRPr lang="de-DE" dirty="0"/>
          </a:p>
          <a:p>
            <a:pPr lvl="1"/>
            <a:r>
              <a:rPr lang="de-DE" dirty="0"/>
              <a:t>+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power in </a:t>
            </a:r>
            <a:r>
              <a:rPr lang="de-DE" dirty="0" err="1"/>
              <a:t>constant</a:t>
            </a:r>
            <a:r>
              <a:rPr lang="de-DE" dirty="0"/>
              <a:t> and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trajectory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(i.e. </a:t>
            </a:r>
            <a:r>
              <a:rPr lang="de-DE" dirty="0" err="1"/>
              <a:t>subtracted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– </a:t>
            </a:r>
            <a:r>
              <a:rPr lang="de-DE" dirty="0" err="1"/>
              <a:t>random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5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86D13-FDFB-4AF9-B4C8-58601BFB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34802"/>
            <a:ext cx="10515600" cy="1325563"/>
          </a:xfrm>
        </p:spPr>
        <p:txBody>
          <a:bodyPr/>
          <a:lstStyle/>
          <a:p>
            <a:r>
              <a:rPr lang="de-DE" dirty="0"/>
              <a:t>Constant </a:t>
            </a:r>
            <a:r>
              <a:rPr lang="de-DE" dirty="0" err="1"/>
              <a:t>trajectory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921D85-30E5-44D5-9E2D-1A63669A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65" y="957642"/>
            <a:ext cx="3671628" cy="2988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8F4000-A63C-4238-B23F-9767CEADC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77" y="3946530"/>
            <a:ext cx="3304254" cy="2674536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56BD5C0-94F6-4B13-BC60-510B8AB653E8}"/>
              </a:ext>
            </a:extLst>
          </p:cNvPr>
          <p:cNvSpPr/>
          <p:nvPr/>
        </p:nvSpPr>
        <p:spPr>
          <a:xfrm>
            <a:off x="8360465" y="897415"/>
            <a:ext cx="3694916" cy="304911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C2A642-AB00-4FB7-8E61-6A9CD1BD9B2B}"/>
              </a:ext>
            </a:extLst>
          </p:cNvPr>
          <p:cNvSpPr txBox="1"/>
          <p:nvPr/>
        </p:nvSpPr>
        <p:spPr>
          <a:xfrm>
            <a:off x="6436660" y="630578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D6F84A-0648-42A0-AEEE-C47D37EF7F80}"/>
              </a:ext>
            </a:extLst>
          </p:cNvPr>
          <p:cNvSpPr txBox="1"/>
          <p:nvPr/>
        </p:nvSpPr>
        <p:spPr>
          <a:xfrm>
            <a:off x="385494" y="6243033"/>
            <a:ext cx="44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traj</a:t>
            </a:r>
            <a:r>
              <a:rPr lang="de-DE" dirty="0"/>
              <a:t>, 2-20 Hz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C89AD9-9DA7-4674-928B-BB794D22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4" y="1284384"/>
            <a:ext cx="7831084" cy="495864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EA4DF8A-E567-4997-A18A-D758B5038327}"/>
              </a:ext>
            </a:extLst>
          </p:cNvPr>
          <p:cNvSpPr/>
          <p:nvPr/>
        </p:nvSpPr>
        <p:spPr>
          <a:xfrm>
            <a:off x="3081455" y="1747865"/>
            <a:ext cx="2003502" cy="186513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44819-DB36-44A5-8677-8555227E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1 (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DE70AF9-1A71-428F-A6D4-E73F96A7EAB6}"/>
              </a:ext>
            </a:extLst>
          </p:cNvPr>
          <p:cNvSpPr txBox="1"/>
          <p:nvPr/>
        </p:nvSpPr>
        <p:spPr>
          <a:xfrm>
            <a:off x="9701560" y="1270377"/>
            <a:ext cx="218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 </a:t>
            </a:r>
            <a:r>
              <a:rPr lang="de-DE" dirty="0" err="1"/>
              <a:t>electrodes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rand1 </a:t>
            </a:r>
            <a:r>
              <a:rPr lang="de-DE" dirty="0" err="1"/>
              <a:t>traj</a:t>
            </a:r>
            <a:r>
              <a:rPr lang="de-DE" dirty="0"/>
              <a:t>, 2-20 Hz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5141DE-4ACB-428B-BB9E-1E191B04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80" y="1455043"/>
            <a:ext cx="7618835" cy="5102241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9AD5F80-8582-465D-88FF-5D506C365F00}"/>
              </a:ext>
            </a:extLst>
          </p:cNvPr>
          <p:cNvSpPr/>
          <p:nvPr/>
        </p:nvSpPr>
        <p:spPr>
          <a:xfrm>
            <a:off x="4436217" y="1982398"/>
            <a:ext cx="2079812" cy="167666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7063E09-C53A-47A5-B950-BB6B8AEA5F3F}"/>
              </a:ext>
            </a:extLst>
          </p:cNvPr>
          <p:cNvSpPr/>
          <p:nvPr/>
        </p:nvSpPr>
        <p:spPr>
          <a:xfrm>
            <a:off x="3731819" y="4956272"/>
            <a:ext cx="3488608" cy="142735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7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EEADEB3-812E-4A59-A834-C8EB2ACE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80500"/>
            <a:ext cx="3936200" cy="31587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6D4A7D4-23D8-4F28-B444-BA9988CD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50" y="3280500"/>
            <a:ext cx="3466960" cy="2488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0F4B4D-B675-4A3A-B64E-267E4CD4B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069" y="456918"/>
            <a:ext cx="3412941" cy="24883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320C25-EBBB-4335-988B-0035C440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50" y="121720"/>
            <a:ext cx="3924300" cy="3158780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84F81D5-7709-4980-8539-20B0364F7835}"/>
              </a:ext>
            </a:extLst>
          </p:cNvPr>
          <p:cNvSpPr/>
          <p:nvPr/>
        </p:nvSpPr>
        <p:spPr>
          <a:xfrm>
            <a:off x="1009650" y="12172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8950636-ED49-47F5-8393-DA4F4C5601D7}"/>
              </a:ext>
            </a:extLst>
          </p:cNvPr>
          <p:cNvSpPr/>
          <p:nvPr/>
        </p:nvSpPr>
        <p:spPr>
          <a:xfrm>
            <a:off x="1009650" y="3280500"/>
            <a:ext cx="3936200" cy="31587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C712AF-29C2-44C2-AE30-045B129B2D9B}"/>
              </a:ext>
            </a:extLst>
          </p:cNvPr>
          <p:cNvSpPr txBox="1"/>
          <p:nvPr/>
        </p:nvSpPr>
        <p:spPr>
          <a:xfrm>
            <a:off x="9589010" y="5399551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theta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248CF9-6716-43B5-9124-BC5529884E5D}"/>
              </a:ext>
            </a:extLst>
          </p:cNvPr>
          <p:cNvSpPr txBox="1"/>
          <p:nvPr/>
        </p:nvSpPr>
        <p:spPr>
          <a:xfrm>
            <a:off x="9546235" y="2584139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Topography</a:t>
            </a:r>
            <a:r>
              <a:rPr lang="de-DE" dirty="0"/>
              <a:t>: </a:t>
            </a:r>
            <a:r>
              <a:rPr lang="de-DE" dirty="0" err="1"/>
              <a:t>alpha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30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E53A-F42C-4468-8C9F-EAFA2C0D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trajectory</a:t>
            </a:r>
            <a:r>
              <a:rPr lang="de-DE" dirty="0"/>
              <a:t> 2 (</a:t>
            </a:r>
            <a:r>
              <a:rPr lang="de-DE" dirty="0" err="1"/>
              <a:t>trial</a:t>
            </a:r>
            <a:r>
              <a:rPr lang="de-DE" dirty="0"/>
              <a:t> end)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EED9232-527E-423C-84F8-35F1317A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927" y="2150419"/>
            <a:ext cx="3099986" cy="2557162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D85926-0D00-4B14-9BB5-E46B2FFC705B}"/>
              </a:ext>
            </a:extLst>
          </p:cNvPr>
          <p:cNvSpPr/>
          <p:nvPr/>
        </p:nvSpPr>
        <p:spPr>
          <a:xfrm>
            <a:off x="8444752" y="2060282"/>
            <a:ext cx="3201161" cy="278065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6D4795-0FE4-4778-AEF4-87A8304F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3" y="1462803"/>
            <a:ext cx="7783114" cy="490454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771D4A-9A95-421F-9CF9-5FDC56E5DB40}"/>
              </a:ext>
            </a:extLst>
          </p:cNvPr>
          <p:cNvSpPr/>
          <p:nvPr/>
        </p:nvSpPr>
        <p:spPr>
          <a:xfrm>
            <a:off x="3101751" y="2060282"/>
            <a:ext cx="2008026" cy="176857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78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56A3-4860-4DD0-8245-5F19BAE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: </a:t>
            </a:r>
            <a:r>
              <a:rPr lang="de-DE" dirty="0" err="1"/>
              <a:t>constant</a:t>
            </a:r>
            <a:r>
              <a:rPr lang="de-DE" dirty="0"/>
              <a:t> – rand1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4114C2-9F9F-4F1A-9637-AEE58E2C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3" y="907420"/>
            <a:ext cx="3583208" cy="2916565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30014F4-46B9-47D5-89D0-E483B838D16E}"/>
              </a:ext>
            </a:extLst>
          </p:cNvPr>
          <p:cNvSpPr/>
          <p:nvPr/>
        </p:nvSpPr>
        <p:spPr>
          <a:xfrm>
            <a:off x="8426823" y="884473"/>
            <a:ext cx="3583208" cy="2957601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A5017B7-5B21-4A12-9E71-5187BEFE6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991" y="3889040"/>
            <a:ext cx="3334871" cy="2782646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D8AAD8-417F-4B5E-A5BA-8E1C205C6188}"/>
              </a:ext>
            </a:extLst>
          </p:cNvPr>
          <p:cNvSpPr/>
          <p:nvPr/>
        </p:nvSpPr>
        <p:spPr>
          <a:xfrm>
            <a:off x="8440230" y="3870951"/>
            <a:ext cx="3445632" cy="280073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04FFF2-071F-4F96-95A8-BEFA4C1B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83" y="1384573"/>
            <a:ext cx="8125959" cy="5287113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0FFEEAD-CD65-4C52-B2F0-F19805DDA8AA}"/>
              </a:ext>
            </a:extLst>
          </p:cNvPr>
          <p:cNvSpPr/>
          <p:nvPr/>
        </p:nvSpPr>
        <p:spPr>
          <a:xfrm>
            <a:off x="3140488" y="2016991"/>
            <a:ext cx="1972237" cy="180699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D88CB8B-FB54-4F37-8F03-15E4D2A1506A}"/>
              </a:ext>
            </a:extLst>
          </p:cNvPr>
          <p:cNvSpPr/>
          <p:nvPr/>
        </p:nvSpPr>
        <p:spPr>
          <a:xfrm>
            <a:off x="2431415" y="4810645"/>
            <a:ext cx="3344917" cy="180699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5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77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</vt:lpstr>
      <vt:lpstr>Update: Data analyses Tracking-Task A and B</vt:lpstr>
      <vt:lpstr>Preprocessing </vt:lpstr>
      <vt:lpstr>Wavelet analysis &amp; cluster-based permutation test</vt:lpstr>
      <vt:lpstr>Task A: trajectory segments</vt:lpstr>
      <vt:lpstr>Constant trajectory</vt:lpstr>
      <vt:lpstr>Random trajectory 1 (trial start)</vt:lpstr>
      <vt:lpstr>PowerPoint-Präsentation</vt:lpstr>
      <vt:lpstr>Random trajectory 2 (trial end)</vt:lpstr>
      <vt:lpstr>Difference: constant – rand1</vt:lpstr>
      <vt:lpstr>Difference: constant – rand2</vt:lpstr>
      <vt:lpstr>Cluster-based permutation test: Task A, averaged across frequencies</vt:lpstr>
      <vt:lpstr>Task B: occlusion and non-occlusion</vt:lpstr>
      <vt:lpstr>Occluded target</vt:lpstr>
      <vt:lpstr>Visible target</vt:lpstr>
      <vt:lpstr>Difference occluded - visible</vt:lpstr>
      <vt:lpstr>Cluster-based permutation test: Task B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Update: Data analyses Tracking-Task A and B</dc:title>
  <dc:creator>Böttcher, Adriana</dc:creator>
  <cp:lastModifiedBy>Böttcher, Adriana</cp:lastModifiedBy>
  <cp:revision>57</cp:revision>
  <dcterms:created xsi:type="dcterms:W3CDTF">2022-08-25T14:45:09Z</dcterms:created>
  <dcterms:modified xsi:type="dcterms:W3CDTF">2022-08-31T15:17:26Z</dcterms:modified>
</cp:coreProperties>
</file>