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fazz Aiman" initials="IA" lastIdx="2" clrIdx="0">
    <p:extLst>
      <p:ext uri="{19B8F6BF-5375-455C-9EA6-DF929625EA0E}">
        <p15:presenceInfo xmlns:p15="http://schemas.microsoft.com/office/powerpoint/2012/main" userId="ae4dc8614fab9c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1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0T04:46:16.985" idx="1">
    <p:pos x="10" y="10"/>
    <p:text/>
    <p:extLst>
      <p:ext uri="{C676402C-5697-4E1C-873F-D02D1690AC5C}">
        <p15:threadingInfo xmlns:p15="http://schemas.microsoft.com/office/powerpoint/2012/main" timeZoneBias="-360"/>
      </p:ext>
    </p:extLst>
  </p:cm>
  <p:cm authorId="1" dt="2021-11-10T04:46:20.361" idx="2">
    <p:pos x="106" y="106"/>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9A79CE8-4C98-4AE9-98CB-B6EEBA9B0A24}" type="datetimeFigureOut">
              <a:rPr lang="en-US" smtClean="0"/>
              <a:t>11/13/2021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425282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A79CE8-4C98-4AE9-98CB-B6EEBA9B0A24}"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156624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A79CE8-4C98-4AE9-98CB-B6EEBA9B0A24}"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200784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A79CE8-4C98-4AE9-98CB-B6EEBA9B0A24}"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EBBE8-6ED7-46B6-8AE8-FD1B5DBF2AB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8073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A79CE8-4C98-4AE9-98CB-B6EEBA9B0A24}"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2376083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A79CE8-4C98-4AE9-98CB-B6EEBA9B0A24}"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177769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A79CE8-4C98-4AE9-98CB-B6EEBA9B0A24}"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1936182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79CE8-4C98-4AE9-98CB-B6EEBA9B0A24}"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1090281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79CE8-4C98-4AE9-98CB-B6EEBA9B0A24}"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81777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79CE8-4C98-4AE9-98CB-B6EEBA9B0A24}"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277703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79CE8-4C98-4AE9-98CB-B6EEBA9B0A24}"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305876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79CE8-4C98-4AE9-98CB-B6EEBA9B0A24}"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182504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79CE8-4C98-4AE9-98CB-B6EEBA9B0A24}" type="datetimeFigureOut">
              <a:rPr lang="en-US" smtClean="0"/>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137560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79CE8-4C98-4AE9-98CB-B6EEBA9B0A24}"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103875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79CE8-4C98-4AE9-98CB-B6EEBA9B0A24}" type="datetimeFigureOut">
              <a:rPr lang="en-US" smtClean="0"/>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242510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A79CE8-4C98-4AE9-98CB-B6EEBA9B0A24}"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221990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A79CE8-4C98-4AE9-98CB-B6EEBA9B0A24}"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EBBE8-6ED7-46B6-8AE8-FD1B5DBF2AB1}" type="slidenum">
              <a:rPr lang="en-US" smtClean="0"/>
              <a:t>‹#›</a:t>
            </a:fld>
            <a:endParaRPr lang="en-US"/>
          </a:p>
        </p:txBody>
      </p:sp>
    </p:spTree>
    <p:extLst>
      <p:ext uri="{BB962C8B-B14F-4D97-AF65-F5344CB8AC3E}">
        <p14:creationId xmlns:p14="http://schemas.microsoft.com/office/powerpoint/2010/main" val="95972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A79CE8-4C98-4AE9-98CB-B6EEBA9B0A24}" type="datetimeFigureOut">
              <a:rPr lang="en-US" smtClean="0"/>
              <a:t>11/13/2021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3EBBE8-6ED7-46B6-8AE8-FD1B5DBF2AB1}" type="slidenum">
              <a:rPr lang="en-US" smtClean="0"/>
              <a:t>‹#›</a:t>
            </a:fld>
            <a:endParaRPr lang="en-US"/>
          </a:p>
        </p:txBody>
      </p:sp>
    </p:spTree>
    <p:extLst>
      <p:ext uri="{BB962C8B-B14F-4D97-AF65-F5344CB8AC3E}">
        <p14:creationId xmlns:p14="http://schemas.microsoft.com/office/powerpoint/2010/main" val="1834595796"/>
      </p:ext>
    </p:extLst>
  </p:cSld>
  <p:clrMap bg1="dk1" tx1="lt1" bg2="dk2" tx2="lt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comments" Target="../comments/comment1.xml"/><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6CDD-6C66-418B-9333-B2101A4DC0B0}"/>
              </a:ext>
            </a:extLst>
          </p:cNvPr>
          <p:cNvSpPr>
            <a:spLocks noGrp="1"/>
          </p:cNvSpPr>
          <p:nvPr>
            <p:ph type="ctrTitle"/>
          </p:nvPr>
        </p:nvSpPr>
        <p:spPr>
          <a:xfrm>
            <a:off x="1700213" y="3948157"/>
            <a:ext cx="8791575" cy="749828"/>
          </a:xfrm>
        </p:spPr>
        <p:txBody>
          <a:bodyPr>
            <a:normAutofit/>
          </a:bodyPr>
          <a:lstStyle/>
          <a:p>
            <a:pPr algn="ctr"/>
            <a:r>
              <a:rPr lang="en-US" sz="4400" b="1" dirty="0">
                <a:solidFill>
                  <a:schemeClr val="bg1">
                    <a:lumMod val="85000"/>
                    <a:lumOff val="15000"/>
                  </a:schemeClr>
                </a:solidFill>
                <a:effectLst>
                  <a:outerShdw blurRad="38100" dist="38100" dir="2700000" algn="tl">
                    <a:srgbClr val="000000">
                      <a:alpha val="43137"/>
                    </a:srgbClr>
                  </a:outerShdw>
                </a:effectLst>
                <a:latin typeface="Georgia" panose="02040502050405020303" pitchFamily="18" charset="0"/>
              </a:rPr>
              <a:t>Project work – 1 </a:t>
            </a:r>
          </a:p>
        </p:txBody>
      </p:sp>
      <p:sp>
        <p:nvSpPr>
          <p:cNvPr id="6" name="Title 1">
            <a:extLst>
              <a:ext uri="{FF2B5EF4-FFF2-40B4-BE49-F238E27FC236}">
                <a16:creationId xmlns:a16="http://schemas.microsoft.com/office/drawing/2014/main" id="{6A71C351-2128-4D21-B4B8-822D4A586BFE}"/>
              </a:ext>
            </a:extLst>
          </p:cNvPr>
          <p:cNvSpPr txBox="1">
            <a:spLocks/>
          </p:cNvSpPr>
          <p:nvPr/>
        </p:nvSpPr>
        <p:spPr>
          <a:xfrm>
            <a:off x="1403162" y="2194845"/>
            <a:ext cx="9385677" cy="17533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sz="8000" b="1" dirty="0">
                <a:solidFill>
                  <a:schemeClr val="bg1">
                    <a:lumMod val="85000"/>
                    <a:lumOff val="15000"/>
                  </a:schemeClr>
                </a:solidFill>
                <a:effectLst>
                  <a:outerShdw blurRad="38100" dist="38100" dir="2700000" algn="tl">
                    <a:srgbClr val="000000">
                      <a:alpha val="43137"/>
                    </a:srgbClr>
                  </a:outerShdw>
                </a:effectLst>
                <a:latin typeface="Georgia" panose="02040502050405020303" pitchFamily="18" charset="0"/>
              </a:rPr>
              <a:t>game</a:t>
            </a:r>
            <a:r>
              <a:rPr lang="en-US" sz="8000" b="1" dirty="0">
                <a:solidFill>
                  <a:schemeClr val="bg1"/>
                </a:solidFill>
                <a:latin typeface="Georgia" panose="02040502050405020303" pitchFamily="18" charset="0"/>
              </a:rPr>
              <a:t> </a:t>
            </a:r>
            <a:r>
              <a:rPr lang="en-US" sz="8000" b="1" dirty="0">
                <a:solidFill>
                  <a:schemeClr val="bg1">
                    <a:lumMod val="85000"/>
                    <a:lumOff val="15000"/>
                  </a:schemeClr>
                </a:solidFill>
                <a:effectLst>
                  <a:outerShdw blurRad="38100" dist="38100" dir="2700000" algn="tl">
                    <a:srgbClr val="000000">
                      <a:alpha val="43137"/>
                    </a:srgbClr>
                  </a:outerShdw>
                </a:effectLst>
                <a:latin typeface="Georgia" panose="02040502050405020303" pitchFamily="18" charset="0"/>
              </a:rPr>
              <a:t>development</a:t>
            </a:r>
          </a:p>
        </p:txBody>
      </p:sp>
    </p:spTree>
    <p:extLst>
      <p:ext uri="{BB962C8B-B14F-4D97-AF65-F5344CB8AC3E}">
        <p14:creationId xmlns:p14="http://schemas.microsoft.com/office/powerpoint/2010/main" val="63206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F4AC-0038-4A3F-83EC-F2E95A1CE3A5}"/>
              </a:ext>
            </a:extLst>
          </p:cNvPr>
          <p:cNvSpPr>
            <a:spLocks noGrp="1"/>
          </p:cNvSpPr>
          <p:nvPr>
            <p:ph type="title"/>
          </p:nvPr>
        </p:nvSpPr>
        <p:spPr>
          <a:xfrm>
            <a:off x="1468583" y="987184"/>
            <a:ext cx="8816319" cy="729682"/>
          </a:xfrm>
        </p:spPr>
        <p:txBody>
          <a:bodyPr>
            <a:normAutofit fontScale="90000"/>
          </a:bodyPr>
          <a:lstStyle/>
          <a:p>
            <a:r>
              <a:rPr lang="en-US" sz="5000" dirty="0">
                <a:solidFill>
                  <a:schemeClr val="bg1">
                    <a:lumMod val="85000"/>
                    <a:lumOff val="15000"/>
                  </a:schemeClr>
                </a:solidFill>
                <a:latin typeface="Impact" panose="020B0806030902050204" pitchFamily="34" charset="0"/>
              </a:rPr>
              <a:t>Limitations of the game AND ENDING</a:t>
            </a:r>
          </a:p>
        </p:txBody>
      </p:sp>
      <p:sp>
        <p:nvSpPr>
          <p:cNvPr id="3" name="Content Placeholder 2">
            <a:extLst>
              <a:ext uri="{FF2B5EF4-FFF2-40B4-BE49-F238E27FC236}">
                <a16:creationId xmlns:a16="http://schemas.microsoft.com/office/drawing/2014/main" id="{D0F824B9-4689-4DB7-A394-FCB16B9B7C21}"/>
              </a:ext>
            </a:extLst>
          </p:cNvPr>
          <p:cNvSpPr>
            <a:spLocks noGrp="1"/>
          </p:cNvSpPr>
          <p:nvPr>
            <p:ph idx="1"/>
          </p:nvPr>
        </p:nvSpPr>
        <p:spPr>
          <a:xfrm>
            <a:off x="1468583" y="1788091"/>
            <a:ext cx="9905999" cy="3906555"/>
          </a:xfrm>
        </p:spPr>
        <p:txBody>
          <a:bodyPr>
            <a:noAutofit/>
          </a:bodyPr>
          <a:lstStyle/>
          <a:p>
            <a:pPr marL="0" indent="0">
              <a:buNone/>
            </a:pPr>
            <a:r>
              <a:rPr lang="en-US" sz="3000" dirty="0">
                <a:latin typeface="Times New Roman" panose="02020603050405020304" pitchFamily="18" charset="0"/>
                <a:ea typeface="Open Sans" panose="020B0606030504020204" pitchFamily="34" charset="0"/>
                <a:cs typeface="Times New Roman" panose="02020603050405020304" pitchFamily="18" charset="0"/>
              </a:rPr>
              <a:t>During the game, although we can dodge left to right, front to back and vice versa, we cannot maneuver the car in any direction we want . No matter how many obstacles may appear, the player has to keep dodging them as a single clash will put an end to the game. Thus a Game-over screen will pop up with a Troll image at the side and</a:t>
            </a:r>
            <a:r>
              <a:rPr lang="en-US"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ea typeface="Open Sans" panose="020B0606030504020204" pitchFamily="34" charset="0"/>
                <a:cs typeface="Times New Roman" panose="02020603050405020304" pitchFamily="18" charset="0"/>
              </a:rPr>
              <a:t>The player’s score will be recorded. </a:t>
            </a:r>
          </a:p>
        </p:txBody>
      </p:sp>
    </p:spTree>
    <p:extLst>
      <p:ext uri="{BB962C8B-B14F-4D97-AF65-F5344CB8AC3E}">
        <p14:creationId xmlns:p14="http://schemas.microsoft.com/office/powerpoint/2010/main" val="417072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A29A-8042-481C-A464-55A1B69F2A35}"/>
              </a:ext>
            </a:extLst>
          </p:cNvPr>
          <p:cNvSpPr>
            <a:spLocks noGrp="1"/>
          </p:cNvSpPr>
          <p:nvPr>
            <p:ph type="title"/>
          </p:nvPr>
        </p:nvSpPr>
        <p:spPr>
          <a:xfrm>
            <a:off x="1116295" y="1138636"/>
            <a:ext cx="10284394" cy="748888"/>
          </a:xfrm>
        </p:spPr>
        <p:txBody>
          <a:bodyPr>
            <a:normAutofit/>
          </a:bodyPr>
          <a:lstStyle/>
          <a:p>
            <a:r>
              <a:rPr lang="en-US" sz="4500" dirty="0">
                <a:solidFill>
                  <a:schemeClr val="bg1">
                    <a:lumMod val="85000"/>
                    <a:lumOff val="15000"/>
                  </a:schemeClr>
                </a:solidFill>
                <a:latin typeface="Impact" panose="020B0806030902050204" pitchFamily="34" charset="0"/>
              </a:rPr>
              <a:t>Visual representation of the limitations</a:t>
            </a:r>
          </a:p>
        </p:txBody>
      </p:sp>
      <p:pic>
        <p:nvPicPr>
          <p:cNvPr id="5" name="Content Placeholder 4">
            <a:extLst>
              <a:ext uri="{FF2B5EF4-FFF2-40B4-BE49-F238E27FC236}">
                <a16:creationId xmlns:a16="http://schemas.microsoft.com/office/drawing/2014/main" id="{7F96A20A-FC4F-42DF-B8BD-2C7CE62FC2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2301221"/>
            <a:ext cx="4866632" cy="258117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AFB7539-DBD3-47D9-B812-EFA36B150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254" y="2301221"/>
            <a:ext cx="4768029" cy="2581172"/>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45490952-4050-4880-8A46-9A279A9E8863}"/>
              </a:ext>
            </a:extLst>
          </p:cNvPr>
          <p:cNvSpPr txBox="1"/>
          <p:nvPr/>
        </p:nvSpPr>
        <p:spPr>
          <a:xfrm>
            <a:off x="1040744" y="5024686"/>
            <a:ext cx="4683154" cy="369332"/>
          </a:xfrm>
          <a:prstGeom prst="rect">
            <a:avLst/>
          </a:prstGeom>
          <a:noFill/>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IF RACER CAR TOUCHES ANY OBSTACLE</a:t>
            </a:r>
          </a:p>
        </p:txBody>
      </p:sp>
      <p:sp>
        <p:nvSpPr>
          <p:cNvPr id="11" name="TextBox 10">
            <a:extLst>
              <a:ext uri="{FF2B5EF4-FFF2-40B4-BE49-F238E27FC236}">
                <a16:creationId xmlns:a16="http://schemas.microsoft.com/office/drawing/2014/main" id="{F022FF21-1C24-4094-B33E-9E1F9FE4F8C7}"/>
              </a:ext>
            </a:extLst>
          </p:cNvPr>
          <p:cNvSpPr txBox="1"/>
          <p:nvPr/>
        </p:nvSpPr>
        <p:spPr>
          <a:xfrm>
            <a:off x="6359160" y="5024686"/>
            <a:ext cx="4683154" cy="369332"/>
          </a:xfrm>
          <a:prstGeom prst="rect">
            <a:avLst/>
          </a:prstGeom>
          <a:noFill/>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GAME OVER SCREEN </a:t>
            </a:r>
          </a:p>
        </p:txBody>
      </p:sp>
    </p:spTree>
    <p:extLst>
      <p:ext uri="{BB962C8B-B14F-4D97-AF65-F5344CB8AC3E}">
        <p14:creationId xmlns:p14="http://schemas.microsoft.com/office/powerpoint/2010/main" val="341923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AFF6A1-F7E5-4E47-9B0D-759B2E7B5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022" y="952605"/>
            <a:ext cx="6067954" cy="3283836"/>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88D6382A-C36A-4874-A321-763A9362E3F1}"/>
              </a:ext>
            </a:extLst>
          </p:cNvPr>
          <p:cNvSpPr/>
          <p:nvPr/>
        </p:nvSpPr>
        <p:spPr>
          <a:xfrm>
            <a:off x="2778510" y="4295164"/>
            <a:ext cx="6634979" cy="1323439"/>
          </a:xfrm>
          <a:prstGeom prst="rect">
            <a:avLst/>
          </a:prstGeom>
          <a:noFill/>
        </p:spPr>
        <p:txBody>
          <a:bodyPr wrap="square" lIns="91440" tIns="45720" rIns="91440" bIns="45720">
            <a:spAutoFit/>
          </a:bodyPr>
          <a:lstStyle/>
          <a:p>
            <a:pPr algn="ctr"/>
            <a:r>
              <a:rPr lang="en-US" sz="8000" spc="600"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HEADER FILES</a:t>
            </a:r>
            <a:endParaRPr lang="en-US" sz="8000" b="0" cap="none" spc="600"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endParaRPr>
          </a:p>
        </p:txBody>
      </p:sp>
    </p:spTree>
    <p:extLst>
      <p:ext uri="{BB962C8B-B14F-4D97-AF65-F5344CB8AC3E}">
        <p14:creationId xmlns:p14="http://schemas.microsoft.com/office/powerpoint/2010/main" val="240821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D6382A-C36A-4874-A321-763A9362E3F1}"/>
              </a:ext>
            </a:extLst>
          </p:cNvPr>
          <p:cNvSpPr/>
          <p:nvPr/>
        </p:nvSpPr>
        <p:spPr>
          <a:xfrm>
            <a:off x="1940132" y="4605557"/>
            <a:ext cx="8412404" cy="707886"/>
          </a:xfrm>
          <a:prstGeom prst="rect">
            <a:avLst/>
          </a:prstGeom>
          <a:noFill/>
        </p:spPr>
        <p:txBody>
          <a:bodyPr wrap="square" lIns="91440" tIns="45720" rIns="91440" bIns="45720">
            <a:spAutoFit/>
          </a:bodyPr>
          <a:lstStyle/>
          <a:p>
            <a:pPr algn="ctr"/>
            <a:r>
              <a:rPr lang="en-US" sz="4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INITIALIZATION OF GAME CONST</a:t>
            </a:r>
          </a:p>
        </p:txBody>
      </p:sp>
      <p:pic>
        <p:nvPicPr>
          <p:cNvPr id="3" name="Picture 2">
            <a:extLst>
              <a:ext uri="{FF2B5EF4-FFF2-40B4-BE49-F238E27FC236}">
                <a16:creationId xmlns:a16="http://schemas.microsoft.com/office/drawing/2014/main" id="{D0FFBE5D-5083-47AF-9737-676D73EB6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613" y="1238159"/>
            <a:ext cx="5844330" cy="32835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059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D6382A-C36A-4874-A321-763A9362E3F1}"/>
              </a:ext>
            </a:extLst>
          </p:cNvPr>
          <p:cNvSpPr/>
          <p:nvPr/>
        </p:nvSpPr>
        <p:spPr>
          <a:xfrm>
            <a:off x="1137846" y="3429000"/>
            <a:ext cx="10251868" cy="861774"/>
          </a:xfrm>
          <a:prstGeom prst="rect">
            <a:avLst/>
          </a:prstGeom>
          <a:noFill/>
        </p:spPr>
        <p:txBody>
          <a:bodyPr wrap="square" lIns="91440" tIns="45720" rIns="91440" bIns="45720">
            <a:spAutoFit/>
          </a:bodyPr>
          <a:lstStyle/>
          <a:p>
            <a:pPr algn="ctr"/>
            <a:r>
              <a:rPr lang="en-US" sz="5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RENDERING THE WINDOW</a:t>
            </a:r>
          </a:p>
        </p:txBody>
      </p:sp>
      <p:pic>
        <p:nvPicPr>
          <p:cNvPr id="4" name="Picture 3">
            <a:extLst>
              <a:ext uri="{FF2B5EF4-FFF2-40B4-BE49-F238E27FC236}">
                <a16:creationId xmlns:a16="http://schemas.microsoft.com/office/drawing/2014/main" id="{21FB7C21-E4AC-4585-82FD-C1B700482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380" y="2657785"/>
            <a:ext cx="7344800" cy="552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559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9B01B1-1661-46C6-90A6-9B613B2BC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532" y="1702518"/>
            <a:ext cx="6068272" cy="2010056"/>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A3F50CBA-54D0-4BCD-BB9A-2673AECB4AB0}"/>
              </a:ext>
            </a:extLst>
          </p:cNvPr>
          <p:cNvSpPr/>
          <p:nvPr/>
        </p:nvSpPr>
        <p:spPr>
          <a:xfrm>
            <a:off x="2057578" y="4051884"/>
            <a:ext cx="8412404" cy="707886"/>
          </a:xfrm>
          <a:prstGeom prst="rect">
            <a:avLst/>
          </a:prstGeom>
          <a:noFill/>
        </p:spPr>
        <p:txBody>
          <a:bodyPr wrap="square" lIns="91440" tIns="45720" rIns="91440" bIns="45720">
            <a:spAutoFit/>
          </a:bodyPr>
          <a:lstStyle/>
          <a:p>
            <a:pPr algn="ctr"/>
            <a:r>
              <a:rPr lang="en-US" sz="4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INITIALIZATION OF GAME MUSIC AND FONT</a:t>
            </a:r>
          </a:p>
        </p:txBody>
      </p:sp>
    </p:spTree>
    <p:extLst>
      <p:ext uri="{BB962C8B-B14F-4D97-AF65-F5344CB8AC3E}">
        <p14:creationId xmlns:p14="http://schemas.microsoft.com/office/powerpoint/2010/main" val="182147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3867326"/>
            <a:ext cx="8412404" cy="1323439"/>
          </a:xfrm>
          <a:prstGeom prst="rect">
            <a:avLst/>
          </a:prstGeom>
          <a:noFill/>
        </p:spPr>
        <p:txBody>
          <a:bodyPr wrap="square" lIns="91440" tIns="45720" rIns="91440" bIns="45720">
            <a:spAutoFit/>
          </a:bodyPr>
          <a:lstStyle/>
          <a:p>
            <a:pPr algn="ctr"/>
            <a:r>
              <a:rPr lang="en-US" sz="8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LOAD ALL IMAGES</a:t>
            </a:r>
          </a:p>
        </p:txBody>
      </p:sp>
      <p:pic>
        <p:nvPicPr>
          <p:cNvPr id="4" name="Picture 3">
            <a:extLst>
              <a:ext uri="{FF2B5EF4-FFF2-40B4-BE49-F238E27FC236}">
                <a16:creationId xmlns:a16="http://schemas.microsoft.com/office/drawing/2014/main" id="{355E9F7B-7983-4893-88AE-C02FFB689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179" y="2321593"/>
            <a:ext cx="7287642" cy="14765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36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3724713"/>
            <a:ext cx="8412404" cy="1323439"/>
          </a:xfrm>
          <a:prstGeom prst="rect">
            <a:avLst/>
          </a:prstGeom>
          <a:noFill/>
        </p:spPr>
        <p:txBody>
          <a:bodyPr wrap="square" lIns="91440" tIns="45720" rIns="91440" bIns="45720">
            <a:spAutoFit/>
          </a:bodyPr>
          <a:lstStyle/>
          <a:p>
            <a:pPr algn="ctr"/>
            <a:r>
              <a:rPr lang="en-US" sz="8000"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CREATE SPRITE</a:t>
            </a:r>
            <a:endParaRPr lang="en-US" sz="8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endParaRPr>
          </a:p>
        </p:txBody>
      </p:sp>
      <p:pic>
        <p:nvPicPr>
          <p:cNvPr id="3" name="Picture 2">
            <a:extLst>
              <a:ext uri="{FF2B5EF4-FFF2-40B4-BE49-F238E27FC236}">
                <a16:creationId xmlns:a16="http://schemas.microsoft.com/office/drawing/2014/main" id="{0F35CB8A-6389-40B9-8970-4108B7807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226" y="2765225"/>
            <a:ext cx="8573549" cy="823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3341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4253219"/>
            <a:ext cx="8412404" cy="707886"/>
          </a:xfrm>
          <a:prstGeom prst="rect">
            <a:avLst/>
          </a:prstGeom>
          <a:noFill/>
        </p:spPr>
        <p:txBody>
          <a:bodyPr wrap="square" lIns="91440" tIns="45720" rIns="91440" bIns="45720">
            <a:spAutoFit/>
          </a:bodyPr>
          <a:lstStyle/>
          <a:p>
            <a:pPr algn="ctr"/>
            <a:r>
              <a:rPr lang="en-US" sz="4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SET RACER AND OBSTACLES POSITION</a:t>
            </a:r>
          </a:p>
        </p:txBody>
      </p:sp>
      <p:pic>
        <p:nvPicPr>
          <p:cNvPr id="4" name="Picture 3">
            <a:extLst>
              <a:ext uri="{FF2B5EF4-FFF2-40B4-BE49-F238E27FC236}">
                <a16:creationId xmlns:a16="http://schemas.microsoft.com/office/drawing/2014/main" id="{9E5A6654-070D-4A52-A496-DF5CE245D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602" y="1520156"/>
            <a:ext cx="4810796" cy="25149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221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4253219"/>
            <a:ext cx="8412404" cy="707886"/>
          </a:xfrm>
          <a:prstGeom prst="rect">
            <a:avLst/>
          </a:prstGeom>
          <a:noFill/>
        </p:spPr>
        <p:txBody>
          <a:bodyPr wrap="square" lIns="91440" tIns="45720" rIns="91440" bIns="45720">
            <a:spAutoFit/>
          </a:bodyPr>
          <a:lstStyle/>
          <a:p>
            <a:pPr algn="ctr"/>
            <a:r>
              <a:rPr lang="en-US" sz="4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SET RACER AND OBSTACLES POSITION</a:t>
            </a:r>
          </a:p>
        </p:txBody>
      </p:sp>
      <p:pic>
        <p:nvPicPr>
          <p:cNvPr id="4" name="Picture 3">
            <a:extLst>
              <a:ext uri="{FF2B5EF4-FFF2-40B4-BE49-F238E27FC236}">
                <a16:creationId xmlns:a16="http://schemas.microsoft.com/office/drawing/2014/main" id="{9E5A6654-070D-4A52-A496-DF5CE245D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602" y="1520156"/>
            <a:ext cx="4810796" cy="25149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734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3B6546-9E1C-4641-A3F2-3C34D8D4BF6A}"/>
              </a:ext>
            </a:extLst>
          </p:cNvPr>
          <p:cNvPicPr>
            <a:picLocks noChangeAspect="1"/>
          </p:cNvPicPr>
          <p:nvPr/>
        </p:nvPicPr>
        <p:blipFill rotWithShape="1">
          <a:blip r:embed="rId2">
            <a:extLst>
              <a:ext uri="{28A0092B-C50C-407E-A947-70E740481C1C}">
                <a14:useLocalDpi xmlns:a14="http://schemas.microsoft.com/office/drawing/2010/main" val="0"/>
              </a:ext>
            </a:extLst>
          </a:blip>
          <a:srcRect l="13650" t="6018" r="24035" b="42239"/>
          <a:stretch/>
        </p:blipFill>
        <p:spPr>
          <a:xfrm>
            <a:off x="3277637" y="3781311"/>
            <a:ext cx="1174459" cy="1300294"/>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7C00819E-3EC2-4F82-B1F6-785976BC5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219" y="3757409"/>
            <a:ext cx="1216594" cy="1300294"/>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B681F31E-5518-410E-9643-4B4AB3257269}"/>
              </a:ext>
            </a:extLst>
          </p:cNvPr>
          <p:cNvPicPr>
            <a:picLocks noChangeAspect="1"/>
          </p:cNvPicPr>
          <p:nvPr/>
        </p:nvPicPr>
        <p:blipFill rotWithShape="1">
          <a:blip r:embed="rId4">
            <a:extLst>
              <a:ext uri="{28A0092B-C50C-407E-A947-70E740481C1C}">
                <a14:useLocalDpi xmlns:a14="http://schemas.microsoft.com/office/drawing/2010/main" val="0"/>
              </a:ext>
            </a:extLst>
          </a:blip>
          <a:srcRect l="1593" t="7524" r="45747" b="19693"/>
          <a:stretch/>
        </p:blipFill>
        <p:spPr>
          <a:xfrm>
            <a:off x="7186013" y="3742807"/>
            <a:ext cx="1174460" cy="1300294"/>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2704AC72-5CC2-4A80-BC33-2748AED315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9394" y="3733915"/>
            <a:ext cx="1174460" cy="1300293"/>
          </a:xfrm>
          <a:prstGeom prst="rect">
            <a:avLst/>
          </a:prstGeom>
          <a:ln>
            <a:noFill/>
          </a:ln>
          <a:effectLst>
            <a:outerShdw blurRad="292100" dist="139700" dir="2700000" algn="tl" rotWithShape="0">
              <a:srgbClr val="333333">
                <a:alpha val="65000"/>
              </a:srgbClr>
            </a:outerShdw>
          </a:effectLst>
        </p:spPr>
      </p:pic>
      <p:grpSp>
        <p:nvGrpSpPr>
          <p:cNvPr id="20" name="Group 19">
            <a:extLst>
              <a:ext uri="{FF2B5EF4-FFF2-40B4-BE49-F238E27FC236}">
                <a16:creationId xmlns:a16="http://schemas.microsoft.com/office/drawing/2014/main" id="{526F4877-9767-4C7A-84CC-13B680E8D59F}"/>
              </a:ext>
            </a:extLst>
          </p:cNvPr>
          <p:cNvGrpSpPr/>
          <p:nvPr/>
        </p:nvGrpSpPr>
        <p:grpSpPr>
          <a:xfrm>
            <a:off x="282998" y="3784247"/>
            <a:ext cx="11626004" cy="2334821"/>
            <a:chOff x="653062" y="2069983"/>
            <a:chExt cx="11626004" cy="2334821"/>
          </a:xfrm>
        </p:grpSpPr>
        <p:pic>
          <p:nvPicPr>
            <p:cNvPr id="8" name="Picture 7">
              <a:extLst>
                <a:ext uri="{FF2B5EF4-FFF2-40B4-BE49-F238E27FC236}">
                  <a16:creationId xmlns:a16="http://schemas.microsoft.com/office/drawing/2014/main" id="{2386029C-7D25-4B7C-8EE1-9E383D8A3108}"/>
                </a:ext>
              </a:extLst>
            </p:cNvPr>
            <p:cNvPicPr>
              <a:picLocks noChangeAspect="1"/>
            </p:cNvPicPr>
            <p:nvPr/>
          </p:nvPicPr>
          <p:blipFill rotWithShape="1">
            <a:blip r:embed="rId6">
              <a:extLst>
                <a:ext uri="{28A0092B-C50C-407E-A947-70E740481C1C}">
                  <a14:useLocalDpi xmlns:a14="http://schemas.microsoft.com/office/drawing/2010/main" val="0"/>
                </a:ext>
              </a:extLst>
            </a:blip>
            <a:srcRect l="9724" r="10046" b="11175"/>
            <a:stretch/>
          </p:blipFill>
          <p:spPr>
            <a:xfrm>
              <a:off x="1871294" y="2069983"/>
              <a:ext cx="1174460" cy="1300294"/>
            </a:xfrm>
            <a:prstGeom prst="rect">
              <a:avLst/>
            </a:prstGeom>
            <a:ln>
              <a:noFill/>
            </a:ln>
            <a:effectLst>
              <a:outerShdw blurRad="292100" dist="139700" dir="2700000" algn="tl" rotWithShape="0">
                <a:srgbClr val="333333">
                  <a:alpha val="65000"/>
                </a:srgbClr>
              </a:outerShdw>
            </a:effectLst>
          </p:spPr>
        </p:pic>
        <p:sp>
          <p:nvSpPr>
            <p:cNvPr id="18" name="Rectangle 17">
              <a:extLst>
                <a:ext uri="{FF2B5EF4-FFF2-40B4-BE49-F238E27FC236}">
                  <a16:creationId xmlns:a16="http://schemas.microsoft.com/office/drawing/2014/main" id="{DEEFB9CB-C1CF-4844-9D8F-A0D382B5DE13}"/>
                </a:ext>
              </a:extLst>
            </p:cNvPr>
            <p:cNvSpPr/>
            <p:nvPr/>
          </p:nvSpPr>
          <p:spPr>
            <a:xfrm>
              <a:off x="653062" y="3401737"/>
              <a:ext cx="356059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Impact" panose="020B0806030902050204" pitchFamily="34" charset="0"/>
                </a:rPr>
                <a:t>BIJON SAHA</a:t>
              </a:r>
            </a:p>
          </p:txBody>
        </p:sp>
        <p:sp>
          <p:nvSpPr>
            <p:cNvPr id="19" name="Rectangle 18">
              <a:extLst>
                <a:ext uri="{FF2B5EF4-FFF2-40B4-BE49-F238E27FC236}">
                  <a16:creationId xmlns:a16="http://schemas.microsoft.com/office/drawing/2014/main" id="{173FBAE1-B2D0-489D-943F-E41F54D8538B}"/>
                </a:ext>
              </a:extLst>
            </p:cNvPr>
            <p:cNvSpPr/>
            <p:nvPr/>
          </p:nvSpPr>
          <p:spPr>
            <a:xfrm>
              <a:off x="684506" y="3696918"/>
              <a:ext cx="3560590" cy="707886"/>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rPr>
                <a:t>2019831007</a:t>
              </a:r>
            </a:p>
            <a:p>
              <a:pPr algn="ctr"/>
              <a:endParaRPr lang="en-US" sz="2000" dirty="0">
                <a:ln w="0"/>
                <a:effectLst>
                  <a:outerShdw blurRad="38100" dist="19050" dir="2700000" algn="tl" rotWithShape="0">
                    <a:schemeClr val="dk1">
                      <a:alpha val="40000"/>
                    </a:schemeClr>
                  </a:outerShdw>
                </a:effectLst>
                <a:latin typeface="Impact" panose="020B0806030902050204" pitchFamily="34" charset="0"/>
              </a:endParaRPr>
            </a:p>
          </p:txBody>
        </p:sp>
        <p:sp>
          <p:nvSpPr>
            <p:cNvPr id="21" name="Rectangle 20">
              <a:extLst>
                <a:ext uri="{FF2B5EF4-FFF2-40B4-BE49-F238E27FC236}">
                  <a16:creationId xmlns:a16="http://schemas.microsoft.com/office/drawing/2014/main" id="{20C80EA1-84B2-41D1-ADBC-D80DDD59D94D}"/>
                </a:ext>
              </a:extLst>
            </p:cNvPr>
            <p:cNvSpPr/>
            <p:nvPr/>
          </p:nvSpPr>
          <p:spPr>
            <a:xfrm>
              <a:off x="2567906" y="3407852"/>
              <a:ext cx="3560590" cy="323165"/>
            </a:xfrm>
            <a:prstGeom prst="rect">
              <a:avLst/>
            </a:prstGeom>
            <a:noFill/>
          </p:spPr>
          <p:txBody>
            <a:bodyPr wrap="square" lIns="91440" tIns="45720" rIns="91440" bIns="45720">
              <a:spAutoFit/>
            </a:bodyPr>
            <a:lstStyle/>
            <a:p>
              <a:pPr algn="ctr"/>
              <a:r>
                <a:rPr lang="en-US" sz="1500" dirty="0">
                  <a:ln w="0"/>
                  <a:effectLst>
                    <a:outerShdw blurRad="38100" dist="19050" dir="2700000" algn="tl" rotWithShape="0">
                      <a:schemeClr val="dk1">
                        <a:alpha val="40000"/>
                      </a:schemeClr>
                    </a:outerShdw>
                  </a:effectLst>
                  <a:latin typeface="Impact" panose="020B0806030902050204" pitchFamily="34" charset="0"/>
                </a:rPr>
                <a:t>SHAIKH IFAZ AIMAN</a:t>
              </a:r>
            </a:p>
          </p:txBody>
        </p:sp>
        <p:sp>
          <p:nvSpPr>
            <p:cNvPr id="22" name="Rectangle 21">
              <a:extLst>
                <a:ext uri="{FF2B5EF4-FFF2-40B4-BE49-F238E27FC236}">
                  <a16:creationId xmlns:a16="http://schemas.microsoft.com/office/drawing/2014/main" id="{442C6C52-F749-49AE-A325-E3DE0AC6785E}"/>
                </a:ext>
              </a:extLst>
            </p:cNvPr>
            <p:cNvSpPr/>
            <p:nvPr/>
          </p:nvSpPr>
          <p:spPr>
            <a:xfrm>
              <a:off x="2485842" y="3650751"/>
              <a:ext cx="356059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Impact" panose="020B0806030902050204" pitchFamily="34" charset="0"/>
                </a:rPr>
                <a:t>2019831031</a:t>
              </a:r>
            </a:p>
          </p:txBody>
        </p:sp>
        <p:sp>
          <p:nvSpPr>
            <p:cNvPr id="23" name="Rectangle 22">
              <a:extLst>
                <a:ext uri="{FF2B5EF4-FFF2-40B4-BE49-F238E27FC236}">
                  <a16:creationId xmlns:a16="http://schemas.microsoft.com/office/drawing/2014/main" id="{C0F40AC6-6FD7-4ABB-90E5-19794BE29F59}"/>
                </a:ext>
              </a:extLst>
            </p:cNvPr>
            <p:cNvSpPr/>
            <p:nvPr/>
          </p:nvSpPr>
          <p:spPr>
            <a:xfrm>
              <a:off x="6654438" y="3451776"/>
              <a:ext cx="3560590" cy="276999"/>
            </a:xfrm>
            <a:prstGeom prst="rect">
              <a:avLst/>
            </a:prstGeom>
            <a:noFill/>
          </p:spPr>
          <p:txBody>
            <a:bodyPr wrap="square" lIns="91440" tIns="45720" rIns="91440" bIns="45720">
              <a:spAutoFit/>
            </a:bodyPr>
            <a:lstStyle/>
            <a:p>
              <a:pPr algn="ctr"/>
              <a:r>
                <a:rPr lang="en-US" sz="1200" dirty="0">
                  <a:ln w="0"/>
                  <a:effectLst>
                    <a:outerShdw blurRad="38100" dist="19050" dir="2700000" algn="tl" rotWithShape="0">
                      <a:schemeClr val="dk1">
                        <a:alpha val="40000"/>
                      </a:schemeClr>
                    </a:outerShdw>
                  </a:effectLst>
                  <a:latin typeface="Impact" panose="020B0806030902050204" pitchFamily="34" charset="0"/>
                </a:rPr>
                <a:t>MD TUSHER IMRAN MASHRAFI</a:t>
              </a:r>
            </a:p>
          </p:txBody>
        </p:sp>
        <p:sp>
          <p:nvSpPr>
            <p:cNvPr id="25" name="Rectangle 24">
              <a:extLst>
                <a:ext uri="{FF2B5EF4-FFF2-40B4-BE49-F238E27FC236}">
                  <a16:creationId xmlns:a16="http://schemas.microsoft.com/office/drawing/2014/main" id="{0E525EF8-C74D-48E3-BA56-C2BF7D758729}"/>
                </a:ext>
              </a:extLst>
            </p:cNvPr>
            <p:cNvSpPr/>
            <p:nvPr/>
          </p:nvSpPr>
          <p:spPr>
            <a:xfrm>
              <a:off x="6412239" y="3637604"/>
              <a:ext cx="356059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Impact" panose="020B0806030902050204" pitchFamily="34" charset="0"/>
                </a:rPr>
                <a:t>2019831069</a:t>
              </a:r>
            </a:p>
          </p:txBody>
        </p:sp>
        <p:sp>
          <p:nvSpPr>
            <p:cNvPr id="26" name="Rectangle 25">
              <a:extLst>
                <a:ext uri="{FF2B5EF4-FFF2-40B4-BE49-F238E27FC236}">
                  <a16:creationId xmlns:a16="http://schemas.microsoft.com/office/drawing/2014/main" id="{3015659C-5498-4998-B5CD-7A4ADC3B51FC}"/>
                </a:ext>
              </a:extLst>
            </p:cNvPr>
            <p:cNvSpPr/>
            <p:nvPr/>
          </p:nvSpPr>
          <p:spPr>
            <a:xfrm>
              <a:off x="4570140" y="3407852"/>
              <a:ext cx="3560590"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latin typeface="Impact" panose="020B0806030902050204" pitchFamily="34" charset="0"/>
                </a:rPr>
                <a:t>HAMIM RAHMAN</a:t>
              </a:r>
            </a:p>
          </p:txBody>
        </p:sp>
        <p:sp>
          <p:nvSpPr>
            <p:cNvPr id="27" name="Rectangle 26">
              <a:extLst>
                <a:ext uri="{FF2B5EF4-FFF2-40B4-BE49-F238E27FC236}">
                  <a16:creationId xmlns:a16="http://schemas.microsoft.com/office/drawing/2014/main" id="{3783E40D-60D0-4A25-A597-1B88EC80EDD7}"/>
                </a:ext>
              </a:extLst>
            </p:cNvPr>
            <p:cNvSpPr/>
            <p:nvPr/>
          </p:nvSpPr>
          <p:spPr>
            <a:xfrm>
              <a:off x="4474974" y="3650751"/>
              <a:ext cx="356059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Impact" panose="020B0806030902050204" pitchFamily="34" charset="0"/>
                </a:rPr>
                <a:t>2019831034</a:t>
              </a:r>
            </a:p>
          </p:txBody>
        </p:sp>
        <p:sp>
          <p:nvSpPr>
            <p:cNvPr id="28" name="Rectangle 27">
              <a:extLst>
                <a:ext uri="{FF2B5EF4-FFF2-40B4-BE49-F238E27FC236}">
                  <a16:creationId xmlns:a16="http://schemas.microsoft.com/office/drawing/2014/main" id="{33C069C4-AE9D-4AE8-8FCF-5B9CEE862F9B}"/>
                </a:ext>
              </a:extLst>
            </p:cNvPr>
            <p:cNvSpPr/>
            <p:nvPr/>
          </p:nvSpPr>
          <p:spPr>
            <a:xfrm>
              <a:off x="8718476" y="3408776"/>
              <a:ext cx="3560590" cy="323165"/>
            </a:xfrm>
            <a:prstGeom prst="rect">
              <a:avLst/>
            </a:prstGeom>
            <a:noFill/>
          </p:spPr>
          <p:txBody>
            <a:bodyPr wrap="square" lIns="91440" tIns="45720" rIns="91440" bIns="45720">
              <a:spAutoFit/>
            </a:bodyPr>
            <a:lstStyle/>
            <a:p>
              <a:pPr algn="ctr"/>
              <a:r>
                <a:rPr lang="en-US" sz="1500" dirty="0">
                  <a:ln w="0"/>
                  <a:effectLst>
                    <a:outerShdw blurRad="38100" dist="19050" dir="2700000" algn="tl" rotWithShape="0">
                      <a:schemeClr val="dk1">
                        <a:alpha val="40000"/>
                      </a:schemeClr>
                    </a:outerShdw>
                  </a:effectLst>
                  <a:latin typeface="Impact" panose="020B0806030902050204" pitchFamily="34" charset="0"/>
                </a:rPr>
                <a:t>ASHRAFUR RAHMAN CHY</a:t>
              </a:r>
            </a:p>
          </p:txBody>
        </p:sp>
        <p:sp>
          <p:nvSpPr>
            <p:cNvPr id="29" name="Rectangle 28">
              <a:extLst>
                <a:ext uri="{FF2B5EF4-FFF2-40B4-BE49-F238E27FC236}">
                  <a16:creationId xmlns:a16="http://schemas.microsoft.com/office/drawing/2014/main" id="{64AD8ED6-F304-4250-9F45-87A3B0D54E20}"/>
                </a:ext>
              </a:extLst>
            </p:cNvPr>
            <p:cNvSpPr/>
            <p:nvPr/>
          </p:nvSpPr>
          <p:spPr>
            <a:xfrm>
              <a:off x="8444670" y="3642873"/>
              <a:ext cx="356059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Impact" panose="020B0806030902050204" pitchFamily="34" charset="0"/>
                </a:rPr>
                <a:t>2019831070</a:t>
              </a:r>
            </a:p>
          </p:txBody>
        </p:sp>
      </p:grpSp>
      <p:sp>
        <p:nvSpPr>
          <p:cNvPr id="4" name="Title 3">
            <a:extLst>
              <a:ext uri="{FF2B5EF4-FFF2-40B4-BE49-F238E27FC236}">
                <a16:creationId xmlns:a16="http://schemas.microsoft.com/office/drawing/2014/main" id="{89515987-45C6-431F-BEDE-31F6A3DB17C2}"/>
              </a:ext>
            </a:extLst>
          </p:cNvPr>
          <p:cNvSpPr>
            <a:spLocks noGrp="1"/>
          </p:cNvSpPr>
          <p:nvPr>
            <p:ph type="title"/>
          </p:nvPr>
        </p:nvSpPr>
        <p:spPr>
          <a:xfrm>
            <a:off x="3102168" y="1264003"/>
            <a:ext cx="9905998" cy="196130"/>
          </a:xfrm>
        </p:spPr>
        <p:txBody>
          <a:bodyPr>
            <a:normAutofit fontScale="90000"/>
          </a:bodyPr>
          <a:lstStyle/>
          <a:p>
            <a:r>
              <a:rPr lang="en-US" dirty="0">
                <a:solidFill>
                  <a:schemeClr val="bg1">
                    <a:lumMod val="85000"/>
                    <a:lumOff val="15000"/>
                  </a:schemeClr>
                </a:solidFill>
                <a:latin typeface="Impact" panose="020B0806030902050204" pitchFamily="34" charset="0"/>
              </a:rPr>
              <a:t>SUBMITTED TO: </a:t>
            </a:r>
            <a:br>
              <a:rPr lang="en-US" dirty="0">
                <a:solidFill>
                  <a:schemeClr val="bg1">
                    <a:lumMod val="85000"/>
                    <a:lumOff val="15000"/>
                  </a:schemeClr>
                </a:solidFill>
                <a:latin typeface="Impact" panose="020B0806030902050204" pitchFamily="34" charset="0"/>
              </a:rPr>
            </a:br>
            <a:endParaRPr lang="en-US" dirty="0">
              <a:solidFill>
                <a:schemeClr val="bg1">
                  <a:lumMod val="85000"/>
                  <a:lumOff val="15000"/>
                </a:schemeClr>
              </a:solidFill>
              <a:latin typeface="Impact" panose="020B0806030902050204" pitchFamily="34" charset="0"/>
            </a:endParaRPr>
          </a:p>
        </p:txBody>
      </p:sp>
      <p:sp>
        <p:nvSpPr>
          <p:cNvPr id="24" name="Title 3">
            <a:extLst>
              <a:ext uri="{FF2B5EF4-FFF2-40B4-BE49-F238E27FC236}">
                <a16:creationId xmlns:a16="http://schemas.microsoft.com/office/drawing/2014/main" id="{4D3AC701-FBF6-4BCF-B59F-3FB4CCD56151}"/>
              </a:ext>
            </a:extLst>
          </p:cNvPr>
          <p:cNvSpPr txBox="1">
            <a:spLocks/>
          </p:cNvSpPr>
          <p:nvPr/>
        </p:nvSpPr>
        <p:spPr>
          <a:xfrm>
            <a:off x="3102168" y="1181676"/>
            <a:ext cx="9905998" cy="1142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500" dirty="0">
                <a:solidFill>
                  <a:schemeClr val="bg1">
                    <a:lumMod val="85000"/>
                    <a:lumOff val="15000"/>
                  </a:schemeClr>
                </a:solidFill>
                <a:latin typeface="Impact" panose="020B0806030902050204" pitchFamily="34" charset="0"/>
              </a:rPr>
              <a:t>DR. AHSAN HABIB</a:t>
            </a:r>
          </a:p>
          <a:p>
            <a:r>
              <a:rPr lang="en-US" sz="2500" dirty="0">
                <a:solidFill>
                  <a:schemeClr val="bg1">
                    <a:lumMod val="85000"/>
                    <a:lumOff val="15000"/>
                  </a:schemeClr>
                </a:solidFill>
                <a:latin typeface="Impact" panose="020B0806030902050204" pitchFamily="34" charset="0"/>
              </a:rPr>
              <a:t>ASSISTANT PROFESSOR | IICT | SUST</a:t>
            </a:r>
          </a:p>
        </p:txBody>
      </p:sp>
      <p:pic>
        <p:nvPicPr>
          <p:cNvPr id="7" name="Picture 6">
            <a:extLst>
              <a:ext uri="{FF2B5EF4-FFF2-40B4-BE49-F238E27FC236}">
                <a16:creationId xmlns:a16="http://schemas.microsoft.com/office/drawing/2014/main" id="{02FDC5B6-FBC8-48F4-A891-5AD8EE398E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6907" y="841143"/>
            <a:ext cx="1321870" cy="132187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Title 3">
            <a:extLst>
              <a:ext uri="{FF2B5EF4-FFF2-40B4-BE49-F238E27FC236}">
                <a16:creationId xmlns:a16="http://schemas.microsoft.com/office/drawing/2014/main" id="{CED725DA-A0F6-420B-8762-79D048CFEAF2}"/>
              </a:ext>
            </a:extLst>
          </p:cNvPr>
          <p:cNvSpPr txBox="1">
            <a:spLocks/>
          </p:cNvSpPr>
          <p:nvPr/>
        </p:nvSpPr>
        <p:spPr>
          <a:xfrm>
            <a:off x="1437374" y="2772319"/>
            <a:ext cx="2262171" cy="52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500" dirty="0">
                <a:solidFill>
                  <a:schemeClr val="bg1">
                    <a:lumMod val="85000"/>
                    <a:lumOff val="15000"/>
                  </a:schemeClr>
                </a:solidFill>
                <a:latin typeface="Impact" panose="020B0806030902050204" pitchFamily="34" charset="0"/>
              </a:rPr>
              <a:t>SUBMITTED BY: </a:t>
            </a:r>
          </a:p>
        </p:txBody>
      </p:sp>
      <p:sp>
        <p:nvSpPr>
          <p:cNvPr id="31" name="Title 3">
            <a:extLst>
              <a:ext uri="{FF2B5EF4-FFF2-40B4-BE49-F238E27FC236}">
                <a16:creationId xmlns:a16="http://schemas.microsoft.com/office/drawing/2014/main" id="{FB16FAA7-8B16-4954-9E45-006E0493A947}"/>
              </a:ext>
            </a:extLst>
          </p:cNvPr>
          <p:cNvSpPr txBox="1">
            <a:spLocks/>
          </p:cNvSpPr>
          <p:nvPr/>
        </p:nvSpPr>
        <p:spPr>
          <a:xfrm>
            <a:off x="4079743" y="2262484"/>
            <a:ext cx="4518130" cy="1546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5000" dirty="0">
                <a:solidFill>
                  <a:schemeClr val="bg1">
                    <a:lumMod val="85000"/>
                    <a:lumOff val="15000"/>
                  </a:schemeClr>
                </a:solidFill>
                <a:latin typeface="Impact" panose="020B0806030902050204" pitchFamily="34" charset="0"/>
              </a:rPr>
              <a:t>TEAM ASPHALT</a:t>
            </a:r>
          </a:p>
        </p:txBody>
      </p:sp>
    </p:spTree>
    <p:extLst>
      <p:ext uri="{BB962C8B-B14F-4D97-AF65-F5344CB8AC3E}">
        <p14:creationId xmlns:p14="http://schemas.microsoft.com/office/powerpoint/2010/main" val="110486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31075" y="3934438"/>
            <a:ext cx="8412404" cy="553998"/>
          </a:xfrm>
          <a:prstGeom prst="rect">
            <a:avLst/>
          </a:prstGeom>
          <a:noFill/>
        </p:spPr>
        <p:txBody>
          <a:bodyPr wrap="square" lIns="91440" tIns="45720" rIns="91440" bIns="45720">
            <a:spAutoFit/>
          </a:bodyPr>
          <a:lstStyle/>
          <a:p>
            <a:pPr algn="ctr"/>
            <a:r>
              <a:rPr lang="en-US" sz="3000"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GAME LOOP: INITIALIZATION AND COUNT SCORE</a:t>
            </a:r>
            <a:endParaRPr lang="en-US" sz="3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endParaRPr>
          </a:p>
        </p:txBody>
      </p:sp>
      <p:pic>
        <p:nvPicPr>
          <p:cNvPr id="3" name="Picture 2">
            <a:extLst>
              <a:ext uri="{FF2B5EF4-FFF2-40B4-BE49-F238E27FC236}">
                <a16:creationId xmlns:a16="http://schemas.microsoft.com/office/drawing/2014/main" id="{BEBE0103-A472-471D-8F1C-8F77B884D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023" y="2267633"/>
            <a:ext cx="4505954" cy="14670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930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998855" y="3909271"/>
            <a:ext cx="8412404" cy="1169551"/>
          </a:xfrm>
          <a:prstGeom prst="rect">
            <a:avLst/>
          </a:prstGeom>
          <a:noFill/>
        </p:spPr>
        <p:txBody>
          <a:bodyPr wrap="square" lIns="91440" tIns="45720" rIns="91440" bIns="45720">
            <a:spAutoFit/>
          </a:bodyPr>
          <a:lstStyle/>
          <a:p>
            <a:pPr algn="ctr"/>
            <a:r>
              <a:rPr lang="en-US" sz="7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SET CAR POSITION</a:t>
            </a:r>
          </a:p>
        </p:txBody>
      </p:sp>
      <p:pic>
        <p:nvPicPr>
          <p:cNvPr id="4" name="Picture 3">
            <a:extLst>
              <a:ext uri="{FF2B5EF4-FFF2-40B4-BE49-F238E27FC236}">
                <a16:creationId xmlns:a16="http://schemas.microsoft.com/office/drawing/2014/main" id="{651A9A98-5625-47DC-9E24-49DC1CC8F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0787" y="2450414"/>
            <a:ext cx="3410426" cy="1286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5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4085440"/>
            <a:ext cx="8412404" cy="861774"/>
          </a:xfrm>
          <a:prstGeom prst="rect">
            <a:avLst/>
          </a:prstGeom>
          <a:noFill/>
        </p:spPr>
        <p:txBody>
          <a:bodyPr wrap="square" lIns="91440" tIns="45720" rIns="91440" bIns="45720">
            <a:spAutoFit/>
          </a:bodyPr>
          <a:lstStyle/>
          <a:p>
            <a:pPr algn="ctr"/>
            <a:r>
              <a:rPr lang="en-US" sz="5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CREATE SCROLLING BACKGROUND</a:t>
            </a:r>
          </a:p>
        </p:txBody>
      </p:sp>
      <p:pic>
        <p:nvPicPr>
          <p:cNvPr id="3" name="Picture 2">
            <a:extLst>
              <a:ext uri="{FF2B5EF4-FFF2-40B4-BE49-F238E27FC236}">
                <a16:creationId xmlns:a16="http://schemas.microsoft.com/office/drawing/2014/main" id="{E175A668-5528-476E-86A5-861DBD61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9734" y="1859973"/>
            <a:ext cx="4172532" cy="2057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6420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4085440"/>
            <a:ext cx="8412404" cy="1169551"/>
          </a:xfrm>
          <a:prstGeom prst="rect">
            <a:avLst/>
          </a:prstGeom>
          <a:noFill/>
        </p:spPr>
        <p:txBody>
          <a:bodyPr wrap="square" lIns="91440" tIns="45720" rIns="91440" bIns="45720">
            <a:spAutoFit/>
          </a:bodyPr>
          <a:lstStyle/>
          <a:p>
            <a:pPr algn="ctr"/>
            <a:r>
              <a:rPr lang="en-US" sz="7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SET OBSCTACLES LOOP</a:t>
            </a:r>
          </a:p>
        </p:txBody>
      </p:sp>
      <p:pic>
        <p:nvPicPr>
          <p:cNvPr id="4" name="Picture 3">
            <a:extLst>
              <a:ext uri="{FF2B5EF4-FFF2-40B4-BE49-F238E27FC236}">
                <a16:creationId xmlns:a16="http://schemas.microsoft.com/office/drawing/2014/main" id="{4F8DC756-4D4D-4293-8ECD-525EB7FC6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914" y="2159646"/>
            <a:ext cx="9650172" cy="1800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829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7" y="3775047"/>
            <a:ext cx="8412404" cy="1323439"/>
          </a:xfrm>
          <a:prstGeom prst="rect">
            <a:avLst/>
          </a:prstGeom>
          <a:noFill/>
        </p:spPr>
        <p:txBody>
          <a:bodyPr wrap="square" lIns="91440" tIns="45720" rIns="91440" bIns="45720">
            <a:spAutoFit/>
          </a:bodyPr>
          <a:lstStyle/>
          <a:p>
            <a:pPr algn="ctr"/>
            <a:r>
              <a:rPr lang="en-US" sz="8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GAME LEVEL </a:t>
            </a:r>
          </a:p>
        </p:txBody>
      </p:sp>
      <p:pic>
        <p:nvPicPr>
          <p:cNvPr id="4" name="Picture 3">
            <a:extLst>
              <a:ext uri="{FF2B5EF4-FFF2-40B4-BE49-F238E27FC236}">
                <a16:creationId xmlns:a16="http://schemas.microsoft.com/office/drawing/2014/main" id="{0AEE0ED4-FB40-482B-9DE9-E4A43739C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707" y="2615986"/>
            <a:ext cx="4372585" cy="9716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123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4546834"/>
            <a:ext cx="8412404" cy="1323439"/>
          </a:xfrm>
          <a:prstGeom prst="rect">
            <a:avLst/>
          </a:prstGeom>
          <a:noFill/>
        </p:spPr>
        <p:txBody>
          <a:bodyPr wrap="square" lIns="91440" tIns="45720" rIns="91440" bIns="45720">
            <a:spAutoFit/>
          </a:bodyPr>
          <a:lstStyle/>
          <a:p>
            <a:pPr algn="ctr"/>
            <a:r>
              <a:rPr lang="en-US" sz="8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EVENT LOOP</a:t>
            </a:r>
          </a:p>
        </p:txBody>
      </p:sp>
      <p:pic>
        <p:nvPicPr>
          <p:cNvPr id="3" name="Picture 2">
            <a:extLst>
              <a:ext uri="{FF2B5EF4-FFF2-40B4-BE49-F238E27FC236}">
                <a16:creationId xmlns:a16="http://schemas.microsoft.com/office/drawing/2014/main" id="{2AACFE1D-7005-4009-877C-C0E6546A8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416" y="1107829"/>
            <a:ext cx="6573167" cy="3439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70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4504889"/>
            <a:ext cx="8412404" cy="1323439"/>
          </a:xfrm>
          <a:prstGeom prst="rect">
            <a:avLst/>
          </a:prstGeom>
          <a:noFill/>
        </p:spPr>
        <p:txBody>
          <a:bodyPr wrap="square" lIns="91440" tIns="45720" rIns="91440" bIns="45720">
            <a:spAutoFit/>
          </a:bodyPr>
          <a:lstStyle/>
          <a:p>
            <a:pPr algn="ctr"/>
            <a:r>
              <a:rPr lang="en-US" sz="8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ACCIDENT</a:t>
            </a:r>
          </a:p>
        </p:txBody>
      </p:sp>
      <p:pic>
        <p:nvPicPr>
          <p:cNvPr id="4" name="Picture 3">
            <a:extLst>
              <a:ext uri="{FF2B5EF4-FFF2-40B4-BE49-F238E27FC236}">
                <a16:creationId xmlns:a16="http://schemas.microsoft.com/office/drawing/2014/main" id="{9F827B71-000D-4C95-B3C5-276D498FD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521" y="1788528"/>
            <a:ext cx="8294958" cy="2609822"/>
          </a:xfrm>
          <a:prstGeom prst="rect">
            <a:avLst/>
          </a:prstGeom>
        </p:spPr>
      </p:pic>
    </p:spTree>
    <p:extLst>
      <p:ext uri="{BB962C8B-B14F-4D97-AF65-F5344CB8AC3E}">
        <p14:creationId xmlns:p14="http://schemas.microsoft.com/office/powerpoint/2010/main" val="2210369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4504889"/>
            <a:ext cx="8412404" cy="861774"/>
          </a:xfrm>
          <a:prstGeom prst="rect">
            <a:avLst/>
          </a:prstGeom>
          <a:noFill/>
        </p:spPr>
        <p:txBody>
          <a:bodyPr wrap="square" lIns="91440" tIns="45720" rIns="91440" bIns="45720">
            <a:spAutoFit/>
          </a:bodyPr>
          <a:lstStyle/>
          <a:p>
            <a:pPr algn="ctr"/>
            <a:r>
              <a:rPr lang="en-US" sz="5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CLEAR AND REDRAW POSITION</a:t>
            </a:r>
          </a:p>
        </p:txBody>
      </p:sp>
      <p:pic>
        <p:nvPicPr>
          <p:cNvPr id="3" name="Picture 2">
            <a:extLst>
              <a:ext uri="{FF2B5EF4-FFF2-40B4-BE49-F238E27FC236}">
                <a16:creationId xmlns:a16="http://schemas.microsoft.com/office/drawing/2014/main" id="{D187010E-16E4-4CBA-8FE0-A62E7F4BF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998" y="1678139"/>
            <a:ext cx="3620005" cy="26292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521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889798" y="4479722"/>
            <a:ext cx="8412404" cy="1169551"/>
          </a:xfrm>
          <a:prstGeom prst="rect">
            <a:avLst/>
          </a:prstGeom>
          <a:noFill/>
        </p:spPr>
        <p:txBody>
          <a:bodyPr wrap="square" lIns="91440" tIns="45720" rIns="91440" bIns="45720">
            <a:spAutoFit/>
          </a:bodyPr>
          <a:lstStyle/>
          <a:p>
            <a:pPr algn="ctr"/>
            <a:r>
              <a:rPr lang="en-US" sz="7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GAME OVER FUNCTION</a:t>
            </a:r>
          </a:p>
        </p:txBody>
      </p:sp>
      <p:pic>
        <p:nvPicPr>
          <p:cNvPr id="4" name="Picture 3">
            <a:extLst>
              <a:ext uri="{FF2B5EF4-FFF2-40B4-BE49-F238E27FC236}">
                <a16:creationId xmlns:a16="http://schemas.microsoft.com/office/drawing/2014/main" id="{380D3A1A-4D07-40DC-8307-3DD2F6AB2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811" y="1514407"/>
            <a:ext cx="7554379" cy="27816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006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1000826" y="4630724"/>
            <a:ext cx="10190349" cy="707886"/>
          </a:xfrm>
          <a:prstGeom prst="rect">
            <a:avLst/>
          </a:prstGeom>
          <a:noFill/>
        </p:spPr>
        <p:txBody>
          <a:bodyPr wrap="square" lIns="91440" tIns="45720" rIns="91440" bIns="45720">
            <a:spAutoFit/>
          </a:bodyPr>
          <a:lstStyle/>
          <a:p>
            <a:pPr algn="ctr"/>
            <a:r>
              <a:rPr lang="en-US" sz="4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OUTPUTING THE SCORE WHEN GAME IS OVER</a:t>
            </a:r>
          </a:p>
        </p:txBody>
      </p:sp>
      <p:pic>
        <p:nvPicPr>
          <p:cNvPr id="3" name="Picture 2">
            <a:extLst>
              <a:ext uri="{FF2B5EF4-FFF2-40B4-BE49-F238E27FC236}">
                <a16:creationId xmlns:a16="http://schemas.microsoft.com/office/drawing/2014/main" id="{9EC0828E-D4FA-4F29-A052-616B0F9C3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007" y="1047558"/>
            <a:ext cx="4887986" cy="34321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69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23DC-A75D-409E-B36E-D9DC70461B82}"/>
              </a:ext>
            </a:extLst>
          </p:cNvPr>
          <p:cNvSpPr>
            <a:spLocks noGrp="1"/>
          </p:cNvSpPr>
          <p:nvPr>
            <p:ph type="title"/>
          </p:nvPr>
        </p:nvSpPr>
        <p:spPr>
          <a:xfrm>
            <a:off x="1453139" y="494950"/>
            <a:ext cx="9755506" cy="1657775"/>
          </a:xfrm>
        </p:spPr>
        <p:txBody>
          <a:bodyPr>
            <a:noAutofit/>
          </a:bodyPr>
          <a:lstStyle/>
          <a:p>
            <a:r>
              <a:rPr lang="en-US" sz="10000" dirty="0">
                <a:solidFill>
                  <a:schemeClr val="bg1">
                    <a:lumMod val="85000"/>
                    <a:lumOff val="15000"/>
                  </a:schemeClr>
                </a:solidFill>
                <a:latin typeface="Impact" panose="020B0806030902050204" pitchFamily="34" charset="0"/>
              </a:rPr>
              <a:t>Dodge and drive</a:t>
            </a:r>
          </a:p>
        </p:txBody>
      </p:sp>
      <p:pic>
        <p:nvPicPr>
          <p:cNvPr id="5" name="Content Placeholder 4">
            <a:extLst>
              <a:ext uri="{FF2B5EF4-FFF2-40B4-BE49-F238E27FC236}">
                <a16:creationId xmlns:a16="http://schemas.microsoft.com/office/drawing/2014/main" id="{E21E9975-1929-4E8B-88B8-5B2B45D5E816}"/>
              </a:ext>
            </a:extLst>
          </p:cNvPr>
          <p:cNvPicPr>
            <a:picLocks noGrp="1" noChangeAspect="1"/>
          </p:cNvPicPr>
          <p:nvPr>
            <p:ph type="pic" idx="4294967295"/>
          </p:nvPr>
        </p:nvPicPr>
        <p:blipFill rotWithShape="1">
          <a:blip r:embed="rId2">
            <a:extLst>
              <a:ext uri="{28A0092B-C50C-407E-A947-70E740481C1C}">
                <a14:useLocalDpi xmlns:a14="http://schemas.microsoft.com/office/drawing/2010/main" val="0"/>
              </a:ext>
            </a:extLst>
          </a:blip>
          <a:srcRect l="14614" r="14614"/>
          <a:stretch/>
        </p:blipFill>
        <p:spPr>
          <a:xfrm>
            <a:off x="4789487" y="2434594"/>
            <a:ext cx="2613025" cy="3690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3292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500413" y="4462944"/>
            <a:ext cx="11191174" cy="1015663"/>
          </a:xfrm>
          <a:prstGeom prst="rect">
            <a:avLst/>
          </a:prstGeom>
          <a:noFill/>
        </p:spPr>
        <p:txBody>
          <a:bodyPr wrap="square" lIns="91440" tIns="45720" rIns="91440" bIns="45720">
            <a:spAutoFit/>
          </a:bodyPr>
          <a:lstStyle/>
          <a:p>
            <a:pPr algn="ctr"/>
            <a:r>
              <a:rPr lang="en-US" sz="6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RANDOM NUMBER GENERATOR</a:t>
            </a:r>
          </a:p>
        </p:txBody>
      </p:sp>
      <p:pic>
        <p:nvPicPr>
          <p:cNvPr id="4" name="Picture 3">
            <a:extLst>
              <a:ext uri="{FF2B5EF4-FFF2-40B4-BE49-F238E27FC236}">
                <a16:creationId xmlns:a16="http://schemas.microsoft.com/office/drawing/2014/main" id="{1377F32A-9E68-4EE5-9F84-016771CB2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442" y="2752630"/>
            <a:ext cx="7821116" cy="1352739"/>
          </a:xfrm>
          <a:prstGeom prst="rect">
            <a:avLst/>
          </a:prstGeom>
        </p:spPr>
      </p:pic>
    </p:spTree>
    <p:extLst>
      <p:ext uri="{BB962C8B-B14F-4D97-AF65-F5344CB8AC3E}">
        <p14:creationId xmlns:p14="http://schemas.microsoft.com/office/powerpoint/2010/main" val="1750435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F50CBA-54D0-4BCD-BB9A-2673AECB4AB0}"/>
              </a:ext>
            </a:extLst>
          </p:cNvPr>
          <p:cNvSpPr/>
          <p:nvPr/>
        </p:nvSpPr>
        <p:spPr>
          <a:xfrm>
            <a:off x="3839440" y="587230"/>
            <a:ext cx="4513120" cy="1015663"/>
          </a:xfrm>
          <a:prstGeom prst="rect">
            <a:avLst/>
          </a:prstGeom>
          <a:noFill/>
        </p:spPr>
        <p:txBody>
          <a:bodyPr wrap="square" lIns="91440" tIns="45720" rIns="91440" bIns="45720">
            <a:spAutoFit/>
          </a:bodyPr>
          <a:lstStyle/>
          <a:p>
            <a:pPr algn="ctr"/>
            <a:r>
              <a:rPr lang="en-US" sz="6000" b="0" cap="none" dirty="0">
                <a:ln w="0"/>
                <a:solidFill>
                  <a:schemeClr val="bg1">
                    <a:lumMod val="85000"/>
                    <a:lumOff val="15000"/>
                  </a:schemeClr>
                </a:solidFill>
                <a:effectLst>
                  <a:outerShdw blurRad="38100" dist="19050" dir="2700000" algn="tl" rotWithShape="0">
                    <a:schemeClr val="dk1">
                      <a:alpha val="40000"/>
                    </a:schemeClr>
                  </a:outerShdw>
                </a:effectLst>
                <a:latin typeface="Impact" panose="020B0806030902050204" pitchFamily="34" charset="0"/>
              </a:rPr>
              <a:t>CONCLUSION</a:t>
            </a:r>
          </a:p>
        </p:txBody>
      </p:sp>
      <p:sp>
        <p:nvSpPr>
          <p:cNvPr id="4" name="Subtitle 4">
            <a:extLst>
              <a:ext uri="{FF2B5EF4-FFF2-40B4-BE49-F238E27FC236}">
                <a16:creationId xmlns:a16="http://schemas.microsoft.com/office/drawing/2014/main" id="{FF0C1871-FF94-4019-86A0-86A866EB55BD}"/>
              </a:ext>
            </a:extLst>
          </p:cNvPr>
          <p:cNvSpPr txBox="1">
            <a:spLocks/>
          </p:cNvSpPr>
          <p:nvPr/>
        </p:nvSpPr>
        <p:spPr>
          <a:xfrm>
            <a:off x="1876424" y="2133964"/>
            <a:ext cx="9297712" cy="33356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solidFill>
                  <a:schemeClr val="bg1">
                    <a:lumMod val="85000"/>
                    <a:lumOff val="15000"/>
                  </a:schemeClr>
                </a:solidFill>
                <a:latin typeface="Times New Roman" panose="02020603050405020304" pitchFamily="18" charset="0"/>
                <a:ea typeface="Open Sans" panose="020B0606030504020204" pitchFamily="34" charset="0"/>
                <a:cs typeface="Times New Roman" panose="02020603050405020304" pitchFamily="18" charset="0"/>
              </a:rPr>
              <a:t>Why we chose this game ? </a:t>
            </a:r>
          </a:p>
          <a:p>
            <a:pPr marL="0" indent="0">
              <a:buNone/>
            </a:pPr>
            <a:r>
              <a:rPr lang="en-US" sz="1800" dirty="0">
                <a:latin typeface="Times New Roman" panose="02020603050405020304" pitchFamily="18" charset="0"/>
                <a:ea typeface="Open Sans" panose="020B0606030504020204" pitchFamily="34" charset="0"/>
                <a:cs typeface="Times New Roman" panose="02020603050405020304" pitchFamily="18" charset="0"/>
              </a:rPr>
              <a:t>Because this game is quite easy to implement for a beginner using C++. Besides, before the arrival of smartphones and modern developed games, we used to play these type of games. </a:t>
            </a:r>
          </a:p>
          <a:p>
            <a:pPr marL="0" indent="0">
              <a:buNone/>
            </a:pPr>
            <a:r>
              <a:rPr lang="en-US" b="1" dirty="0">
                <a:solidFill>
                  <a:schemeClr val="bg1">
                    <a:lumMod val="85000"/>
                    <a:lumOff val="15000"/>
                  </a:schemeClr>
                </a:solidFill>
                <a:latin typeface="Times New Roman" panose="02020603050405020304" pitchFamily="18" charset="0"/>
                <a:ea typeface="Open Sans" panose="020B0606030504020204" pitchFamily="34" charset="0"/>
                <a:cs typeface="Times New Roman" panose="02020603050405020304" pitchFamily="18" charset="0"/>
              </a:rPr>
              <a:t>Why we chose to use SFML ? </a:t>
            </a:r>
          </a:p>
          <a:p>
            <a:pPr marL="0" indent="0">
              <a:buNone/>
            </a:pPr>
            <a:r>
              <a:rPr lang="en-US" sz="1800" dirty="0">
                <a:latin typeface="Times New Roman" panose="02020603050405020304" pitchFamily="18" charset="0"/>
                <a:ea typeface="Open Sans" panose="020B0606030504020204" pitchFamily="34" charset="0"/>
                <a:cs typeface="Times New Roman" panose="02020603050405020304" pitchFamily="18" charset="0"/>
              </a:rPr>
              <a:t>SFML provides a simple interface to the various components of your PC, to ease the development of games and multimedia applications. There isn't a "better" one. SFML can do more stuff without outside libraries.</a:t>
            </a:r>
          </a:p>
        </p:txBody>
      </p:sp>
    </p:spTree>
    <p:extLst>
      <p:ext uri="{BB962C8B-B14F-4D97-AF65-F5344CB8AC3E}">
        <p14:creationId xmlns:p14="http://schemas.microsoft.com/office/powerpoint/2010/main" val="3694252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E526D2-CB69-453E-BF49-BAFECE8C8638}"/>
              </a:ext>
            </a:extLst>
          </p:cNvPr>
          <p:cNvSpPr/>
          <p:nvPr/>
        </p:nvSpPr>
        <p:spPr>
          <a:xfrm>
            <a:off x="876636" y="1371590"/>
            <a:ext cx="4005199" cy="1569660"/>
          </a:xfrm>
          <a:prstGeom prst="rect">
            <a:avLst/>
          </a:prstGeom>
          <a:noFill/>
        </p:spPr>
        <p:txBody>
          <a:bodyPr wrap="none" lIns="91440" tIns="45720" rIns="91440" bIns="45720">
            <a:spAutoFit/>
          </a:bodyPr>
          <a:lstStyle/>
          <a:p>
            <a:pPr algn="ctr"/>
            <a:r>
              <a:rPr lang="en-US" sz="9600" b="0" cap="none" spc="0" dirty="0">
                <a:ln w="0"/>
                <a:solidFill>
                  <a:schemeClr val="bg1">
                    <a:lumMod val="85000"/>
                    <a:lumOff val="15000"/>
                  </a:schemeClr>
                </a:solidFill>
                <a:latin typeface="Impact" panose="020B0806030902050204" pitchFamily="34" charset="0"/>
              </a:rPr>
              <a:t>THANKS</a:t>
            </a:r>
          </a:p>
        </p:txBody>
      </p:sp>
      <p:sp>
        <p:nvSpPr>
          <p:cNvPr id="4" name="Rectangle 3">
            <a:extLst>
              <a:ext uri="{FF2B5EF4-FFF2-40B4-BE49-F238E27FC236}">
                <a16:creationId xmlns:a16="http://schemas.microsoft.com/office/drawing/2014/main" id="{BCA14EEE-2DB5-473A-AB93-7DCDA72A3C06}"/>
              </a:ext>
            </a:extLst>
          </p:cNvPr>
          <p:cNvSpPr/>
          <p:nvPr/>
        </p:nvSpPr>
        <p:spPr>
          <a:xfrm>
            <a:off x="876636" y="2690336"/>
            <a:ext cx="9320628" cy="1477328"/>
          </a:xfrm>
          <a:prstGeom prst="rect">
            <a:avLst/>
          </a:prstGeom>
          <a:noFill/>
        </p:spPr>
        <p:txBody>
          <a:bodyPr wrap="none" lIns="91440" tIns="45720" rIns="91440" bIns="45720">
            <a:spAutoFit/>
          </a:bodyPr>
          <a:lstStyle/>
          <a:p>
            <a:pPr algn="ctr"/>
            <a:r>
              <a:rPr lang="en-US" sz="9000" b="0" cap="none" spc="0" dirty="0">
                <a:ln w="0"/>
                <a:effectLst>
                  <a:outerShdw blurRad="38100" dist="19050" dir="2700000" algn="tl" rotWithShape="0">
                    <a:schemeClr val="dk1">
                      <a:alpha val="40000"/>
                    </a:schemeClr>
                  </a:outerShdw>
                </a:effectLst>
                <a:latin typeface="Impact" panose="020B0806030902050204" pitchFamily="34" charset="0"/>
              </a:rPr>
              <a:t>KEEP APPRECIATING!</a:t>
            </a:r>
          </a:p>
        </p:txBody>
      </p:sp>
      <p:sp>
        <p:nvSpPr>
          <p:cNvPr id="5" name="Arrow: Bent 4">
            <a:extLst>
              <a:ext uri="{FF2B5EF4-FFF2-40B4-BE49-F238E27FC236}">
                <a16:creationId xmlns:a16="http://schemas.microsoft.com/office/drawing/2014/main" id="{1DA843A6-7511-4C34-BABC-C042BCBB7D45}"/>
              </a:ext>
            </a:extLst>
          </p:cNvPr>
          <p:cNvSpPr/>
          <p:nvPr/>
        </p:nvSpPr>
        <p:spPr>
          <a:xfrm flipH="1" flipV="1">
            <a:off x="1304544" y="2170923"/>
            <a:ext cx="10230276" cy="4059189"/>
          </a:xfrm>
          <a:prstGeom prst="ben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lumOff val="15000"/>
                </a:schemeClr>
              </a:solidFill>
            </a:endParaRPr>
          </a:p>
        </p:txBody>
      </p:sp>
    </p:spTree>
    <p:extLst>
      <p:ext uri="{BB962C8B-B14F-4D97-AF65-F5344CB8AC3E}">
        <p14:creationId xmlns:p14="http://schemas.microsoft.com/office/powerpoint/2010/main" val="374802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0B790-EA90-4E7F-92BD-B598727312D5}"/>
              </a:ext>
            </a:extLst>
          </p:cNvPr>
          <p:cNvSpPr>
            <a:spLocks noGrp="1"/>
          </p:cNvSpPr>
          <p:nvPr>
            <p:ph idx="1"/>
          </p:nvPr>
        </p:nvSpPr>
        <p:spPr>
          <a:xfrm>
            <a:off x="2351539" y="964734"/>
            <a:ext cx="7488922" cy="914400"/>
          </a:xfrm>
        </p:spPr>
        <p:txBody>
          <a:bodyPr>
            <a:normAutofit/>
          </a:bodyPr>
          <a:lstStyle/>
          <a:p>
            <a:pPr marL="0" indent="0">
              <a:buNone/>
            </a:pPr>
            <a:r>
              <a:rPr lang="en-US" sz="5000" b="1" dirty="0">
                <a:solidFill>
                  <a:schemeClr val="bg1">
                    <a:lumMod val="85000"/>
                    <a:lumOff val="15000"/>
                  </a:schemeClr>
                </a:solidFill>
                <a:latin typeface="Impact" panose="020B0806030902050204" pitchFamily="34" charset="0"/>
                <a:ea typeface="Open Sans" panose="020B0606030504020204" pitchFamily="34" charset="0"/>
                <a:cs typeface="Open Sans" panose="020B0606030504020204" pitchFamily="34" charset="0"/>
              </a:rPr>
              <a:t>INTRODUCTION TO OUR GAME</a:t>
            </a:r>
          </a:p>
        </p:txBody>
      </p:sp>
      <p:sp>
        <p:nvSpPr>
          <p:cNvPr id="4" name="Subtitle 4">
            <a:extLst>
              <a:ext uri="{FF2B5EF4-FFF2-40B4-BE49-F238E27FC236}">
                <a16:creationId xmlns:a16="http://schemas.microsoft.com/office/drawing/2014/main" id="{F176652F-4A52-4F46-9E2A-75663E255444}"/>
              </a:ext>
            </a:extLst>
          </p:cNvPr>
          <p:cNvSpPr txBox="1">
            <a:spLocks/>
          </p:cNvSpPr>
          <p:nvPr/>
        </p:nvSpPr>
        <p:spPr>
          <a:xfrm>
            <a:off x="1893202" y="2251410"/>
            <a:ext cx="9297712" cy="33356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ea typeface="Open Sans" panose="020B0606030504020204" pitchFamily="34" charset="0"/>
                <a:cs typeface="Times New Roman" panose="02020603050405020304" pitchFamily="18" charset="0"/>
              </a:rPr>
              <a:t>We’ve come up with a game named “Dodge and Drive” using SFML (Simple and Fast Multimedia Library).</a:t>
            </a:r>
          </a:p>
          <a:p>
            <a:pPr marL="0" indent="0">
              <a:buNone/>
            </a:pPr>
            <a:r>
              <a:rPr lang="en-US" sz="2000" dirty="0">
                <a:latin typeface="Times New Roman" panose="02020603050405020304" pitchFamily="18" charset="0"/>
                <a:ea typeface="Open Sans" panose="020B0606030504020204" pitchFamily="34" charset="0"/>
                <a:cs typeface="Times New Roman" panose="02020603050405020304" pitchFamily="18" charset="0"/>
              </a:rPr>
              <a:t>This is a simple car game where many obstacles will appear in front of the racer car and we have to dodge the obstacle. If the obstacle can cover the height of the window then the scoring variable will be incremented by 1.  After crossing certain score-boundaries, the game speed increases making it harder. I hope you’ll like our game.</a:t>
            </a:r>
          </a:p>
        </p:txBody>
      </p:sp>
    </p:spTree>
    <p:extLst>
      <p:ext uri="{BB962C8B-B14F-4D97-AF65-F5344CB8AC3E}">
        <p14:creationId xmlns:p14="http://schemas.microsoft.com/office/powerpoint/2010/main" val="387337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1EB2-7179-45E0-A07E-0AC61D7A8653}"/>
              </a:ext>
            </a:extLst>
          </p:cNvPr>
          <p:cNvSpPr>
            <a:spLocks noGrp="1"/>
          </p:cNvSpPr>
          <p:nvPr>
            <p:ph type="ctrTitle"/>
          </p:nvPr>
        </p:nvSpPr>
        <p:spPr>
          <a:xfrm>
            <a:off x="1876424" y="1242969"/>
            <a:ext cx="8791575" cy="890995"/>
          </a:xfrm>
        </p:spPr>
        <p:txBody>
          <a:bodyPr>
            <a:noAutofit/>
          </a:bodyPr>
          <a:lstStyle/>
          <a:p>
            <a:r>
              <a:rPr lang="en-US" sz="7000" dirty="0">
                <a:solidFill>
                  <a:schemeClr val="bg1"/>
                </a:solidFill>
                <a:latin typeface="Impact" panose="020B0806030902050204" pitchFamily="34" charset="0"/>
              </a:rPr>
              <a:t>What is </a:t>
            </a:r>
            <a:r>
              <a:rPr lang="en-US" sz="7000" dirty="0" err="1">
                <a:solidFill>
                  <a:schemeClr val="bg1"/>
                </a:solidFill>
                <a:latin typeface="Impact" panose="020B0806030902050204" pitchFamily="34" charset="0"/>
              </a:rPr>
              <a:t>sfml</a:t>
            </a:r>
            <a:r>
              <a:rPr lang="en-US" sz="7000" dirty="0">
                <a:solidFill>
                  <a:schemeClr val="bg1"/>
                </a:solidFill>
                <a:latin typeface="Impact" panose="020B0806030902050204" pitchFamily="34" charset="0"/>
              </a:rPr>
              <a:t> ?</a:t>
            </a:r>
          </a:p>
        </p:txBody>
      </p:sp>
      <p:sp>
        <p:nvSpPr>
          <p:cNvPr id="5" name="Subtitle 4">
            <a:extLst>
              <a:ext uri="{FF2B5EF4-FFF2-40B4-BE49-F238E27FC236}">
                <a16:creationId xmlns:a16="http://schemas.microsoft.com/office/drawing/2014/main" id="{25533EDC-6FCB-4DD0-9FC2-C604C7F491D7}"/>
              </a:ext>
            </a:extLst>
          </p:cNvPr>
          <p:cNvSpPr>
            <a:spLocks noGrp="1"/>
          </p:cNvSpPr>
          <p:nvPr>
            <p:ph type="subTitle" idx="1"/>
          </p:nvPr>
        </p:nvSpPr>
        <p:spPr>
          <a:xfrm>
            <a:off x="1876424" y="2133964"/>
            <a:ext cx="9297712" cy="3335658"/>
          </a:xfrm>
        </p:spPr>
        <p:txBody>
          <a:bodyPr>
            <a:normAutofit fontScale="25000" lnSpcReduction="20000"/>
          </a:bodyPr>
          <a:lstStyle/>
          <a:p>
            <a:r>
              <a:rPr lang="en-US" sz="6300" b="1"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Sfml</a:t>
            </a:r>
            <a:r>
              <a:rPr lang="en-US" sz="6300" b="1"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stands for Simple and Fast Multimedia Library. It is a cross-platform software development library which is an object oriented SDL. SFML is implemented in C++. </a:t>
            </a:r>
          </a:p>
          <a:p>
            <a:r>
              <a:rPr lang="en-US" sz="6000" b="1" dirty="0">
                <a:solidFill>
                  <a:schemeClr val="bg1">
                    <a:lumMod val="85000"/>
                    <a:lumOff val="15000"/>
                  </a:schemeClr>
                </a:solidFill>
                <a:latin typeface="Times New Roman" panose="02020603050405020304" pitchFamily="18" charset="0"/>
                <a:ea typeface="Open Sans" panose="020B0606030504020204" pitchFamily="34" charset="0"/>
                <a:cs typeface="Times New Roman" panose="02020603050405020304" pitchFamily="18" charset="0"/>
              </a:rPr>
              <a:t>SFML is divided into 5 modules:</a:t>
            </a:r>
          </a:p>
          <a:p>
            <a:pPr marL="342900" indent="-342900">
              <a:buFont typeface="Arial" panose="020B0604020202020204" pitchFamily="34" charset="0"/>
              <a:buChar char="•"/>
            </a:pP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System provided by </a:t>
            </a:r>
            <a:r>
              <a:rPr lang="en-US" sz="6000"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sfml</a:t>
            </a: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-system</a:t>
            </a:r>
          </a:p>
          <a:p>
            <a:pPr marL="342900" indent="-342900">
              <a:buFont typeface="Arial" panose="020B0604020202020204" pitchFamily="34" charset="0"/>
              <a:buChar char="•"/>
            </a:pP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Window provided by </a:t>
            </a:r>
            <a:r>
              <a:rPr lang="en-US" sz="6000"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sfml</a:t>
            </a: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-window</a:t>
            </a:r>
          </a:p>
          <a:p>
            <a:pPr marL="342900" indent="-342900">
              <a:buFont typeface="Arial" panose="020B0604020202020204" pitchFamily="34" charset="0"/>
              <a:buChar char="•"/>
            </a:pP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Graphics provided by </a:t>
            </a:r>
            <a:r>
              <a:rPr lang="en-US" sz="6000"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sfml</a:t>
            </a: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-graphics</a:t>
            </a:r>
          </a:p>
          <a:p>
            <a:pPr marL="342900" indent="-342900">
              <a:buFont typeface="Arial" panose="020B0604020202020204" pitchFamily="34" charset="0"/>
              <a:buChar char="•"/>
            </a:pP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Audio provided by </a:t>
            </a:r>
            <a:r>
              <a:rPr lang="en-US" sz="6000"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sfml</a:t>
            </a: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-audio</a:t>
            </a:r>
          </a:p>
          <a:p>
            <a:pPr marL="342900" indent="-342900">
              <a:buFont typeface="Arial" panose="020B0604020202020204" pitchFamily="34" charset="0"/>
              <a:buChar char="•"/>
            </a:pP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Network provided by </a:t>
            </a:r>
            <a:r>
              <a:rPr lang="en-US" sz="6000"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sfml</a:t>
            </a:r>
            <a:r>
              <a:rPr lang="en-US" sz="6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-network</a:t>
            </a:r>
          </a:p>
        </p:txBody>
      </p:sp>
      <p:pic>
        <p:nvPicPr>
          <p:cNvPr id="6" name="Picture 5">
            <a:extLst>
              <a:ext uri="{FF2B5EF4-FFF2-40B4-BE49-F238E27FC236}">
                <a16:creationId xmlns:a16="http://schemas.microsoft.com/office/drawing/2014/main" id="{F9D25852-9D6A-4BF1-A990-C2722530BC48}"/>
              </a:ext>
            </a:extLst>
          </p:cNvPr>
          <p:cNvPicPr>
            <a:picLocks noChangeAspect="1"/>
          </p:cNvPicPr>
          <p:nvPr/>
        </p:nvPicPr>
        <p:blipFill>
          <a:blip r:embed="rId2"/>
          <a:stretch>
            <a:fillRect/>
          </a:stretch>
        </p:blipFill>
        <p:spPr>
          <a:xfrm>
            <a:off x="8126699" y="4133542"/>
            <a:ext cx="3101344" cy="857908"/>
          </a:xfrm>
          <a:prstGeom prst="rect">
            <a:avLst/>
          </a:prstGeom>
        </p:spPr>
      </p:pic>
    </p:spTree>
    <p:extLst>
      <p:ext uri="{BB962C8B-B14F-4D97-AF65-F5344CB8AC3E}">
        <p14:creationId xmlns:p14="http://schemas.microsoft.com/office/powerpoint/2010/main" val="238397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0743-2EEE-42F7-9751-349D775B2A3C}"/>
              </a:ext>
            </a:extLst>
          </p:cNvPr>
          <p:cNvSpPr>
            <a:spLocks noGrp="1"/>
          </p:cNvSpPr>
          <p:nvPr>
            <p:ph type="title"/>
          </p:nvPr>
        </p:nvSpPr>
        <p:spPr>
          <a:xfrm>
            <a:off x="1335948" y="1075188"/>
            <a:ext cx="8120034" cy="1786855"/>
          </a:xfrm>
        </p:spPr>
        <p:txBody>
          <a:bodyPr>
            <a:noAutofit/>
          </a:bodyPr>
          <a:lstStyle/>
          <a:p>
            <a:r>
              <a:rPr lang="en-US" sz="8000" dirty="0">
                <a:solidFill>
                  <a:schemeClr val="bg1">
                    <a:lumMod val="85000"/>
                    <a:lumOff val="15000"/>
                  </a:schemeClr>
                </a:solidFill>
                <a:latin typeface="Impact" panose="020B0806030902050204" pitchFamily="34" charset="0"/>
              </a:rPr>
              <a:t>Objects we used </a:t>
            </a:r>
            <a:br>
              <a:rPr lang="en-US" sz="8000" dirty="0">
                <a:solidFill>
                  <a:schemeClr val="bg1">
                    <a:lumMod val="85000"/>
                    <a:lumOff val="15000"/>
                  </a:schemeClr>
                </a:solidFill>
                <a:latin typeface="Impact" panose="020B0806030902050204" pitchFamily="34" charset="0"/>
              </a:rPr>
            </a:br>
            <a:endParaRPr lang="en-US" sz="8000" dirty="0">
              <a:solidFill>
                <a:schemeClr val="bg1">
                  <a:lumMod val="85000"/>
                  <a:lumOff val="15000"/>
                </a:schemeClr>
              </a:solidFill>
              <a:latin typeface="Impact" panose="020B0806030902050204" pitchFamily="34" charset="0"/>
            </a:endParaRPr>
          </a:p>
        </p:txBody>
      </p:sp>
      <p:sp>
        <p:nvSpPr>
          <p:cNvPr id="7" name="Content Placeholder 6">
            <a:extLst>
              <a:ext uri="{FF2B5EF4-FFF2-40B4-BE49-F238E27FC236}">
                <a16:creationId xmlns:a16="http://schemas.microsoft.com/office/drawing/2014/main" id="{186D5A34-7436-49CC-A69E-78B5D5C08B96}"/>
              </a:ext>
            </a:extLst>
          </p:cNvPr>
          <p:cNvSpPr>
            <a:spLocks noGrp="1"/>
          </p:cNvSpPr>
          <p:nvPr>
            <p:ph idx="1"/>
          </p:nvPr>
        </p:nvSpPr>
        <p:spPr>
          <a:xfrm>
            <a:off x="1335948" y="2048151"/>
            <a:ext cx="9905999" cy="3541714"/>
          </a:xfrm>
        </p:spPr>
        <p:txBody>
          <a:bodyPr>
            <a:normAutofit/>
          </a:bodyPr>
          <a:lstStyle/>
          <a:p>
            <a:pPr marL="0" indent="0">
              <a:buNone/>
            </a:pPr>
            <a:r>
              <a:rPr lang="en-US" sz="2800" dirty="0">
                <a:latin typeface="Times New Roman" panose="02020603050405020304" pitchFamily="18" charset="0"/>
                <a:ea typeface="Open Sans" panose="020B0606030504020204" pitchFamily="34" charset="0"/>
                <a:cs typeface="Times New Roman" panose="02020603050405020304" pitchFamily="18" charset="0"/>
              </a:rPr>
              <a:t>We have used a background image of racing track. We also used an  image for our racer car and different colored obstacle cars. We have used a game-over screen as well. When the racer car gets hit by any obstacle, a troll photo pops up along with the game-over screen. Different sounds have also been attached to different scenarios corresponding to the incidents.</a:t>
            </a:r>
          </a:p>
        </p:txBody>
      </p:sp>
    </p:spTree>
    <p:extLst>
      <p:ext uri="{BB962C8B-B14F-4D97-AF65-F5344CB8AC3E}">
        <p14:creationId xmlns:p14="http://schemas.microsoft.com/office/powerpoint/2010/main" val="8424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CD65-1368-436A-AD3F-38762F5BC1F7}"/>
              </a:ext>
            </a:extLst>
          </p:cNvPr>
          <p:cNvSpPr>
            <a:spLocks noGrp="1"/>
          </p:cNvSpPr>
          <p:nvPr>
            <p:ph type="title"/>
          </p:nvPr>
        </p:nvSpPr>
        <p:spPr>
          <a:xfrm>
            <a:off x="1667406" y="559021"/>
            <a:ext cx="9064304" cy="1252285"/>
          </a:xfrm>
        </p:spPr>
        <p:txBody>
          <a:bodyPr>
            <a:noAutofit/>
          </a:bodyPr>
          <a:lstStyle/>
          <a:p>
            <a:r>
              <a:rPr lang="en-US" sz="6000" dirty="0">
                <a:solidFill>
                  <a:schemeClr val="bg1">
                    <a:lumMod val="85000"/>
                    <a:lumOff val="15000"/>
                  </a:schemeClr>
                </a:solidFill>
                <a:latin typeface="Impact" panose="020B0806030902050204" pitchFamily="34" charset="0"/>
              </a:rPr>
              <a:t>images of objects we used</a:t>
            </a:r>
          </a:p>
        </p:txBody>
      </p:sp>
      <p:pic>
        <p:nvPicPr>
          <p:cNvPr id="5" name="Content Placeholder 4">
            <a:extLst>
              <a:ext uri="{FF2B5EF4-FFF2-40B4-BE49-F238E27FC236}">
                <a16:creationId xmlns:a16="http://schemas.microsoft.com/office/drawing/2014/main" id="{BB965A81-FFE8-4B1D-A3DC-B1C84DB8A34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0802" y="2093379"/>
            <a:ext cx="2317750" cy="179387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3163CF4-78C0-4AC0-AAAA-C13C67861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051" y="2399946"/>
            <a:ext cx="634921" cy="101587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9CEEF28-3C1F-4DBD-BFB1-B16F7A0DBF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0033" y="2413123"/>
            <a:ext cx="634921" cy="1015873"/>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82E1CDF6-DF98-48B9-833A-E4E168DFDD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5861" y="2389870"/>
            <a:ext cx="634921" cy="1015873"/>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9214D405-1D9F-4140-B797-3A626AFACA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1636" y="2413124"/>
            <a:ext cx="634921" cy="1015873"/>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0F91F433-102D-43D2-8015-3BDFC9E058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4410" y="2066064"/>
            <a:ext cx="2824482" cy="3191009"/>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CF44E947-1E3F-49D8-B4F9-6DF04B58C1B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3768" y="4622942"/>
            <a:ext cx="634921" cy="888889"/>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262B76DF-53A2-4AC7-A05E-B74ECF11BD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8651" y="4062199"/>
            <a:ext cx="1634298" cy="1634298"/>
          </a:xfrm>
          <a:prstGeom prst="rect">
            <a:avLst/>
          </a:prstGeom>
          <a:ln>
            <a:noFill/>
          </a:ln>
          <a:effectLst>
            <a:outerShdw blurRad="292100" dist="139700" dir="2700000" algn="tl" rotWithShape="0">
              <a:srgbClr val="333333">
                <a:alpha val="65000"/>
              </a:srgbClr>
            </a:outerShdw>
          </a:effectLst>
        </p:spPr>
      </p:pic>
      <p:sp>
        <p:nvSpPr>
          <p:cNvPr id="23" name="TextBox 22">
            <a:extLst>
              <a:ext uri="{FF2B5EF4-FFF2-40B4-BE49-F238E27FC236}">
                <a16:creationId xmlns:a16="http://schemas.microsoft.com/office/drawing/2014/main" id="{306253D2-C9B8-4A66-AE2F-83755E208F81}"/>
              </a:ext>
            </a:extLst>
          </p:cNvPr>
          <p:cNvSpPr txBox="1"/>
          <p:nvPr/>
        </p:nvSpPr>
        <p:spPr>
          <a:xfrm>
            <a:off x="1871399" y="3984661"/>
            <a:ext cx="1176556" cy="369332"/>
          </a:xfrm>
          <a:prstGeom prst="rect">
            <a:avLst/>
          </a:prstGeom>
          <a:noFill/>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TRACK</a:t>
            </a:r>
          </a:p>
        </p:txBody>
      </p:sp>
      <p:sp>
        <p:nvSpPr>
          <p:cNvPr id="25" name="TextBox 24">
            <a:extLst>
              <a:ext uri="{FF2B5EF4-FFF2-40B4-BE49-F238E27FC236}">
                <a16:creationId xmlns:a16="http://schemas.microsoft.com/office/drawing/2014/main" id="{B9EB88DC-47DB-4AFE-BBD0-F471D21B1567}"/>
              </a:ext>
            </a:extLst>
          </p:cNvPr>
          <p:cNvSpPr txBox="1"/>
          <p:nvPr/>
        </p:nvSpPr>
        <p:spPr>
          <a:xfrm>
            <a:off x="1922007" y="5642314"/>
            <a:ext cx="958442" cy="369332"/>
          </a:xfrm>
          <a:prstGeom prst="rect">
            <a:avLst/>
          </a:prstGeom>
          <a:noFill/>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RACER</a:t>
            </a:r>
          </a:p>
        </p:txBody>
      </p:sp>
      <p:sp>
        <p:nvSpPr>
          <p:cNvPr id="27" name="TextBox 26">
            <a:extLst>
              <a:ext uri="{FF2B5EF4-FFF2-40B4-BE49-F238E27FC236}">
                <a16:creationId xmlns:a16="http://schemas.microsoft.com/office/drawing/2014/main" id="{4FA8FF73-A97D-43E6-9B50-30249BC18071}"/>
              </a:ext>
            </a:extLst>
          </p:cNvPr>
          <p:cNvSpPr txBox="1"/>
          <p:nvPr/>
        </p:nvSpPr>
        <p:spPr>
          <a:xfrm>
            <a:off x="4892474" y="3476902"/>
            <a:ext cx="1634298" cy="369332"/>
          </a:xfrm>
          <a:prstGeom prst="rect">
            <a:avLst/>
          </a:prstGeom>
          <a:noFill/>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OBSTACLES</a:t>
            </a:r>
          </a:p>
        </p:txBody>
      </p:sp>
      <p:sp>
        <p:nvSpPr>
          <p:cNvPr id="29" name="TextBox 28">
            <a:extLst>
              <a:ext uri="{FF2B5EF4-FFF2-40B4-BE49-F238E27FC236}">
                <a16:creationId xmlns:a16="http://schemas.microsoft.com/office/drawing/2014/main" id="{207B2314-B692-470F-B0C1-E451EA2D69EE}"/>
              </a:ext>
            </a:extLst>
          </p:cNvPr>
          <p:cNvSpPr txBox="1"/>
          <p:nvPr/>
        </p:nvSpPr>
        <p:spPr>
          <a:xfrm>
            <a:off x="5243552" y="5656636"/>
            <a:ext cx="1051547" cy="369332"/>
          </a:xfrm>
          <a:prstGeom prst="rect">
            <a:avLst/>
          </a:prstGeom>
          <a:noFill/>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TROLL</a:t>
            </a:r>
          </a:p>
        </p:txBody>
      </p:sp>
      <p:sp>
        <p:nvSpPr>
          <p:cNvPr id="31" name="TextBox 30">
            <a:extLst>
              <a:ext uri="{FF2B5EF4-FFF2-40B4-BE49-F238E27FC236}">
                <a16:creationId xmlns:a16="http://schemas.microsoft.com/office/drawing/2014/main" id="{4B02E963-D08C-4B81-B725-CAEAD0725A93}"/>
              </a:ext>
            </a:extLst>
          </p:cNvPr>
          <p:cNvSpPr txBox="1"/>
          <p:nvPr/>
        </p:nvSpPr>
        <p:spPr>
          <a:xfrm>
            <a:off x="8790371" y="5327165"/>
            <a:ext cx="1755233" cy="369332"/>
          </a:xfrm>
          <a:prstGeom prst="rect">
            <a:avLst/>
          </a:prstGeom>
          <a:noFill/>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GAME OVER</a:t>
            </a:r>
          </a:p>
        </p:txBody>
      </p:sp>
    </p:spTree>
    <p:extLst>
      <p:ext uri="{BB962C8B-B14F-4D97-AF65-F5344CB8AC3E}">
        <p14:creationId xmlns:p14="http://schemas.microsoft.com/office/powerpoint/2010/main" val="270427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4CC1-7485-4C4D-876B-3A3AD761F1D3}"/>
              </a:ext>
            </a:extLst>
          </p:cNvPr>
          <p:cNvSpPr>
            <a:spLocks noGrp="1"/>
          </p:cNvSpPr>
          <p:nvPr>
            <p:ph type="ctrTitle"/>
          </p:nvPr>
        </p:nvSpPr>
        <p:spPr>
          <a:xfrm>
            <a:off x="3825402" y="897622"/>
            <a:ext cx="4541197" cy="1096891"/>
          </a:xfrm>
        </p:spPr>
        <p:txBody>
          <a:bodyPr>
            <a:normAutofit fontScale="90000"/>
          </a:bodyPr>
          <a:lstStyle/>
          <a:p>
            <a:r>
              <a:rPr lang="en-US" sz="8000" dirty="0">
                <a:solidFill>
                  <a:schemeClr val="bg1">
                    <a:lumMod val="85000"/>
                    <a:lumOff val="15000"/>
                  </a:schemeClr>
                </a:solidFill>
                <a:latin typeface="Impact" panose="020B0806030902050204" pitchFamily="34" charset="0"/>
              </a:rPr>
              <a:t>Objectives</a:t>
            </a:r>
          </a:p>
        </p:txBody>
      </p:sp>
      <p:sp>
        <p:nvSpPr>
          <p:cNvPr id="3" name="Subtitle 2">
            <a:extLst>
              <a:ext uri="{FF2B5EF4-FFF2-40B4-BE49-F238E27FC236}">
                <a16:creationId xmlns:a16="http://schemas.microsoft.com/office/drawing/2014/main" id="{2BC6C10F-157A-4348-9B84-DA3D8769F888}"/>
              </a:ext>
            </a:extLst>
          </p:cNvPr>
          <p:cNvSpPr>
            <a:spLocks noGrp="1"/>
          </p:cNvSpPr>
          <p:nvPr>
            <p:ph type="subTitle" idx="1"/>
          </p:nvPr>
        </p:nvSpPr>
        <p:spPr>
          <a:xfrm>
            <a:off x="1884770" y="2296517"/>
            <a:ext cx="8791575" cy="3022104"/>
          </a:xfrm>
        </p:spPr>
        <p:txBody>
          <a:bodyPr>
            <a:noAutofit/>
          </a:bodyPr>
          <a:lstStyle/>
          <a:p>
            <a:r>
              <a:rPr lang="en-US" sz="2500" cap="none"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At the beginning of the game ,we take control over the movement of the racer car. While moving forward many obstacles will come up and we have to DODGE them and DRIVE away to get as much score as possible. Every after certain points, the speed of the racer car will increase making it harder to dodge the obstacles. </a:t>
            </a:r>
          </a:p>
        </p:txBody>
      </p:sp>
    </p:spTree>
    <p:extLst>
      <p:ext uri="{BB962C8B-B14F-4D97-AF65-F5344CB8AC3E}">
        <p14:creationId xmlns:p14="http://schemas.microsoft.com/office/powerpoint/2010/main" val="247230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917B-F2B7-426A-9CBF-AB1B81B96AA3}"/>
              </a:ext>
            </a:extLst>
          </p:cNvPr>
          <p:cNvSpPr>
            <a:spLocks noGrp="1"/>
          </p:cNvSpPr>
          <p:nvPr>
            <p:ph type="title"/>
          </p:nvPr>
        </p:nvSpPr>
        <p:spPr>
          <a:xfrm>
            <a:off x="1994833" y="1249960"/>
            <a:ext cx="8202335" cy="914240"/>
          </a:xfrm>
        </p:spPr>
        <p:txBody>
          <a:bodyPr>
            <a:normAutofit/>
          </a:bodyPr>
          <a:lstStyle/>
          <a:p>
            <a:r>
              <a:rPr lang="en-US" sz="5000" dirty="0">
                <a:solidFill>
                  <a:schemeClr val="bg1">
                    <a:lumMod val="85000"/>
                    <a:lumOff val="15000"/>
                  </a:schemeClr>
                </a:solidFill>
                <a:latin typeface="Impact" panose="020B0806030902050204" pitchFamily="34" charset="0"/>
              </a:rPr>
              <a:t>Different phases of the game</a:t>
            </a:r>
          </a:p>
        </p:txBody>
      </p:sp>
      <p:pic>
        <p:nvPicPr>
          <p:cNvPr id="5" name="Content Placeholder 4">
            <a:extLst>
              <a:ext uri="{FF2B5EF4-FFF2-40B4-BE49-F238E27FC236}">
                <a16:creationId xmlns:a16="http://schemas.microsoft.com/office/drawing/2014/main" id="{9A0F0CE2-9496-4DFE-AF30-365D03E86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096" y="2478624"/>
            <a:ext cx="4513816" cy="253799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C846B63-9C43-4FE2-9FCB-8C062112A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691" y="2434691"/>
            <a:ext cx="4784283" cy="2581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1529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697</TotalTime>
  <Words>612</Words>
  <Application>Microsoft Office PowerPoint</Application>
  <PresentationFormat>Widescreen</PresentationFormat>
  <Paragraphs>71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Georgia</vt:lpstr>
      <vt:lpstr>Impact</vt:lpstr>
      <vt:lpstr>Open Sans</vt:lpstr>
      <vt:lpstr>Times New Roman</vt:lpstr>
      <vt:lpstr>Tw Cen MT</vt:lpstr>
      <vt:lpstr>Circuit</vt:lpstr>
      <vt:lpstr>Project work – 1 </vt:lpstr>
      <vt:lpstr>SUBMITTED TO:  </vt:lpstr>
      <vt:lpstr>Dodge and drive</vt:lpstr>
      <vt:lpstr>PowerPoint Presentation</vt:lpstr>
      <vt:lpstr>What is sfml ?</vt:lpstr>
      <vt:lpstr>Objects we used  </vt:lpstr>
      <vt:lpstr>images of objects we used</vt:lpstr>
      <vt:lpstr>Objectives</vt:lpstr>
      <vt:lpstr>Different phases of the game</vt:lpstr>
      <vt:lpstr>Limitations of the game AND ENDING</vt:lpstr>
      <vt:lpstr>Visual representation of the limitations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 – 1  on game development</dc:title>
  <dc:creator>Ifazz Aiman</dc:creator>
  <cp:lastModifiedBy>Ifazz Aiman</cp:lastModifiedBy>
  <cp:revision>86</cp:revision>
  <dcterms:created xsi:type="dcterms:W3CDTF">2021-11-08T09:04:03Z</dcterms:created>
  <dcterms:modified xsi:type="dcterms:W3CDTF">2021-11-13T17:10:48Z</dcterms:modified>
</cp:coreProperties>
</file>