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74" d="100"/>
          <a:sy n="74" d="100"/>
        </p:scale>
        <p:origin x="-58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a:bodyPr>
          <a:lstStyle/>
          <a:p>
            <a:pPr algn="ctr"/>
            <a:r>
              <a:rPr lang="en-IN" sz="3900" b="1" dirty="0" smtClean="0">
                <a:solidFill>
                  <a:srgbClr val="FF0000"/>
                </a:solidFill>
                <a:latin typeface="Arial Rounded MT Bold" pitchFamily="34" charset="0"/>
              </a:rPr>
              <a:t>The </a:t>
            </a:r>
            <a:r>
              <a:rPr lang="en-IN" sz="3900" b="1" dirty="0">
                <a:solidFill>
                  <a:srgbClr val="FF0000"/>
                </a:solidFill>
                <a:latin typeface="Arial Rounded MT Bold" pitchFamily="34" charset="0"/>
              </a:rPr>
              <a:t>Battle of Neighbourhoods</a:t>
            </a:r>
            <a:endParaRPr lang="en-US" sz="3900" dirty="0">
              <a:solidFill>
                <a:srgbClr val="FF0000"/>
              </a:solidFill>
              <a:latin typeface="Arial Rounded MT Bold" pitchFamily="34" charset="0"/>
            </a:endParaRPr>
          </a:p>
        </p:txBody>
      </p:sp>
      <p:sp>
        <p:nvSpPr>
          <p:cNvPr id="5" name="Subtitle 4"/>
          <p:cNvSpPr>
            <a:spLocks noGrp="1"/>
          </p:cNvSpPr>
          <p:nvPr>
            <p:ph type="subTitle" idx="1"/>
          </p:nvPr>
        </p:nvSpPr>
        <p:spPr>
          <a:xfrm>
            <a:off x="9262764" y="5733256"/>
            <a:ext cx="2644550" cy="632048"/>
          </a:xfrm>
        </p:spPr>
        <p:txBody>
          <a:bodyPr>
            <a:noAutofit/>
          </a:bodyPr>
          <a:lstStyle/>
          <a:p>
            <a:r>
              <a:rPr lang="en-US" sz="1800" dirty="0" smtClean="0">
                <a:latin typeface="Bell MT" pitchFamily="18" charset="0"/>
              </a:rPr>
              <a:t>Submitted By</a:t>
            </a:r>
            <a:r>
              <a:rPr lang="en-US" sz="1800" dirty="0" smtClean="0">
                <a:latin typeface="Bell MT" pitchFamily="18" charset="0"/>
              </a:rPr>
              <a:t>,</a:t>
            </a:r>
          </a:p>
          <a:p>
            <a:r>
              <a:rPr lang="en-US" sz="1800" b="1" dirty="0" smtClean="0">
                <a:latin typeface="Bell MT" pitchFamily="18" charset="0"/>
              </a:rPr>
              <a:t>Saagar Mukhopadhyay</a:t>
            </a:r>
            <a:endParaRPr lang="en-US" sz="1800" b="1" dirty="0">
              <a:latin typeface="Bell MT" pitchFamily="18" charset="0"/>
            </a:endParaRP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a:bodyPr>
          <a:lstStyle/>
          <a:p>
            <a:pPr algn="ctr"/>
            <a:r>
              <a:rPr lang="en-IN" sz="3000" b="1" u="sng" dirty="0" smtClean="0">
                <a:solidFill>
                  <a:srgbClr val="FF0000"/>
                </a:solidFill>
                <a:latin typeface="Arial Rounded MT Bold" pitchFamily="34" charset="0"/>
              </a:rPr>
              <a:t>Introduction</a:t>
            </a:r>
            <a:endParaRPr lang="en-IN" sz="3000" u="sng" dirty="0">
              <a:solidFill>
                <a:srgbClr val="FF0000"/>
              </a:solidFill>
              <a:latin typeface="Arial Rounded MT Bold" pitchFamily="34" charset="0"/>
            </a:endParaRPr>
          </a:p>
        </p:txBody>
      </p:sp>
      <p:sp>
        <p:nvSpPr>
          <p:cNvPr id="2" name="Content Placeholder 1"/>
          <p:cNvSpPr>
            <a:spLocks noGrp="1"/>
          </p:cNvSpPr>
          <p:nvPr>
            <p:ph idx="1"/>
          </p:nvPr>
        </p:nvSpPr>
        <p:spPr>
          <a:xfrm>
            <a:off x="477788" y="1196752"/>
            <a:ext cx="11305256" cy="5375520"/>
          </a:xfrm>
        </p:spPr>
        <p:txBody>
          <a:bodyPr>
            <a:noAutofit/>
          </a:bodyPr>
          <a:lstStyle/>
          <a:p>
            <a:pPr algn="just">
              <a:lnSpc>
                <a:spcPct val="120000"/>
              </a:lnSpc>
            </a:pPr>
            <a:r>
              <a:rPr lang="en-IN" sz="1800" dirty="0">
                <a:solidFill>
                  <a:schemeClr val="accent4">
                    <a:lumMod val="50000"/>
                  </a:schemeClr>
                </a:solidFill>
                <a:latin typeface="Bell MT"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sz="1800" dirty="0">
                <a:solidFill>
                  <a:schemeClr val="accent4">
                    <a:lumMod val="50000"/>
                  </a:schemeClr>
                </a:solidFill>
                <a:latin typeface="Bell MT" pitchFamily="18"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sz="1800" dirty="0">
                <a:solidFill>
                  <a:schemeClr val="accent4">
                    <a:lumMod val="50000"/>
                  </a:schemeClr>
                </a:solidFill>
                <a:latin typeface="Bell MT" pitchFamily="18" charset="0"/>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a:bodyPr>
          <a:lstStyle/>
          <a:p>
            <a:pPr algn="ctr"/>
            <a:r>
              <a:rPr lang="en-IN" sz="3000" b="1" u="sng" dirty="0" smtClean="0">
                <a:solidFill>
                  <a:srgbClr val="FF0000"/>
                </a:solidFill>
                <a:latin typeface="Arial Rounded MT Bold" pitchFamily="34" charset="0"/>
              </a:rPr>
              <a:t>Problem</a:t>
            </a:r>
            <a:endParaRPr lang="en-IN" sz="3000" u="sng" dirty="0">
              <a:solidFill>
                <a:srgbClr val="FF0000"/>
              </a:solidFill>
              <a:latin typeface="Arial Rounded MT Bold" pitchFamily="34" charset="0"/>
            </a:endParaRPr>
          </a:p>
        </p:txBody>
      </p:sp>
      <p:sp>
        <p:nvSpPr>
          <p:cNvPr id="2" name="Content Placeholder 1"/>
          <p:cNvSpPr>
            <a:spLocks noGrp="1"/>
          </p:cNvSpPr>
          <p:nvPr>
            <p:ph sz="half" idx="1"/>
          </p:nvPr>
        </p:nvSpPr>
        <p:spPr>
          <a:xfrm>
            <a:off x="621804" y="1285860"/>
            <a:ext cx="10729192" cy="4686340"/>
          </a:xfrm>
        </p:spPr>
        <p:txBody>
          <a:bodyPr>
            <a:normAutofit/>
          </a:bodyPr>
          <a:lstStyle/>
          <a:p>
            <a:pPr lvl="7" algn="just">
              <a:buNone/>
            </a:pPr>
            <a:endParaRPr lang="en-IN" sz="1800" dirty="0" smtClean="0">
              <a:solidFill>
                <a:schemeClr val="accent4">
                  <a:lumMod val="50000"/>
                </a:schemeClr>
              </a:solidFill>
              <a:latin typeface="Bell MT" pitchFamily="18" charset="0"/>
            </a:endParaRPr>
          </a:p>
          <a:p>
            <a:pPr algn="just">
              <a:buFont typeface="Wingdings" pitchFamily="2" charset="2"/>
              <a:buChar char="q"/>
            </a:pPr>
            <a:r>
              <a:rPr lang="en-IN" sz="2800" dirty="0" smtClean="0">
                <a:solidFill>
                  <a:srgbClr val="FF0000"/>
                </a:solidFill>
                <a:latin typeface="Arial Rounded MT Bold" pitchFamily="34" charset="0"/>
              </a:rPr>
              <a:t> </a:t>
            </a:r>
            <a:r>
              <a:rPr lang="en-IN" sz="3000" u="sng" dirty="0" smtClean="0">
                <a:solidFill>
                  <a:srgbClr val="FF0000"/>
                </a:solidFill>
                <a:latin typeface="Arial Rounded MT Bold" pitchFamily="34" charset="0"/>
              </a:rPr>
              <a:t>To </a:t>
            </a:r>
            <a:r>
              <a:rPr lang="en-IN" sz="3000" u="sng" dirty="0" smtClean="0">
                <a:solidFill>
                  <a:srgbClr val="FF0000"/>
                </a:solidFill>
                <a:latin typeface="Arial Rounded MT Bold" pitchFamily="34" charset="0"/>
              </a:rPr>
              <a:t>find the answers of the following </a:t>
            </a:r>
            <a:r>
              <a:rPr lang="en-IN" sz="3000" u="sng" dirty="0" smtClean="0">
                <a:solidFill>
                  <a:srgbClr val="FF0000"/>
                </a:solidFill>
                <a:latin typeface="Arial Rounded MT Bold" pitchFamily="34" charset="0"/>
              </a:rPr>
              <a:t>questions</a:t>
            </a:r>
          </a:p>
          <a:p>
            <a:pPr algn="just">
              <a:buNone/>
            </a:pPr>
            <a:r>
              <a:rPr lang="en-IN" sz="1800" dirty="0" smtClean="0">
                <a:solidFill>
                  <a:schemeClr val="accent4">
                    <a:lumMod val="50000"/>
                  </a:schemeClr>
                </a:solidFill>
                <a:latin typeface="Bell MT" pitchFamily="18" charset="0"/>
              </a:rPr>
              <a:t>Q1) List and visualize all major parts of New York City that has great Indian restaurants.</a:t>
            </a:r>
          </a:p>
          <a:p>
            <a:pPr algn="just">
              <a:buNone/>
            </a:pPr>
            <a:r>
              <a:rPr lang="en-IN" sz="1800" dirty="0" smtClean="0">
                <a:solidFill>
                  <a:schemeClr val="accent4">
                    <a:lumMod val="50000"/>
                  </a:schemeClr>
                </a:solidFill>
                <a:latin typeface="Bell MT" pitchFamily="18" charset="0"/>
              </a:rPr>
              <a:t>Q2</a:t>
            </a:r>
            <a:r>
              <a:rPr lang="en-IN" sz="1800" dirty="0">
                <a:solidFill>
                  <a:schemeClr val="accent4">
                    <a:lumMod val="50000"/>
                  </a:schemeClr>
                </a:solidFill>
                <a:latin typeface="Bell MT" pitchFamily="18" charset="0"/>
              </a:rPr>
              <a:t>) </a:t>
            </a:r>
            <a:r>
              <a:rPr lang="en-IN" sz="1800" dirty="0" smtClean="0">
                <a:solidFill>
                  <a:schemeClr val="accent4">
                    <a:lumMod val="50000"/>
                  </a:schemeClr>
                </a:solidFill>
                <a:latin typeface="Bell MT" pitchFamily="18" charset="0"/>
              </a:rPr>
              <a:t>What </a:t>
            </a:r>
            <a:r>
              <a:rPr lang="en-IN" sz="1800" dirty="0">
                <a:solidFill>
                  <a:schemeClr val="accent4">
                    <a:lumMod val="50000"/>
                  </a:schemeClr>
                </a:solidFill>
                <a:latin typeface="Bell MT" pitchFamily="18" charset="0"/>
              </a:rPr>
              <a:t>is best location in New York City for Indian Cuisine?</a:t>
            </a:r>
          </a:p>
          <a:p>
            <a:pPr algn="just">
              <a:buNone/>
            </a:pPr>
            <a:r>
              <a:rPr lang="en-IN" sz="1800" dirty="0">
                <a:solidFill>
                  <a:schemeClr val="accent4">
                    <a:lumMod val="50000"/>
                  </a:schemeClr>
                </a:solidFill>
                <a:latin typeface="Bell MT" pitchFamily="18" charset="0"/>
              </a:rPr>
              <a:t>Q3) </a:t>
            </a:r>
            <a:r>
              <a:rPr lang="en-IN" sz="1800" dirty="0" smtClean="0">
                <a:solidFill>
                  <a:schemeClr val="accent4">
                    <a:lumMod val="50000"/>
                  </a:schemeClr>
                </a:solidFill>
                <a:latin typeface="Bell MT" pitchFamily="18" charset="0"/>
              </a:rPr>
              <a:t>Which </a:t>
            </a:r>
            <a:r>
              <a:rPr lang="en-IN" sz="1800" dirty="0">
                <a:solidFill>
                  <a:schemeClr val="accent4">
                    <a:lumMod val="50000"/>
                  </a:schemeClr>
                </a:solidFill>
                <a:latin typeface="Bell MT" pitchFamily="18" charset="0"/>
              </a:rPr>
              <a:t>areas have potential Indian Restaurant Market?</a:t>
            </a:r>
          </a:p>
          <a:p>
            <a:pPr algn="just">
              <a:buNone/>
            </a:pPr>
            <a:r>
              <a:rPr lang="en-IN" sz="1800" dirty="0">
                <a:solidFill>
                  <a:schemeClr val="accent4">
                    <a:lumMod val="50000"/>
                  </a:schemeClr>
                </a:solidFill>
                <a:latin typeface="Bell MT" pitchFamily="18" charset="0"/>
              </a:rPr>
              <a:t>Q4) </a:t>
            </a:r>
            <a:r>
              <a:rPr lang="en-IN" sz="1800" dirty="0" smtClean="0">
                <a:solidFill>
                  <a:schemeClr val="accent4">
                    <a:lumMod val="50000"/>
                  </a:schemeClr>
                </a:solidFill>
                <a:latin typeface="Bell MT" pitchFamily="18" charset="0"/>
              </a:rPr>
              <a:t>Which </a:t>
            </a:r>
            <a:r>
              <a:rPr lang="en-IN" sz="1800" dirty="0">
                <a:solidFill>
                  <a:schemeClr val="accent4">
                    <a:lumMod val="50000"/>
                  </a:schemeClr>
                </a:solidFill>
                <a:latin typeface="Bell MT" pitchFamily="18" charset="0"/>
              </a:rPr>
              <a:t>all areas lack Indian Restaurants?</a:t>
            </a:r>
          </a:p>
          <a:p>
            <a:pPr algn="just">
              <a:buNone/>
            </a:pPr>
            <a:r>
              <a:rPr lang="en-IN" sz="1800" dirty="0">
                <a:solidFill>
                  <a:schemeClr val="accent4">
                    <a:lumMod val="50000"/>
                  </a:schemeClr>
                </a:solidFill>
                <a:latin typeface="Bell MT" pitchFamily="18" charset="0"/>
              </a:rPr>
              <a:t>Q5) W</a:t>
            </a:r>
            <a:r>
              <a:rPr lang="en-IN" sz="1800" dirty="0" smtClean="0">
                <a:solidFill>
                  <a:schemeClr val="accent4">
                    <a:lumMod val="50000"/>
                  </a:schemeClr>
                </a:solidFill>
                <a:latin typeface="Bell MT" pitchFamily="18" charset="0"/>
              </a:rPr>
              <a:t>hich </a:t>
            </a:r>
            <a:r>
              <a:rPr lang="en-IN" sz="1800" dirty="0">
                <a:solidFill>
                  <a:schemeClr val="accent4">
                    <a:lumMod val="50000"/>
                  </a:schemeClr>
                </a:solidFill>
                <a:latin typeface="Bell MT" pitchFamily="18" charset="0"/>
              </a:rPr>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a:bodyPr>
          <a:lstStyle/>
          <a:p>
            <a:pPr algn="ctr"/>
            <a:r>
              <a:rPr lang="en-IN" sz="3000" b="1" u="sng" dirty="0">
                <a:solidFill>
                  <a:srgbClr val="FF0000"/>
                </a:solidFill>
                <a:latin typeface="Arial Rounded MT Bold" pitchFamily="34" charset="0"/>
              </a:rPr>
              <a:t>Data </a:t>
            </a:r>
            <a:r>
              <a:rPr lang="en-IN" sz="3000" b="1" u="sng" dirty="0" smtClean="0">
                <a:solidFill>
                  <a:srgbClr val="FF0000"/>
                </a:solidFill>
                <a:latin typeface="Arial Rounded MT Bold" pitchFamily="34" charset="0"/>
              </a:rPr>
              <a:t>Section</a:t>
            </a:r>
            <a:endParaRPr lang="en-IN" sz="3000" u="sng" dirty="0">
              <a:solidFill>
                <a:srgbClr val="FF0000"/>
              </a:solidFill>
              <a:latin typeface="Arial Rounded MT Bold" pitchFamily="34" charset="0"/>
            </a:endParaRPr>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Font typeface="Wingdings" pitchFamily="2" charset="2"/>
              <a:buChar char="q"/>
            </a:pPr>
            <a:r>
              <a:rPr lang="en-IN" sz="3000" dirty="0" smtClean="0">
                <a:solidFill>
                  <a:srgbClr val="FF0000"/>
                </a:solidFill>
                <a:latin typeface="Arial Rounded MT Bold" pitchFamily="34" charset="0"/>
              </a:rPr>
              <a:t> </a:t>
            </a:r>
            <a:r>
              <a:rPr lang="en-IN" sz="3000" u="sng" dirty="0" smtClean="0">
                <a:solidFill>
                  <a:srgbClr val="FF0000"/>
                </a:solidFill>
                <a:latin typeface="Arial Rounded MT Bold" pitchFamily="34" charset="0"/>
              </a:rPr>
              <a:t>For </a:t>
            </a:r>
            <a:r>
              <a:rPr lang="en-IN" sz="3000" u="sng" dirty="0">
                <a:solidFill>
                  <a:srgbClr val="FF0000"/>
                </a:solidFill>
                <a:latin typeface="Arial Rounded MT Bold" pitchFamily="34" charset="0"/>
              </a:rPr>
              <a:t>this project we need the following data</a:t>
            </a:r>
            <a:r>
              <a:rPr lang="en-IN" dirty="0" smtClean="0"/>
              <a:t>:</a:t>
            </a:r>
          </a:p>
          <a:p>
            <a:pPr marL="502920" indent="-457200" algn="just">
              <a:buFont typeface="+mj-lt"/>
              <a:buAutoNum type="arabicPeriod"/>
            </a:pPr>
            <a:r>
              <a:rPr lang="en-IN" sz="1800" dirty="0">
                <a:solidFill>
                  <a:schemeClr val="accent2">
                    <a:lumMod val="50000"/>
                  </a:schemeClr>
                </a:solidFill>
                <a:latin typeface="Bell MT" pitchFamily="18" charset="0"/>
              </a:rPr>
              <a:t>New York City data that contains list Boroughs, Neighbourhoods along with their latitude and longitude.</a:t>
            </a:r>
          </a:p>
          <a:p>
            <a:pPr marL="617220" lvl="1" indent="-342900" algn="just">
              <a:buFont typeface="Wingdings" pitchFamily="2" charset="2"/>
              <a:buChar char="Ø"/>
            </a:pPr>
            <a:r>
              <a:rPr lang="en-IN" sz="1800" dirty="0">
                <a:solidFill>
                  <a:schemeClr val="accent2">
                    <a:lumMod val="50000"/>
                  </a:schemeClr>
                </a:solidFill>
                <a:latin typeface="Bell MT" pitchFamily="18" charset="0"/>
              </a:rPr>
              <a:t>Data source : </a:t>
            </a:r>
            <a:r>
              <a:rPr lang="en-IN" sz="1800" dirty="0">
                <a:solidFill>
                  <a:schemeClr val="accent2">
                    <a:lumMod val="50000"/>
                  </a:schemeClr>
                </a:solidFill>
                <a:latin typeface="Bell MT" pitchFamily="18" charset="0"/>
                <a:hlinkClick r:id="rId3"/>
              </a:rPr>
              <a:t>https://cocl.us/new_york_dataset</a:t>
            </a:r>
            <a:endParaRPr lang="en-IN" sz="1800" dirty="0">
              <a:solidFill>
                <a:schemeClr val="accent2">
                  <a:lumMod val="50000"/>
                </a:schemeClr>
              </a:solidFill>
              <a:latin typeface="Bell MT" pitchFamily="18" charset="0"/>
            </a:endParaRPr>
          </a:p>
          <a:p>
            <a:pPr marL="617220" lvl="1" indent="-342900" algn="just">
              <a:buFont typeface="Wingdings" pitchFamily="2" charset="2"/>
              <a:buChar char="Ø"/>
            </a:pPr>
            <a:r>
              <a:rPr lang="en-IN" sz="1800" dirty="0">
                <a:solidFill>
                  <a:schemeClr val="accent2">
                    <a:lumMod val="50000"/>
                  </a:schemeClr>
                </a:solidFill>
                <a:latin typeface="Bell MT" pitchFamily="18" charset="0"/>
              </a:rPr>
              <a:t>Description: This data set contains the required information. And we will use this data set to explore various neighbourhoods of New York </a:t>
            </a:r>
            <a:r>
              <a:rPr lang="en-IN" sz="1800" dirty="0" smtClean="0">
                <a:solidFill>
                  <a:schemeClr val="accent2">
                    <a:lumMod val="50000"/>
                  </a:schemeClr>
                </a:solidFill>
                <a:latin typeface="Bell MT" pitchFamily="18" charset="0"/>
              </a:rPr>
              <a:t>City.</a:t>
            </a:r>
          </a:p>
          <a:p>
            <a:pPr marL="502920" indent="-457200" algn="just">
              <a:buFont typeface="+mj-lt"/>
              <a:buAutoNum type="arabicPeriod"/>
            </a:pPr>
            <a:r>
              <a:rPr lang="en-IN" sz="1800" dirty="0">
                <a:solidFill>
                  <a:schemeClr val="accent2">
                    <a:lumMod val="50000"/>
                  </a:schemeClr>
                </a:solidFill>
                <a:latin typeface="Bell MT" pitchFamily="18" charset="0"/>
              </a:rPr>
              <a:t>Indian restaurants in each neighbourhood of New York City.</a:t>
            </a:r>
          </a:p>
          <a:p>
            <a:pPr marL="617220" lvl="1" indent="-342900" algn="just">
              <a:buFont typeface="Wingdings" pitchFamily="2" charset="2"/>
              <a:buChar char="Ø"/>
            </a:pPr>
            <a:r>
              <a:rPr lang="en-IN" sz="1800" dirty="0">
                <a:solidFill>
                  <a:schemeClr val="accent2">
                    <a:lumMod val="50000"/>
                  </a:schemeClr>
                </a:solidFill>
                <a:latin typeface="Bell MT" pitchFamily="18" charset="0"/>
              </a:rPr>
              <a:t>Data source : Foursquare API</a:t>
            </a:r>
          </a:p>
          <a:p>
            <a:pPr marL="617220" lvl="1" indent="-342900" algn="just">
              <a:buFont typeface="Wingdings" pitchFamily="2" charset="2"/>
              <a:buChar char="Ø"/>
            </a:pPr>
            <a:r>
              <a:rPr lang="en-IN" sz="1800" dirty="0">
                <a:solidFill>
                  <a:schemeClr val="accent2">
                    <a:lumMod val="50000"/>
                  </a:schemeClr>
                </a:solidFill>
                <a:latin typeface="Bell MT" pitchFamily="18" charset="0"/>
              </a:rPr>
              <a:t>Description: By using this API we will get all the venues in each neighbourhood. We can filter these venues to get only Indian restaurants</a:t>
            </a:r>
            <a:r>
              <a:rPr lang="en-IN" sz="1800" dirty="0" smtClean="0">
                <a:solidFill>
                  <a:schemeClr val="accent2">
                    <a:lumMod val="50000"/>
                  </a:schemeClr>
                </a:solidFill>
                <a:latin typeface="Bell MT" pitchFamily="18" charset="0"/>
              </a:rPr>
              <a:t>.</a:t>
            </a:r>
          </a:p>
          <a:p>
            <a:pPr marL="502920" indent="-457200" algn="just">
              <a:buFont typeface="+mj-lt"/>
              <a:buAutoNum type="arabicPeriod"/>
            </a:pPr>
            <a:r>
              <a:rPr lang="en-IN" sz="1800" dirty="0">
                <a:solidFill>
                  <a:schemeClr val="accent2">
                    <a:lumMod val="50000"/>
                  </a:schemeClr>
                </a:solidFill>
                <a:latin typeface="Bell MT" pitchFamily="18" charset="0"/>
              </a:rPr>
              <a:t>GeoSpace data</a:t>
            </a:r>
          </a:p>
          <a:p>
            <a:pPr marL="617220" lvl="1" indent="-342900" algn="just">
              <a:buFont typeface="Wingdings" pitchFamily="2" charset="2"/>
              <a:buChar char="Ø"/>
            </a:pPr>
            <a:r>
              <a:rPr lang="en-IN" sz="1800" dirty="0">
                <a:solidFill>
                  <a:schemeClr val="accent2">
                    <a:lumMod val="50000"/>
                  </a:schemeClr>
                </a:solidFill>
                <a:latin typeface="Bell MT" pitchFamily="18" charset="0"/>
              </a:rPr>
              <a:t>Data source : </a:t>
            </a:r>
            <a:r>
              <a:rPr lang="en-IN" sz="1800" u="sng" dirty="0">
                <a:solidFill>
                  <a:schemeClr val="accent2">
                    <a:lumMod val="50000"/>
                  </a:schemeClr>
                </a:solidFill>
                <a:latin typeface="Bell MT" pitchFamily="18" charset="0"/>
                <a:hlinkClick r:id="rId4"/>
              </a:rPr>
              <a:t>https://data.cityofnewyork.us/City-Government/Borough-Boundaries/tqmj-j8zm</a:t>
            </a:r>
            <a:endParaRPr lang="en-IN" sz="1800" dirty="0">
              <a:solidFill>
                <a:schemeClr val="accent2">
                  <a:lumMod val="50000"/>
                </a:schemeClr>
              </a:solidFill>
              <a:latin typeface="Bell MT" pitchFamily="18" charset="0"/>
            </a:endParaRPr>
          </a:p>
          <a:p>
            <a:pPr marL="617220" lvl="1" indent="-342900" algn="just">
              <a:buFont typeface="Wingdings" pitchFamily="2" charset="2"/>
              <a:buChar char="Ø"/>
            </a:pPr>
            <a:r>
              <a:rPr lang="en-IN" sz="1800" dirty="0">
                <a:solidFill>
                  <a:schemeClr val="accent2">
                    <a:lumMod val="50000"/>
                  </a:schemeClr>
                </a:solidFill>
                <a:latin typeface="Bell MT" pitchFamily="18" charset="0"/>
              </a:rPr>
              <a:t>Description: By using this geo space data we will get the New York Borough boundaries that will help us visualize choropleth map</a:t>
            </a:r>
            <a:r>
              <a:rPr lang="en-IN" sz="1800" dirty="0" smtClean="0">
                <a:solidFill>
                  <a:schemeClr val="accent2">
                    <a:lumMod val="50000"/>
                  </a:schemeClr>
                </a:solidFill>
                <a:latin typeface="Bell MT" pitchFamily="18" charset="0"/>
              </a:rPr>
              <a:t>.</a:t>
            </a:r>
            <a:endParaRPr lang="en-IN" sz="1800" dirty="0">
              <a:solidFill>
                <a:schemeClr val="accent2">
                  <a:lumMod val="50000"/>
                </a:schemeClr>
              </a:solidFill>
              <a:latin typeface="Bell MT" pitchFamily="18" charset="0"/>
            </a:endParaRPr>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IN" sz="3000" b="1" u="sng" dirty="0" smtClean="0">
                <a:solidFill>
                  <a:srgbClr val="FF0000"/>
                </a:solidFill>
                <a:latin typeface="Arial Rounded MT Bold" pitchFamily="34" charset="0"/>
              </a:rPr>
              <a:t>Methodology</a:t>
            </a:r>
            <a:endParaRPr lang="en-IN" sz="3000" u="sng" dirty="0">
              <a:solidFill>
                <a:srgbClr val="FF0000"/>
              </a:solidFill>
              <a:latin typeface="Arial Rounded MT Bold" pitchFamily="34" charset="0"/>
            </a:endParaRPr>
          </a:p>
        </p:txBody>
      </p:sp>
      <p:sp>
        <p:nvSpPr>
          <p:cNvPr id="6" name="Content Placeholder 5"/>
          <p:cNvSpPr>
            <a:spLocks noGrp="1"/>
          </p:cNvSpPr>
          <p:nvPr>
            <p:ph sz="half" idx="1"/>
          </p:nvPr>
        </p:nvSpPr>
        <p:spPr>
          <a:xfrm>
            <a:off x="189756" y="1268760"/>
            <a:ext cx="11809312" cy="4874884"/>
          </a:xfrm>
        </p:spPr>
        <p:txBody>
          <a:bodyPr>
            <a:normAutofit/>
          </a:bodyPr>
          <a:lstStyle/>
          <a:p>
            <a:pPr marL="502920" lvl="0" indent="-457200" algn="just">
              <a:buFont typeface="Wingdings" pitchFamily="2" charset="2"/>
              <a:buChar char="Ø"/>
            </a:pPr>
            <a:endParaRPr lang="en-IN" sz="1800" dirty="0" smtClean="0">
              <a:solidFill>
                <a:schemeClr val="accent2">
                  <a:lumMod val="50000"/>
                </a:schemeClr>
              </a:solidFill>
              <a:latin typeface="Bell MT" pitchFamily="18" charset="0"/>
            </a:endParaRPr>
          </a:p>
          <a:p>
            <a:pPr marL="502920" lvl="0" indent="-457200" algn="just">
              <a:buFont typeface="Wingdings" pitchFamily="2" charset="2"/>
              <a:buChar char="Ø"/>
            </a:pPr>
            <a:r>
              <a:rPr lang="en-IN" sz="1800" dirty="0" smtClean="0">
                <a:solidFill>
                  <a:schemeClr val="accent2">
                    <a:lumMod val="50000"/>
                  </a:schemeClr>
                </a:solidFill>
                <a:latin typeface="Bell MT" pitchFamily="18" charset="0"/>
              </a:rPr>
              <a:t>We </a:t>
            </a:r>
            <a:r>
              <a:rPr lang="en-IN" sz="1800" dirty="0">
                <a:solidFill>
                  <a:schemeClr val="accent2">
                    <a:lumMod val="50000"/>
                  </a:schemeClr>
                </a:solidFill>
                <a:latin typeface="Bell MT" pitchFamily="18" charset="0"/>
              </a:rPr>
              <a:t>begin by collecting the New York city data from the following link "</a:t>
            </a:r>
            <a:r>
              <a:rPr lang="en-IN" sz="1800" dirty="0">
                <a:solidFill>
                  <a:schemeClr val="accent2">
                    <a:lumMod val="50000"/>
                  </a:schemeClr>
                </a:solidFill>
                <a:latin typeface="Bell MT" pitchFamily="18" charset="0"/>
                <a:hlinkClick r:id="rId3"/>
              </a:rPr>
              <a:t>https://</a:t>
            </a:r>
            <a:r>
              <a:rPr lang="en-IN" sz="1800" dirty="0" smtClean="0">
                <a:solidFill>
                  <a:schemeClr val="accent2">
                    <a:lumMod val="50000"/>
                  </a:schemeClr>
                </a:solidFill>
                <a:latin typeface="Bell MT" pitchFamily="18" charset="0"/>
                <a:hlinkClick r:id="rId3"/>
              </a:rPr>
              <a:t>cocl.us/new_york_dataset“</a:t>
            </a:r>
            <a:endParaRPr lang="en-IN" sz="1800" dirty="0" smtClean="0">
              <a:solidFill>
                <a:schemeClr val="accent2">
                  <a:lumMod val="50000"/>
                </a:schemeClr>
              </a:solidFill>
              <a:latin typeface="Bell MT" pitchFamily="18" charset="0"/>
            </a:endParaRPr>
          </a:p>
          <a:p>
            <a:pPr marL="502920" lvl="0" indent="-457200" algn="just">
              <a:buFont typeface="Wingdings" pitchFamily="2" charset="2"/>
              <a:buChar char="Ø"/>
            </a:pPr>
            <a:r>
              <a:rPr lang="en-IN" sz="1800" dirty="0">
                <a:solidFill>
                  <a:schemeClr val="accent2">
                    <a:lumMod val="50000"/>
                  </a:schemeClr>
                </a:solidFill>
                <a:latin typeface="Bell MT" pitchFamily="18" charset="0"/>
              </a:rPr>
              <a:t>We will find all venues for each neighbourhood using Foursquare </a:t>
            </a:r>
            <a:r>
              <a:rPr lang="en-IN" sz="1800" dirty="0" smtClean="0">
                <a:solidFill>
                  <a:schemeClr val="accent2">
                    <a:lumMod val="50000"/>
                  </a:schemeClr>
                </a:solidFill>
                <a:latin typeface="Bell MT" pitchFamily="18" charset="0"/>
              </a:rPr>
              <a:t>API.</a:t>
            </a:r>
          </a:p>
          <a:p>
            <a:pPr marL="502920" lvl="0" indent="-457200" algn="just">
              <a:buFont typeface="Wingdings" pitchFamily="2" charset="2"/>
              <a:buChar char="Ø"/>
            </a:pPr>
            <a:r>
              <a:rPr lang="en-IN" sz="1800" dirty="0">
                <a:solidFill>
                  <a:schemeClr val="accent2">
                    <a:lumMod val="50000"/>
                  </a:schemeClr>
                </a:solidFill>
                <a:latin typeface="Bell MT" pitchFamily="18" charset="0"/>
              </a:rPr>
              <a:t>We will then filter out all venues with Indian restaurant for further analysis</a:t>
            </a:r>
            <a:r>
              <a:rPr lang="en-IN" sz="1800" dirty="0" smtClean="0">
                <a:solidFill>
                  <a:schemeClr val="accent2">
                    <a:lumMod val="50000"/>
                  </a:schemeClr>
                </a:solidFill>
                <a:latin typeface="Bell MT" pitchFamily="18" charset="0"/>
              </a:rPr>
              <a:t>.</a:t>
            </a:r>
          </a:p>
          <a:p>
            <a:pPr marL="502920" indent="-457200" algn="just">
              <a:buFont typeface="Wingdings" pitchFamily="2" charset="2"/>
              <a:buChar char="Ø"/>
            </a:pPr>
            <a:r>
              <a:rPr lang="en-IN" sz="1800" dirty="0">
                <a:solidFill>
                  <a:schemeClr val="accent2">
                    <a:lumMod val="50000"/>
                  </a:schemeClr>
                </a:solidFill>
                <a:latin typeface="Bell MT" pitchFamily="18" charset="0"/>
              </a:rPr>
              <a:t>Next using Foursquare API, we will find the Ratings, Tips, and Number of Likes for all the Indian Restaurants.</a:t>
            </a:r>
          </a:p>
          <a:p>
            <a:pPr marL="502920" indent="-457200" algn="just">
              <a:buFont typeface="Wingdings" pitchFamily="2" charset="2"/>
              <a:buChar char="Ø"/>
            </a:pPr>
            <a:r>
              <a:rPr lang="en-IN" sz="1800" dirty="0">
                <a:solidFill>
                  <a:schemeClr val="accent2">
                    <a:lumMod val="50000"/>
                  </a:schemeClr>
                </a:solidFill>
                <a:latin typeface="Bell MT" pitchFamily="18" charset="0"/>
              </a:rPr>
              <a:t>We will then sort Neighbourhoods and Borough the data keeping Ratings as the constraint.</a:t>
            </a:r>
          </a:p>
          <a:p>
            <a:pPr marL="502920" indent="-457200" algn="just">
              <a:buFont typeface="Wingdings" pitchFamily="2" charset="2"/>
              <a:buChar char="Ø"/>
            </a:pPr>
            <a:r>
              <a:rPr lang="en-IN" sz="1800" dirty="0">
                <a:solidFill>
                  <a:schemeClr val="accent2">
                    <a:lumMod val="50000"/>
                  </a:schemeClr>
                </a:solidFill>
                <a:latin typeface="Bell MT" pitchFamily="18" charset="0"/>
              </a:rPr>
              <a:t>Next we will consider all the neighbourhoods with average rating greater or equal 9.0 to visualize on map.</a:t>
            </a:r>
          </a:p>
          <a:p>
            <a:pPr marL="502920" indent="-457200" algn="just">
              <a:buFont typeface="Wingdings" pitchFamily="2" charset="2"/>
              <a:buChar char="Ø"/>
            </a:pPr>
            <a:r>
              <a:rPr lang="en-IN" sz="1800" dirty="0">
                <a:solidFill>
                  <a:schemeClr val="accent2">
                    <a:lumMod val="50000"/>
                  </a:schemeClr>
                </a:solidFill>
                <a:latin typeface="Bell MT" pitchFamily="18" charset="0"/>
              </a:rPr>
              <a:t>We will join this dataset to original New York data to get longitude and latitude.</a:t>
            </a:r>
          </a:p>
          <a:p>
            <a:pPr marL="502920" indent="-457200" algn="just">
              <a:buFont typeface="Wingdings" pitchFamily="2" charset="2"/>
              <a:buChar char="Ø"/>
            </a:pPr>
            <a:r>
              <a:rPr lang="en-IN" sz="1800" dirty="0">
                <a:solidFill>
                  <a:schemeClr val="accent2">
                    <a:lumMod val="50000"/>
                  </a:schemeClr>
                </a:solidFill>
                <a:latin typeface="Bell MT" pitchFamily="18" charset="0"/>
              </a:rPr>
              <a:t>Finally, we will visualize the Neighbourhoods and Borough based on average </a:t>
            </a:r>
            <a:r>
              <a:rPr lang="en-IN" sz="1800" dirty="0" smtClean="0">
                <a:solidFill>
                  <a:schemeClr val="accent2">
                    <a:lumMod val="50000"/>
                  </a:schemeClr>
                </a:solidFill>
                <a:latin typeface="Bell MT" pitchFamily="18" charset="0"/>
              </a:rPr>
              <a:t>Rating </a:t>
            </a:r>
            <a:r>
              <a:rPr lang="en-IN" sz="1800" dirty="0">
                <a:solidFill>
                  <a:schemeClr val="accent2">
                    <a:lumMod val="50000"/>
                  </a:schemeClr>
                </a:solidFill>
                <a:latin typeface="Bell MT" pitchFamily="18" charset="0"/>
              </a:rPr>
              <a:t>using python’s Folium library</a:t>
            </a:r>
            <a:r>
              <a:rPr lang="en-IN" sz="1800" dirty="0" smtClean="0">
                <a:solidFill>
                  <a:schemeClr val="accent2">
                    <a:lumMod val="50000"/>
                  </a:schemeClr>
                </a:solidFill>
                <a:latin typeface="Bell MT" pitchFamily="18" charset="0"/>
              </a:rPr>
              <a:t>.</a:t>
            </a:r>
            <a:endParaRPr lang="en-IN" sz="1800" dirty="0">
              <a:solidFill>
                <a:schemeClr val="accent2">
                  <a:lumMod val="50000"/>
                </a:schemeClr>
              </a:solidFill>
              <a:latin typeface="Bell MT" pitchFamily="18" charset="0"/>
            </a:endParaRPr>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sz="3000" b="1" u="sng" dirty="0" smtClean="0">
                <a:solidFill>
                  <a:srgbClr val="FF0000"/>
                </a:solidFill>
                <a:latin typeface="Arial Rounded MT Bold" pitchFamily="34" charset="0"/>
              </a:rPr>
              <a:t>Conclusion</a:t>
            </a:r>
            <a:endParaRPr lang="en-US" sz="3000" u="sng" dirty="0">
              <a:solidFill>
                <a:srgbClr val="FF0000"/>
              </a:solidFill>
              <a:latin typeface="Arial Rounded MT Bold" pitchFamily="34" charset="0"/>
            </a:endParaRPr>
          </a:p>
        </p:txBody>
      </p:sp>
      <p:sp>
        <p:nvSpPr>
          <p:cNvPr id="9" name="Content Placeholder 8"/>
          <p:cNvSpPr>
            <a:spLocks noGrp="1"/>
          </p:cNvSpPr>
          <p:nvPr>
            <p:ph idx="1"/>
          </p:nvPr>
        </p:nvSpPr>
        <p:spPr>
          <a:xfrm>
            <a:off x="261764" y="1196752"/>
            <a:ext cx="11737304" cy="5089768"/>
          </a:xfrm>
        </p:spPr>
        <p:txBody>
          <a:bodyPr>
            <a:normAutofit/>
          </a:bodyPr>
          <a:lstStyle/>
          <a:p>
            <a:pPr marL="45720" indent="0">
              <a:buNone/>
            </a:pPr>
            <a:r>
              <a:rPr lang="en-IN" sz="1800" dirty="0">
                <a:solidFill>
                  <a:schemeClr val="accent2">
                    <a:lumMod val="50000"/>
                  </a:schemeClr>
                </a:solidFill>
                <a:latin typeface="Bell MT" pitchFamily="18" charset="0"/>
              </a:rPr>
              <a:t>So now we can answer the questions asked above in the Questions section</a:t>
            </a:r>
            <a:r>
              <a:rPr lang="en-IN" sz="1800" dirty="0" smtClean="0">
                <a:solidFill>
                  <a:schemeClr val="accent2">
                    <a:lumMod val="50000"/>
                  </a:schemeClr>
                </a:solidFill>
                <a:latin typeface="Bell MT" pitchFamily="18" charset="0"/>
              </a:rPr>
              <a:t>:</a:t>
            </a:r>
            <a:endParaRPr lang="en-US" sz="1800" dirty="0">
              <a:solidFill>
                <a:schemeClr val="accent2">
                  <a:lumMod val="50000"/>
                </a:schemeClr>
              </a:solidFill>
              <a:latin typeface="Bell MT" pitchFamily="18" charset="0"/>
            </a:endParaRPr>
          </a:p>
          <a:p>
            <a:pPr marL="45720" indent="0">
              <a:buNone/>
            </a:pPr>
            <a:r>
              <a:rPr lang="en-IN" sz="1800" b="1" dirty="0">
                <a:solidFill>
                  <a:schemeClr val="accent2">
                    <a:lumMod val="50000"/>
                  </a:schemeClr>
                </a:solidFill>
                <a:latin typeface="Bell MT" pitchFamily="18" charset="0"/>
              </a:rPr>
              <a:t>Answers:</a:t>
            </a:r>
          </a:p>
          <a:p>
            <a:pPr marL="502920" indent="-457200">
              <a:buFont typeface="+mj-lt"/>
              <a:buAutoNum type="arabicPeriod"/>
            </a:pPr>
            <a:r>
              <a:rPr lang="en-IN" sz="1800" dirty="0">
                <a:solidFill>
                  <a:schemeClr val="accent2">
                    <a:lumMod val="50000"/>
                  </a:schemeClr>
                </a:solidFill>
                <a:latin typeface="Bell MT" pitchFamily="18" charset="0"/>
              </a:rPr>
              <a:t>The following location in New York City has great Indian restaurants</a:t>
            </a:r>
            <a:r>
              <a:rPr lang="en-IN" sz="1800" dirty="0" smtClean="0">
                <a:solidFill>
                  <a:schemeClr val="accent2">
                    <a:lumMod val="50000"/>
                  </a:schemeClr>
                </a:solidFill>
                <a:latin typeface="Bell MT" pitchFamily="18" charset="0"/>
              </a:rPr>
              <a:t>.</a:t>
            </a:r>
          </a:p>
          <a:p>
            <a:pPr marL="502920" indent="-457200">
              <a:buFont typeface="+mj-lt"/>
              <a:buAutoNum type="arabicPeriod"/>
            </a:pPr>
            <a:endParaRPr lang="en-IN" sz="1800" dirty="0">
              <a:solidFill>
                <a:schemeClr val="accent2">
                  <a:lumMod val="50000"/>
                </a:schemeClr>
              </a:solidFill>
              <a:latin typeface="Bell MT" pitchFamily="18" charset="0"/>
            </a:endParaRPr>
          </a:p>
          <a:p>
            <a:pPr marL="502920" indent="-457200">
              <a:buFont typeface="+mj-lt"/>
              <a:buAutoNum type="arabicPeriod"/>
            </a:pPr>
            <a:endParaRPr lang="en-IN" sz="1800" dirty="0" smtClean="0">
              <a:solidFill>
                <a:schemeClr val="accent2">
                  <a:lumMod val="50000"/>
                </a:schemeClr>
              </a:solidFill>
              <a:latin typeface="Bell MT" pitchFamily="18" charset="0"/>
            </a:endParaRPr>
          </a:p>
          <a:p>
            <a:pPr marL="502920" indent="-457200">
              <a:buFont typeface="+mj-lt"/>
              <a:buAutoNum type="arabicPeriod"/>
            </a:pPr>
            <a:endParaRPr lang="en-IN" sz="1800" dirty="0">
              <a:solidFill>
                <a:schemeClr val="accent2">
                  <a:lumMod val="50000"/>
                </a:schemeClr>
              </a:solidFill>
              <a:latin typeface="Bell MT" pitchFamily="18" charset="0"/>
            </a:endParaRPr>
          </a:p>
          <a:p>
            <a:pPr marL="502920" indent="-457200">
              <a:buFont typeface="+mj-lt"/>
              <a:buAutoNum type="arabicPeriod"/>
            </a:pPr>
            <a:r>
              <a:rPr lang="en-IN" sz="1800" dirty="0">
                <a:solidFill>
                  <a:schemeClr val="accent2">
                    <a:lumMod val="50000"/>
                  </a:schemeClr>
                </a:solidFill>
                <a:latin typeface="Bell MT" pitchFamily="18" charset="0"/>
              </a:rPr>
              <a:t>Astoria (Queens), Blissville (Queens), Civic Center (Manhattan) are some of the best neighbourhoods for Indian cuisine</a:t>
            </a:r>
            <a:r>
              <a:rPr lang="en-IN" sz="1800" dirty="0" smtClean="0">
                <a:solidFill>
                  <a:schemeClr val="accent2">
                    <a:lumMod val="50000"/>
                  </a:schemeClr>
                </a:solidFill>
                <a:latin typeface="Bell MT" pitchFamily="18" charset="0"/>
              </a:rPr>
              <a:t>.</a:t>
            </a:r>
          </a:p>
          <a:p>
            <a:pPr marL="502920" indent="-457200">
              <a:buFont typeface="+mj-lt"/>
              <a:buAutoNum type="arabicPeriod"/>
            </a:pPr>
            <a:r>
              <a:rPr lang="en-IN" sz="1800" dirty="0">
                <a:solidFill>
                  <a:schemeClr val="accent2">
                    <a:lumMod val="50000"/>
                  </a:schemeClr>
                </a:solidFill>
                <a:latin typeface="Bell MT" pitchFamily="18" charset="0"/>
              </a:rPr>
              <a:t>Manhattan have potential Indian Restaurant Market.</a:t>
            </a:r>
          </a:p>
          <a:p>
            <a:pPr marL="502920" indent="-457200">
              <a:buFont typeface="+mj-lt"/>
              <a:buAutoNum type="arabicPeriod"/>
            </a:pPr>
            <a:r>
              <a:rPr lang="en-IN" sz="1800" dirty="0">
                <a:solidFill>
                  <a:schemeClr val="accent2">
                    <a:lumMod val="50000"/>
                  </a:schemeClr>
                </a:solidFill>
                <a:latin typeface="Bell MT" pitchFamily="18" charset="0"/>
              </a:rPr>
              <a:t>Staten Island ranks last in average rating of Indian Restaurants.</a:t>
            </a:r>
          </a:p>
          <a:p>
            <a:pPr marL="502920" indent="-457200">
              <a:buFont typeface="+mj-lt"/>
              <a:buAutoNum type="arabicPeriod"/>
            </a:pPr>
            <a:r>
              <a:rPr lang="en-IN" sz="1800" dirty="0">
                <a:solidFill>
                  <a:schemeClr val="accent2">
                    <a:lumMod val="50000"/>
                  </a:schemeClr>
                </a:solidFill>
                <a:latin typeface="Bell MT" pitchFamily="18" charset="0"/>
              </a:rPr>
              <a:t>Manhattan is the best place to stay if you prefer Indian Cuisine</a:t>
            </a:r>
            <a:r>
              <a:rPr lang="en-IN" sz="1800" dirty="0" smtClean="0">
                <a:solidFill>
                  <a:schemeClr val="accent2">
                    <a:lumMod val="50000"/>
                  </a:schemeClr>
                </a:solidFill>
                <a:latin typeface="Bell MT" pitchFamily="18" charset="0"/>
              </a:rPr>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84</TotalTime>
  <Words>758</Words>
  <Application>Microsoft Office PowerPoint</Application>
  <PresentationFormat>Custom</PresentationFormat>
  <Paragraphs>57</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vt:lpstr>
      <vt:lpstr>Problem</vt:lpstr>
      <vt:lpstr>Data Section</vt:lpstr>
      <vt:lpstr>Methodology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SaaGar</cp:lastModifiedBy>
  <cp:revision>7</cp:revision>
  <dcterms:created xsi:type="dcterms:W3CDTF">2020-01-05T08:05:09Z</dcterms:created>
  <dcterms:modified xsi:type="dcterms:W3CDTF">2020-04-05T14:40:26Z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