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C04451-0628-48A7-9C6B-74E1F323AE75}">
  <a:tblStyle styleId="{61C04451-0628-48A7-9C6B-74E1F323AE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71741920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7174192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70bcdd7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70bcdd7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70bcdd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70bcdd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67b3e3f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67b3e3f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67b3e3f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67b3e3f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7174192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7174192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7174192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717419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7174192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7174192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72973af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72973af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s://github.com/jleal7/AuE8230_Group3/tree/main/catkin_ws/src/assignment1c_turtlebot3/videos" TargetMode="External"/><Relationship Id="rId5" Type="http://schemas.openxmlformats.org/officeDocument/2006/relationships/hyperlink" Target="https://github.com/jleal7/AuE8230_Group3/tree/main/catkin_ws/src/assignment1c_turtlebot3/video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gIuUX8f1Uf12HaqfOEAtxvxWOznnB7_5/view" TargetMode="External"/><Relationship Id="rId4" Type="http://schemas.openxmlformats.org/officeDocument/2006/relationships/image" Target="../media/image1.png"/><Relationship Id="rId5" Type="http://schemas.openxmlformats.org/officeDocument/2006/relationships/hyperlink" Target="http://drive.google.com/file/d/1N8Q5WxitvbXnQZFLAhb9r3Q4aw_x1WyB/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mFDuiUEke2WHIwWPosfHWv1YUM-4VJoH/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Nqu-8UBEmWkf3DXve66UVUbxlniMJXaD/view" TargetMode="External"/><Relationship Id="rId4" Type="http://schemas.openxmlformats.org/officeDocument/2006/relationships/image" Target="../media/image1.png"/><Relationship Id="rId5" Type="http://schemas.openxmlformats.org/officeDocument/2006/relationships/hyperlink" Target="http://drive.google.com/file/d/138E5YESIytdBWPtrKPfbJdIUfTLb-XHN/view" TargetMode="External"/><Relationship Id="rId6"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Iw9bQKwKM-pnLl9_P5eO5KjOaOSGkzGt/view" TargetMode="External"/><Relationship Id="rId4" Type="http://schemas.openxmlformats.org/officeDocument/2006/relationships/image" Target="../media/image7.jpg"/><Relationship Id="rId5" Type="http://schemas.openxmlformats.org/officeDocument/2006/relationships/hyperlink" Target="http://drive.google.com/file/d/15rnzmgLR_Jlm_AvCSfqRnAjLUiY-FNpc/view" TargetMode="External"/><Relationship Id="rId6"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11190" t="0"/>
          <a:stretch/>
        </p:blipFill>
        <p:spPr>
          <a:xfrm>
            <a:off x="0" y="0"/>
            <a:ext cx="9144001" cy="5143500"/>
          </a:xfrm>
          <a:prstGeom prst="rect">
            <a:avLst/>
          </a:prstGeom>
          <a:noFill/>
          <a:ln>
            <a:noFill/>
          </a:ln>
        </p:spPr>
      </p:pic>
      <p:sp>
        <p:nvSpPr>
          <p:cNvPr id="55" name="Google Shape;55;p13"/>
          <p:cNvSpPr txBox="1"/>
          <p:nvPr>
            <p:ph type="ctrTitle"/>
          </p:nvPr>
        </p:nvSpPr>
        <p:spPr>
          <a:xfrm>
            <a:off x="170050" y="726500"/>
            <a:ext cx="8520600" cy="91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solidFill>
                <a:srgbClr val="EFEFEF"/>
              </a:solidFill>
            </a:endParaRPr>
          </a:p>
          <a:p>
            <a:pPr indent="0" lvl="0" marL="0" rtl="0" algn="l">
              <a:spcBef>
                <a:spcPts val="0"/>
              </a:spcBef>
              <a:spcAft>
                <a:spcPts val="0"/>
              </a:spcAft>
              <a:buClr>
                <a:schemeClr val="dk1"/>
              </a:buClr>
              <a:buSzPts val="990"/>
              <a:buFont typeface="Arial"/>
              <a:buNone/>
            </a:pPr>
            <a:r>
              <a:t/>
            </a:r>
            <a:endParaRPr>
              <a:solidFill>
                <a:srgbClr val="EFEFEF"/>
              </a:solidFill>
            </a:endParaRPr>
          </a:p>
          <a:p>
            <a:pPr indent="0" lvl="0" marL="0" rtl="0" algn="l">
              <a:spcBef>
                <a:spcPts val="0"/>
              </a:spcBef>
              <a:spcAft>
                <a:spcPts val="0"/>
              </a:spcAft>
              <a:buClr>
                <a:schemeClr val="dk1"/>
              </a:buClr>
              <a:buSzPts val="990"/>
              <a:buFont typeface="Arial"/>
              <a:buNone/>
            </a:pPr>
            <a:r>
              <a:t/>
            </a:r>
            <a:endParaRPr>
              <a:solidFill>
                <a:srgbClr val="EFEFEF"/>
              </a:solidFill>
            </a:endParaRPr>
          </a:p>
          <a:p>
            <a:pPr indent="0" lvl="0" marL="0" rtl="0" algn="l">
              <a:spcBef>
                <a:spcPts val="0"/>
              </a:spcBef>
              <a:spcAft>
                <a:spcPts val="0"/>
              </a:spcAft>
              <a:buClr>
                <a:schemeClr val="dk1"/>
              </a:buClr>
              <a:buSzPts val="990"/>
              <a:buFont typeface="Arial"/>
              <a:buNone/>
            </a:pPr>
            <a:r>
              <a:t/>
            </a:r>
            <a:endParaRPr>
              <a:solidFill>
                <a:srgbClr val="EFEFEF"/>
              </a:solidFill>
            </a:endParaRPr>
          </a:p>
          <a:p>
            <a:pPr indent="0" lvl="0" marL="0" rtl="0" algn="l">
              <a:spcBef>
                <a:spcPts val="0"/>
              </a:spcBef>
              <a:spcAft>
                <a:spcPts val="0"/>
              </a:spcAft>
              <a:buClr>
                <a:schemeClr val="dk1"/>
              </a:buClr>
              <a:buSzPts val="990"/>
              <a:buFont typeface="Arial"/>
              <a:buNone/>
            </a:pPr>
            <a:r>
              <a:t/>
            </a:r>
            <a:endParaRPr>
              <a:solidFill>
                <a:srgbClr val="EFEFEF"/>
              </a:solidFill>
            </a:endParaRPr>
          </a:p>
          <a:p>
            <a:pPr indent="0" lvl="0" marL="0" rtl="0" algn="l">
              <a:spcBef>
                <a:spcPts val="0"/>
              </a:spcBef>
              <a:spcAft>
                <a:spcPts val="0"/>
              </a:spcAft>
              <a:buClr>
                <a:schemeClr val="dk1"/>
              </a:buClr>
              <a:buSzPts val="990"/>
              <a:buFont typeface="Arial"/>
              <a:buNone/>
            </a:pPr>
            <a:r>
              <a:t/>
            </a:r>
            <a:endParaRPr>
              <a:solidFill>
                <a:srgbClr val="EFEFEF"/>
              </a:solidFill>
            </a:endParaRPr>
          </a:p>
          <a:p>
            <a:pPr indent="0" lvl="0" marL="0" rtl="0" algn="l">
              <a:spcBef>
                <a:spcPts val="0"/>
              </a:spcBef>
              <a:spcAft>
                <a:spcPts val="0"/>
              </a:spcAft>
              <a:buClr>
                <a:schemeClr val="dk1"/>
              </a:buClr>
              <a:buSzPts val="990"/>
              <a:buFont typeface="Arial"/>
              <a:buNone/>
            </a:pPr>
            <a:r>
              <a:t/>
            </a:r>
            <a:endParaRPr>
              <a:solidFill>
                <a:srgbClr val="EFEFEF"/>
              </a:solidFill>
            </a:endParaRPr>
          </a:p>
          <a:p>
            <a:pPr indent="0" lvl="0" marL="0" rtl="0" algn="l">
              <a:spcBef>
                <a:spcPts val="0"/>
              </a:spcBef>
              <a:spcAft>
                <a:spcPts val="0"/>
              </a:spcAft>
              <a:buClr>
                <a:schemeClr val="dk1"/>
              </a:buClr>
              <a:buSzPts val="990"/>
              <a:buFont typeface="Arial"/>
              <a:buNone/>
            </a:pPr>
            <a:r>
              <a:t/>
            </a:r>
            <a:endParaRPr>
              <a:solidFill>
                <a:srgbClr val="EFEFEF"/>
              </a:solidFill>
            </a:endParaRPr>
          </a:p>
          <a:p>
            <a:pPr indent="0" lvl="0" marL="0" rtl="0" algn="l">
              <a:spcBef>
                <a:spcPts val="0"/>
              </a:spcBef>
              <a:spcAft>
                <a:spcPts val="0"/>
              </a:spcAft>
              <a:buClr>
                <a:schemeClr val="dk1"/>
              </a:buClr>
              <a:buSzPts val="990"/>
              <a:buFont typeface="Arial"/>
              <a:buNone/>
            </a:pPr>
            <a:r>
              <a:t/>
            </a:r>
            <a:endParaRPr>
              <a:solidFill>
                <a:srgbClr val="EFEFEF"/>
              </a:solidFill>
            </a:endParaRPr>
          </a:p>
          <a:p>
            <a:pPr indent="0" lvl="0" marL="0" rtl="0" algn="l">
              <a:spcBef>
                <a:spcPts val="0"/>
              </a:spcBef>
              <a:spcAft>
                <a:spcPts val="0"/>
              </a:spcAft>
              <a:buClr>
                <a:schemeClr val="dk1"/>
              </a:buClr>
              <a:buSzPts val="990"/>
              <a:buFont typeface="Arial"/>
              <a:buNone/>
            </a:pPr>
            <a:r>
              <a:t/>
            </a:r>
            <a:endParaRPr>
              <a:solidFill>
                <a:srgbClr val="EFEFEF"/>
              </a:solidFill>
            </a:endParaRPr>
          </a:p>
          <a:p>
            <a:pPr indent="0" lvl="0" marL="0" rtl="0" algn="l">
              <a:spcBef>
                <a:spcPts val="0"/>
              </a:spcBef>
              <a:spcAft>
                <a:spcPts val="0"/>
              </a:spcAft>
              <a:buClr>
                <a:schemeClr val="dk1"/>
              </a:buClr>
              <a:buSzPts val="990"/>
              <a:buFont typeface="Arial"/>
              <a:buNone/>
            </a:pPr>
            <a:r>
              <a:rPr lang="en">
                <a:solidFill>
                  <a:srgbClr val="EFEFEF"/>
                </a:solidFill>
              </a:rPr>
              <a:t>Assignment 1c</a:t>
            </a:r>
            <a:endParaRPr>
              <a:solidFill>
                <a:srgbClr val="EFEFEF"/>
              </a:solidFill>
            </a:endParaRPr>
          </a:p>
          <a:p>
            <a:pPr indent="0" lvl="0" marL="0" rtl="0" algn="l">
              <a:spcBef>
                <a:spcPts val="0"/>
              </a:spcBef>
              <a:spcAft>
                <a:spcPts val="0"/>
              </a:spcAft>
              <a:buNone/>
            </a:pPr>
            <a:r>
              <a:t/>
            </a:r>
            <a:endParaRPr sz="1100"/>
          </a:p>
          <a:p>
            <a:pPr indent="0" lvl="0" marL="0" rtl="0" algn="ctr">
              <a:spcBef>
                <a:spcPts val="0"/>
              </a:spcBef>
              <a:spcAft>
                <a:spcPts val="0"/>
              </a:spcAft>
              <a:buNone/>
            </a:pPr>
            <a:r>
              <a:t/>
            </a:r>
            <a:endParaRPr sz="1100"/>
          </a:p>
        </p:txBody>
      </p:sp>
      <p:sp>
        <p:nvSpPr>
          <p:cNvPr id="56" name="Google Shape;56;p13"/>
          <p:cNvSpPr txBox="1"/>
          <p:nvPr>
            <p:ph idx="1" type="subTitle"/>
          </p:nvPr>
        </p:nvSpPr>
        <p:spPr>
          <a:xfrm>
            <a:off x="170050" y="2338638"/>
            <a:ext cx="8520600" cy="2092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FFFFFF"/>
                </a:solidFill>
              </a:rPr>
              <a:t>AuE8230 Spring 2023</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FFFFFF"/>
                </a:solidFill>
              </a:rPr>
              <a:t>Group 3:</a:t>
            </a:r>
            <a:endParaRPr b="1">
              <a:solidFill>
                <a:srgbClr val="FFFFFF"/>
              </a:solidFill>
            </a:endParaRPr>
          </a:p>
          <a:p>
            <a:pPr indent="0" lvl="0" marL="0" rtl="0" algn="l">
              <a:spcBef>
                <a:spcPts val="0"/>
              </a:spcBef>
              <a:spcAft>
                <a:spcPts val="0"/>
              </a:spcAft>
              <a:buNone/>
            </a:pPr>
            <a:r>
              <a:rPr lang="en">
                <a:solidFill>
                  <a:srgbClr val="FFFFFF"/>
                </a:solidFill>
              </a:rPr>
              <a:t>Jairo Leal</a:t>
            </a:r>
            <a:endParaRPr>
              <a:solidFill>
                <a:srgbClr val="FFFFFF"/>
              </a:solidFill>
            </a:endParaRPr>
          </a:p>
          <a:p>
            <a:pPr indent="0" lvl="0" marL="0" rtl="0" algn="l">
              <a:spcBef>
                <a:spcPts val="0"/>
              </a:spcBef>
              <a:spcAft>
                <a:spcPts val="0"/>
              </a:spcAft>
              <a:buNone/>
            </a:pPr>
            <a:r>
              <a:rPr lang="en">
                <a:solidFill>
                  <a:srgbClr val="FFFFFF"/>
                </a:solidFill>
              </a:rPr>
              <a:t>Rohit Ravikumar</a:t>
            </a:r>
            <a:endParaRPr>
              <a:solidFill>
                <a:srgbClr val="FFFFFF"/>
              </a:solidFill>
            </a:endParaRPr>
          </a:p>
          <a:p>
            <a:pPr indent="0" lvl="0" marL="0" rtl="0" algn="l">
              <a:spcBef>
                <a:spcPts val="0"/>
              </a:spcBef>
              <a:spcAft>
                <a:spcPts val="0"/>
              </a:spcAft>
              <a:buNone/>
            </a:pPr>
            <a:r>
              <a:rPr lang="en">
                <a:solidFill>
                  <a:srgbClr val="FFFFFF"/>
                </a:solidFill>
              </a:rPr>
              <a:t>Saachi Walia</a:t>
            </a:r>
            <a:endParaRPr>
              <a:solidFill>
                <a:srgbClr val="FFFFFF"/>
              </a:solidFill>
            </a:endParaRPr>
          </a:p>
          <a:p>
            <a:pPr indent="0" lvl="0" marL="0" rtl="0" algn="l">
              <a:spcBef>
                <a:spcPts val="0"/>
              </a:spcBef>
              <a:spcAft>
                <a:spcPts val="0"/>
              </a:spcAft>
              <a:buNone/>
            </a:pPr>
            <a:r>
              <a:rPr lang="en">
                <a:solidFill>
                  <a:srgbClr val="FFFFFF"/>
                </a:solidFill>
              </a:rPr>
              <a:t>Vasanth Seethapathi</a:t>
            </a:r>
            <a:endParaRPr>
              <a:solidFill>
                <a:srgbClr val="FFFFFF"/>
              </a:solidFill>
            </a:endParaRPr>
          </a:p>
        </p:txBody>
      </p:sp>
      <p:sp>
        <p:nvSpPr>
          <p:cNvPr id="57" name="Google Shape;57;p13">
            <a:hlinkClick r:id="rId4"/>
          </p:cNvPr>
          <p:cNvSpPr txBox="1"/>
          <p:nvPr/>
        </p:nvSpPr>
        <p:spPr>
          <a:xfrm>
            <a:off x="136806" y="4789494"/>
            <a:ext cx="8870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100" u="sng">
                <a:solidFill>
                  <a:schemeClr val="hlink"/>
                </a:solidFill>
                <a:hlinkClick r:id="rId5"/>
              </a:rPr>
              <a:t>https://github.com/jleal7/AuE8230_Group3/tree/main/catkin_ws/src/assignment1c_turtlebot3/videos</a:t>
            </a:r>
            <a:r>
              <a:rPr b="1" lang="en" sz="1100">
                <a:solidFill>
                  <a:schemeClr val="lt1"/>
                </a:solidFill>
              </a:rPr>
              <a:t> </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B"/>
        </a:solidFill>
      </p:bgPr>
    </p:bg>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257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chemeClr val="lt1"/>
                </a:solidFill>
              </a:rPr>
              <a:t>Conclusions</a:t>
            </a:r>
            <a:endParaRPr b="1" i="1">
              <a:solidFill>
                <a:schemeClr val="lt1"/>
              </a:solidFill>
            </a:endParaRPr>
          </a:p>
        </p:txBody>
      </p:sp>
      <p:sp>
        <p:nvSpPr>
          <p:cNvPr id="140" name="Google Shape;140;p22"/>
          <p:cNvSpPr txBox="1"/>
          <p:nvPr>
            <p:ph idx="1" type="body"/>
          </p:nvPr>
        </p:nvSpPr>
        <p:spPr>
          <a:xfrm>
            <a:off x="257300" y="1131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All the simulations were run on the </a:t>
            </a:r>
            <a:r>
              <a:rPr lang="en">
                <a:solidFill>
                  <a:schemeClr val="lt1"/>
                </a:solidFill>
              </a:rPr>
              <a:t>default</a:t>
            </a:r>
            <a:r>
              <a:rPr lang="en">
                <a:solidFill>
                  <a:schemeClr val="lt1"/>
                </a:solidFill>
              </a:rPr>
              <a:t> physics setting on gazebo, and hence the tire to ground contact friction coefficient was not </a:t>
            </a:r>
            <a:r>
              <a:rPr lang="en">
                <a:solidFill>
                  <a:schemeClr val="lt1"/>
                </a:solidFill>
              </a:rPr>
              <a:t>touched. Hence this led to the bot following some absurd trajectories even at low speeds, due to low coefficients of friction between the two surfaces, which led the turtle to slip even while turning and align itself some degrees off from the intended path. This led to a skewed square.</a:t>
            </a:r>
            <a:endParaRPr>
              <a:solidFill>
                <a:schemeClr val="lt1"/>
              </a:solidFill>
            </a:endParaRPr>
          </a:p>
          <a:p>
            <a:pPr indent="0" lvl="0" marL="0" rtl="0" algn="l">
              <a:spcBef>
                <a:spcPts val="1200"/>
              </a:spcBef>
              <a:spcAft>
                <a:spcPts val="1200"/>
              </a:spcAft>
              <a:buNone/>
            </a:pPr>
            <a:r>
              <a:rPr lang="en">
                <a:solidFill>
                  <a:schemeClr val="lt1"/>
                </a:solidFill>
              </a:rPr>
              <a:t>As the speed increased, the turtlebot kept breaking the traction limit instantly after starting off and veered of into a new path.</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B"/>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77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i="1" lang="en" sz="2020" u="sng">
                <a:solidFill>
                  <a:schemeClr val="lt1"/>
                </a:solidFill>
              </a:rPr>
              <a:t>Launch File</a:t>
            </a:r>
            <a:r>
              <a:rPr b="1" i="1" lang="en" sz="2020">
                <a:solidFill>
                  <a:schemeClr val="lt1"/>
                </a:solidFill>
              </a:rPr>
              <a:t>: Launch circle.py or square.py based on roslaunch argument</a:t>
            </a:r>
            <a:endParaRPr b="1" i="1" sz="2020">
              <a:solidFill>
                <a:schemeClr val="lt1"/>
              </a:solidFill>
            </a:endParaRPr>
          </a:p>
        </p:txBody>
      </p:sp>
      <p:pic>
        <p:nvPicPr>
          <p:cNvPr id="63" name="Google Shape;63;p14"/>
          <p:cNvPicPr preferRelativeResize="0"/>
          <p:nvPr/>
        </p:nvPicPr>
        <p:blipFill>
          <a:blip r:embed="rId3">
            <a:alphaModFix/>
          </a:blip>
          <a:stretch>
            <a:fillRect/>
          </a:stretch>
        </p:blipFill>
        <p:spPr>
          <a:xfrm>
            <a:off x="196125" y="1198925"/>
            <a:ext cx="8839199" cy="3446603"/>
          </a:xfrm>
          <a:prstGeom prst="rect">
            <a:avLst/>
          </a:prstGeom>
          <a:noFill/>
          <a:ln>
            <a:noFill/>
          </a:ln>
        </p:spPr>
      </p:pic>
      <p:sp>
        <p:nvSpPr>
          <p:cNvPr id="64" name="Google Shape;64;p14"/>
          <p:cNvSpPr/>
          <p:nvPr/>
        </p:nvSpPr>
        <p:spPr>
          <a:xfrm>
            <a:off x="196125" y="2804675"/>
            <a:ext cx="8839200" cy="157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96125" y="1220575"/>
            <a:ext cx="8561700" cy="150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641475" y="4712400"/>
            <a:ext cx="7948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rPr>
              <a:t>r</a:t>
            </a:r>
            <a:r>
              <a:rPr lang="en" sz="1600">
                <a:solidFill>
                  <a:schemeClr val="lt1"/>
                </a:solidFill>
              </a:rPr>
              <a:t>oslaunch assignment1c_turtlebot3 move.launch </a:t>
            </a:r>
            <a:r>
              <a:rPr lang="en" sz="1600" u="sng">
                <a:solidFill>
                  <a:schemeClr val="lt1"/>
                </a:solidFill>
              </a:rPr>
              <a:t>code:= ‘circle’ or ‘square’</a:t>
            </a:r>
            <a:endParaRPr sz="1600" u="sng">
              <a:solidFill>
                <a:schemeClr val="lt1"/>
              </a:solidFill>
            </a:endParaRPr>
          </a:p>
        </p:txBody>
      </p:sp>
      <p:sp>
        <p:nvSpPr>
          <p:cNvPr id="67" name="Google Shape;67;p14"/>
          <p:cNvSpPr txBox="1"/>
          <p:nvPr/>
        </p:nvSpPr>
        <p:spPr>
          <a:xfrm>
            <a:off x="502725" y="789475"/>
            <a:ext cx="7948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rPr>
              <a:t>Copy</a:t>
            </a:r>
            <a:r>
              <a:rPr lang="en" sz="1600">
                <a:solidFill>
                  <a:schemeClr val="lt1"/>
                </a:solidFill>
              </a:rPr>
              <a:t>-paste top </a:t>
            </a:r>
            <a:r>
              <a:rPr lang="en" sz="1600">
                <a:solidFill>
                  <a:schemeClr val="lt1"/>
                </a:solidFill>
              </a:rPr>
              <a:t>from turtlebot3_empty_world.launch</a:t>
            </a:r>
            <a:endParaRPr sz="1600" u="sng">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B"/>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230700" y="0"/>
            <a:ext cx="2682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u="sng">
                <a:solidFill>
                  <a:schemeClr val="lt1"/>
                </a:solidFill>
              </a:rPr>
              <a:t>Circle.py</a:t>
            </a:r>
            <a:endParaRPr b="1" i="1" u="sng">
              <a:solidFill>
                <a:schemeClr val="lt1"/>
              </a:solidFill>
            </a:endParaRPr>
          </a:p>
        </p:txBody>
      </p:sp>
      <p:sp>
        <p:nvSpPr>
          <p:cNvPr id="73" name="Google Shape;73;p15"/>
          <p:cNvSpPr txBox="1"/>
          <p:nvPr>
            <p:ph idx="1" type="body"/>
          </p:nvPr>
        </p:nvSpPr>
        <p:spPr>
          <a:xfrm>
            <a:off x="6192600" y="1398800"/>
            <a:ext cx="2566800" cy="2950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300">
                <a:solidFill>
                  <a:schemeClr val="lt1"/>
                </a:solidFill>
              </a:rPr>
              <a:t>Unlike turtlesim now we need to publish to /cmd_vel instead of /turtle1/cmd_vel</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Gazebo uses same Twist message as turtlesim</a:t>
            </a:r>
            <a:endParaRPr sz="1300">
              <a:solidFill>
                <a:schemeClr val="lt1"/>
              </a:solidFill>
            </a:endParaRPr>
          </a:p>
          <a:p>
            <a:pPr indent="0" lvl="0" marL="0" rtl="0" algn="l">
              <a:spcBef>
                <a:spcPts val="1200"/>
              </a:spcBef>
              <a:spcAft>
                <a:spcPts val="0"/>
              </a:spcAft>
              <a:buNone/>
            </a:pPr>
            <a:r>
              <a:t/>
            </a:r>
            <a:endParaRPr sz="1300">
              <a:solidFill>
                <a:schemeClr val="lt1"/>
              </a:solidFill>
            </a:endParaRPr>
          </a:p>
          <a:p>
            <a:pPr indent="-311150" lvl="0" marL="457200" rtl="0" algn="l">
              <a:spcBef>
                <a:spcPts val="1200"/>
              </a:spcBef>
              <a:spcAft>
                <a:spcPts val="0"/>
              </a:spcAft>
              <a:buClr>
                <a:schemeClr val="lt1"/>
              </a:buClr>
              <a:buSzPts val="1300"/>
              <a:buChar char="●"/>
            </a:pPr>
            <a:r>
              <a:rPr lang="en" sz="1300">
                <a:solidFill>
                  <a:schemeClr val="lt1"/>
                </a:solidFill>
              </a:rPr>
              <a:t>Use rospy.get_param(‘~’) to retrieve args from launch file</a:t>
            </a:r>
            <a:endParaRPr sz="1300">
              <a:solidFill>
                <a:schemeClr val="lt1"/>
              </a:solidFill>
            </a:endParaRPr>
          </a:p>
          <a:p>
            <a:pPr indent="0" lvl="0" marL="0" rtl="0" algn="l">
              <a:spcBef>
                <a:spcPts val="1200"/>
              </a:spcBef>
              <a:spcAft>
                <a:spcPts val="1200"/>
              </a:spcAft>
              <a:buNone/>
            </a:pPr>
            <a:r>
              <a:t/>
            </a:r>
            <a:endParaRPr sz="1300">
              <a:solidFill>
                <a:schemeClr val="lt1"/>
              </a:solidFill>
            </a:endParaRPr>
          </a:p>
        </p:txBody>
      </p:sp>
      <p:pic>
        <p:nvPicPr>
          <p:cNvPr id="74" name="Google Shape;74;p15"/>
          <p:cNvPicPr preferRelativeResize="0"/>
          <p:nvPr/>
        </p:nvPicPr>
        <p:blipFill>
          <a:blip r:embed="rId3">
            <a:alphaModFix/>
          </a:blip>
          <a:stretch>
            <a:fillRect/>
          </a:stretch>
        </p:blipFill>
        <p:spPr>
          <a:xfrm>
            <a:off x="0" y="553700"/>
            <a:ext cx="6023474" cy="3865445"/>
          </a:xfrm>
          <a:prstGeom prst="rect">
            <a:avLst/>
          </a:prstGeom>
          <a:noFill/>
          <a:ln>
            <a:noFill/>
          </a:ln>
        </p:spPr>
      </p:pic>
      <p:sp>
        <p:nvSpPr>
          <p:cNvPr id="75" name="Google Shape;75;p15"/>
          <p:cNvSpPr/>
          <p:nvPr/>
        </p:nvSpPr>
        <p:spPr>
          <a:xfrm>
            <a:off x="196125" y="1661075"/>
            <a:ext cx="5923500" cy="626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196125" y="2324050"/>
            <a:ext cx="5923500" cy="21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196125" y="2855275"/>
            <a:ext cx="5923500" cy="21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196125" y="3444800"/>
            <a:ext cx="5923500" cy="21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178025" y="2790300"/>
            <a:ext cx="102000" cy="9543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B"/>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1700" y="109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chemeClr val="lt1"/>
                </a:solidFill>
              </a:rPr>
              <a:t>Slow and Medium Speed</a:t>
            </a:r>
            <a:endParaRPr b="1" i="1">
              <a:solidFill>
                <a:schemeClr val="lt1"/>
              </a:solidFill>
            </a:endParaRPr>
          </a:p>
        </p:txBody>
      </p:sp>
      <p:sp>
        <p:nvSpPr>
          <p:cNvPr id="85" name="Google Shape;85;p16"/>
          <p:cNvSpPr txBox="1"/>
          <p:nvPr>
            <p:ph idx="1" type="body"/>
          </p:nvPr>
        </p:nvSpPr>
        <p:spPr>
          <a:xfrm>
            <a:off x="311700" y="6826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lt1"/>
                </a:solidFill>
              </a:rPr>
              <a:t>Wheels have not saturated. Circle ends where it starts.</a:t>
            </a:r>
            <a:endParaRPr>
              <a:solidFill>
                <a:schemeClr val="lt1"/>
              </a:solidFill>
            </a:endParaRPr>
          </a:p>
        </p:txBody>
      </p:sp>
      <p:pic>
        <p:nvPicPr>
          <p:cNvPr id="86" name="Google Shape;86;p16" title="slow.mp4">
            <a:hlinkClick r:id="rId3"/>
          </p:cNvPr>
          <p:cNvPicPr preferRelativeResize="0"/>
          <p:nvPr/>
        </p:nvPicPr>
        <p:blipFill>
          <a:blip r:embed="rId4">
            <a:alphaModFix/>
          </a:blip>
          <a:stretch>
            <a:fillRect/>
          </a:stretch>
        </p:blipFill>
        <p:spPr>
          <a:xfrm>
            <a:off x="582725" y="1206900"/>
            <a:ext cx="4034100" cy="3025575"/>
          </a:xfrm>
          <a:prstGeom prst="rect">
            <a:avLst/>
          </a:prstGeom>
          <a:noFill/>
          <a:ln>
            <a:noFill/>
          </a:ln>
        </p:spPr>
      </p:pic>
      <p:pic>
        <p:nvPicPr>
          <p:cNvPr id="87" name="Google Shape;87;p16" title="medium.mp4">
            <a:hlinkClick r:id="rId5"/>
          </p:cNvPr>
          <p:cNvPicPr preferRelativeResize="0"/>
          <p:nvPr/>
        </p:nvPicPr>
        <p:blipFill>
          <a:blip r:embed="rId4">
            <a:alphaModFix/>
          </a:blip>
          <a:stretch>
            <a:fillRect/>
          </a:stretch>
        </p:blipFill>
        <p:spPr>
          <a:xfrm>
            <a:off x="4798200" y="1206900"/>
            <a:ext cx="4034100" cy="3025575"/>
          </a:xfrm>
          <a:prstGeom prst="rect">
            <a:avLst/>
          </a:prstGeom>
          <a:noFill/>
          <a:ln>
            <a:noFill/>
          </a:ln>
        </p:spPr>
      </p:pic>
      <p:sp>
        <p:nvSpPr>
          <p:cNvPr id="88" name="Google Shape;88;p16"/>
          <p:cNvSpPr txBox="1"/>
          <p:nvPr/>
        </p:nvSpPr>
        <p:spPr>
          <a:xfrm>
            <a:off x="1657475" y="4232475"/>
            <a:ext cx="188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Slow Speed</a:t>
            </a:r>
            <a:endParaRPr>
              <a:solidFill>
                <a:schemeClr val="lt1"/>
              </a:solidFill>
            </a:endParaRPr>
          </a:p>
          <a:p>
            <a:pPr indent="0" lvl="0" marL="0" rtl="0" algn="ctr">
              <a:spcBef>
                <a:spcPts val="0"/>
              </a:spcBef>
              <a:spcAft>
                <a:spcPts val="0"/>
              </a:spcAft>
              <a:buNone/>
            </a:pPr>
            <a:r>
              <a:rPr lang="en">
                <a:solidFill>
                  <a:schemeClr val="lt1"/>
                </a:solidFill>
              </a:rPr>
              <a:t>(v_x = w_z = </a:t>
            </a:r>
            <a:r>
              <a:rPr lang="en">
                <a:solidFill>
                  <a:schemeClr val="lt1"/>
                </a:solidFill>
              </a:rPr>
              <a:t>0</a:t>
            </a:r>
            <a:r>
              <a:rPr lang="en">
                <a:solidFill>
                  <a:schemeClr val="lt1"/>
                </a:solidFill>
              </a:rPr>
              <a:t>.1)</a:t>
            </a:r>
            <a:endParaRPr>
              <a:solidFill>
                <a:schemeClr val="lt1"/>
              </a:solidFill>
            </a:endParaRPr>
          </a:p>
        </p:txBody>
      </p:sp>
      <p:sp>
        <p:nvSpPr>
          <p:cNvPr id="89" name="Google Shape;89;p16"/>
          <p:cNvSpPr txBox="1"/>
          <p:nvPr/>
        </p:nvSpPr>
        <p:spPr>
          <a:xfrm>
            <a:off x="5955450" y="4232475"/>
            <a:ext cx="171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Medium</a:t>
            </a:r>
            <a:r>
              <a:rPr lang="en">
                <a:solidFill>
                  <a:schemeClr val="lt1"/>
                </a:solidFill>
              </a:rPr>
              <a:t> Speed</a:t>
            </a:r>
            <a:endParaRPr>
              <a:solidFill>
                <a:schemeClr val="lt1"/>
              </a:solidFill>
            </a:endParaRPr>
          </a:p>
          <a:p>
            <a:pPr indent="0" lvl="0" marL="0" rtl="0" algn="ctr">
              <a:spcBef>
                <a:spcPts val="0"/>
              </a:spcBef>
              <a:spcAft>
                <a:spcPts val="0"/>
              </a:spcAft>
              <a:buClr>
                <a:schemeClr val="dk1"/>
              </a:buClr>
              <a:buSzPts val="1100"/>
              <a:buFont typeface="Arial"/>
              <a:buNone/>
            </a:pPr>
            <a:r>
              <a:rPr lang="en">
                <a:solidFill>
                  <a:schemeClr val="lt1"/>
                </a:solidFill>
              </a:rPr>
              <a:t>(v_x = w_z = 0.3)</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B"/>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311700" y="109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chemeClr val="lt1"/>
                </a:solidFill>
              </a:rPr>
              <a:t>Fast Speed</a:t>
            </a:r>
            <a:endParaRPr b="1" i="1">
              <a:solidFill>
                <a:schemeClr val="lt1"/>
              </a:solidFill>
            </a:endParaRPr>
          </a:p>
        </p:txBody>
      </p:sp>
      <p:sp>
        <p:nvSpPr>
          <p:cNvPr id="95" name="Google Shape;95;p17"/>
          <p:cNvSpPr txBox="1"/>
          <p:nvPr>
            <p:ph idx="1" type="body"/>
          </p:nvPr>
        </p:nvSpPr>
        <p:spPr>
          <a:xfrm>
            <a:off x="311700" y="6825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lt1"/>
                </a:solidFill>
              </a:rPr>
              <a:t>Wheels have reached limit of grip. Inertia of car takes over and loose circle.</a:t>
            </a:r>
            <a:endParaRPr>
              <a:solidFill>
                <a:schemeClr val="lt1"/>
              </a:solidFill>
            </a:endParaRPr>
          </a:p>
        </p:txBody>
      </p:sp>
      <p:pic>
        <p:nvPicPr>
          <p:cNvPr id="96" name="Google Shape;96;p17" title="fast.mp4">
            <a:hlinkClick r:id="rId3"/>
          </p:cNvPr>
          <p:cNvPicPr preferRelativeResize="0"/>
          <p:nvPr/>
        </p:nvPicPr>
        <p:blipFill>
          <a:blip r:embed="rId4">
            <a:alphaModFix/>
          </a:blip>
          <a:stretch>
            <a:fillRect/>
          </a:stretch>
        </p:blipFill>
        <p:spPr>
          <a:xfrm>
            <a:off x="2286000" y="1164800"/>
            <a:ext cx="4572000" cy="3429000"/>
          </a:xfrm>
          <a:prstGeom prst="rect">
            <a:avLst/>
          </a:prstGeom>
          <a:noFill/>
          <a:ln>
            <a:noFill/>
          </a:ln>
        </p:spPr>
      </p:pic>
      <p:sp>
        <p:nvSpPr>
          <p:cNvPr id="97" name="Google Shape;97;p17"/>
          <p:cNvSpPr txBox="1"/>
          <p:nvPr/>
        </p:nvSpPr>
        <p:spPr>
          <a:xfrm>
            <a:off x="3629700" y="4527900"/>
            <a:ext cx="188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Fast</a:t>
            </a:r>
            <a:r>
              <a:rPr lang="en">
                <a:solidFill>
                  <a:schemeClr val="lt1"/>
                </a:solidFill>
              </a:rPr>
              <a:t> Speed</a:t>
            </a:r>
            <a:endParaRPr>
              <a:solidFill>
                <a:schemeClr val="lt1"/>
              </a:solidFill>
            </a:endParaRPr>
          </a:p>
          <a:p>
            <a:pPr indent="0" lvl="0" marL="0" rtl="0" algn="ctr">
              <a:spcBef>
                <a:spcPts val="0"/>
              </a:spcBef>
              <a:spcAft>
                <a:spcPts val="0"/>
              </a:spcAft>
              <a:buNone/>
            </a:pPr>
            <a:r>
              <a:rPr lang="en">
                <a:solidFill>
                  <a:schemeClr val="lt1"/>
                </a:solidFill>
              </a:rPr>
              <a:t>(v_x = w_z = 1)</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B"/>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169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chemeClr val="lt1"/>
                </a:solidFill>
              </a:rPr>
              <a:t>Square.py - CODE</a:t>
            </a:r>
            <a:endParaRPr b="1" i="1">
              <a:solidFill>
                <a:schemeClr val="lt1"/>
              </a:solidFill>
            </a:endParaRPr>
          </a:p>
        </p:txBody>
      </p:sp>
      <p:sp>
        <p:nvSpPr>
          <p:cNvPr id="103" name="Google Shape;103;p18"/>
          <p:cNvSpPr txBox="1"/>
          <p:nvPr>
            <p:ph idx="1" type="body"/>
          </p:nvPr>
        </p:nvSpPr>
        <p:spPr>
          <a:xfrm>
            <a:off x="4837800" y="1017725"/>
            <a:ext cx="399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Initially rospy.sleep() was not used which led to the reaction time between the turn and the straight to be too less and it caused the bot to </a:t>
            </a:r>
            <a:r>
              <a:rPr lang="en">
                <a:solidFill>
                  <a:schemeClr val="lt1"/>
                </a:solidFill>
              </a:rPr>
              <a:t>swerve</a:t>
            </a:r>
            <a:r>
              <a:rPr lang="en">
                <a:solidFill>
                  <a:schemeClr val="lt1"/>
                </a:solidFill>
              </a:rPr>
              <a:t> to one side.</a:t>
            </a:r>
            <a:endParaRPr>
              <a:solidFill>
                <a:schemeClr val="lt1"/>
              </a:solidFill>
            </a:endParaRPr>
          </a:p>
          <a:p>
            <a:pPr indent="0" lvl="0" marL="0" rtl="0" algn="l">
              <a:spcBef>
                <a:spcPts val="1200"/>
              </a:spcBef>
              <a:spcAft>
                <a:spcPts val="1200"/>
              </a:spcAft>
              <a:buNone/>
            </a:pPr>
            <a:r>
              <a:rPr lang="en">
                <a:solidFill>
                  <a:schemeClr val="lt1"/>
                </a:solidFill>
              </a:rPr>
              <a:t>Each segment of the square represents one while loop and it is run sequentially. </a:t>
            </a:r>
            <a:endParaRPr>
              <a:solidFill>
                <a:schemeClr val="lt1"/>
              </a:solidFill>
            </a:endParaRPr>
          </a:p>
        </p:txBody>
      </p:sp>
      <p:pic>
        <p:nvPicPr>
          <p:cNvPr id="104" name="Google Shape;104;p18"/>
          <p:cNvPicPr preferRelativeResize="0"/>
          <p:nvPr/>
        </p:nvPicPr>
        <p:blipFill rotWithShape="1">
          <a:blip r:embed="rId3">
            <a:alphaModFix/>
          </a:blip>
          <a:srcRect b="17101" l="0" r="57933" t="17823"/>
          <a:stretch/>
        </p:blipFill>
        <p:spPr>
          <a:xfrm>
            <a:off x="224725" y="1017725"/>
            <a:ext cx="4511026" cy="3925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B"/>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109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chemeClr val="lt1"/>
                </a:solidFill>
              </a:rPr>
              <a:t>Slow and Medium Speed</a:t>
            </a:r>
            <a:endParaRPr b="1" i="1">
              <a:solidFill>
                <a:schemeClr val="lt1"/>
              </a:solidFill>
            </a:endParaRPr>
          </a:p>
        </p:txBody>
      </p:sp>
      <p:pic>
        <p:nvPicPr>
          <p:cNvPr id="110" name="Google Shape;110;p19" title="with sleep_v0.1_w0.1">
            <a:hlinkClick r:id="rId3"/>
          </p:cNvPr>
          <p:cNvPicPr preferRelativeResize="0"/>
          <p:nvPr/>
        </p:nvPicPr>
        <p:blipFill>
          <a:blip r:embed="rId4">
            <a:alphaModFix/>
          </a:blip>
          <a:stretch>
            <a:fillRect/>
          </a:stretch>
        </p:blipFill>
        <p:spPr>
          <a:xfrm>
            <a:off x="441607" y="1527037"/>
            <a:ext cx="3798192" cy="2848650"/>
          </a:xfrm>
          <a:prstGeom prst="rect">
            <a:avLst/>
          </a:prstGeom>
          <a:noFill/>
          <a:ln>
            <a:noFill/>
          </a:ln>
        </p:spPr>
      </p:pic>
      <p:pic>
        <p:nvPicPr>
          <p:cNvPr id="111" name="Google Shape;111;p19" title="with sleep_v0.3_w0.3">
            <a:hlinkClick r:id="rId5"/>
          </p:cNvPr>
          <p:cNvPicPr preferRelativeResize="0"/>
          <p:nvPr/>
        </p:nvPicPr>
        <p:blipFill>
          <a:blip r:embed="rId6">
            <a:alphaModFix/>
          </a:blip>
          <a:stretch>
            <a:fillRect/>
          </a:stretch>
        </p:blipFill>
        <p:spPr>
          <a:xfrm>
            <a:off x="5083875" y="1531263"/>
            <a:ext cx="3786900" cy="2840187"/>
          </a:xfrm>
          <a:prstGeom prst="rect">
            <a:avLst/>
          </a:prstGeom>
          <a:noFill/>
          <a:ln>
            <a:noFill/>
          </a:ln>
        </p:spPr>
      </p:pic>
      <p:sp>
        <p:nvSpPr>
          <p:cNvPr id="112" name="Google Shape;112;p19"/>
          <p:cNvSpPr txBox="1"/>
          <p:nvPr/>
        </p:nvSpPr>
        <p:spPr>
          <a:xfrm>
            <a:off x="447250" y="4462500"/>
            <a:ext cx="378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SLOW SPEED (BEST RESULT) </a:t>
            </a:r>
            <a:endParaRPr>
              <a:solidFill>
                <a:schemeClr val="lt1"/>
              </a:solidFill>
            </a:endParaRPr>
          </a:p>
          <a:p>
            <a:pPr indent="0" lvl="0" marL="0" rtl="0" algn="ctr">
              <a:spcBef>
                <a:spcPts val="0"/>
              </a:spcBef>
              <a:spcAft>
                <a:spcPts val="0"/>
              </a:spcAft>
              <a:buNone/>
            </a:pPr>
            <a:r>
              <a:rPr lang="en">
                <a:solidFill>
                  <a:schemeClr val="lt1"/>
                </a:solidFill>
              </a:rPr>
              <a:t>(v_x = w_z = 0.1)</a:t>
            </a:r>
            <a:r>
              <a:rPr lang="en">
                <a:solidFill>
                  <a:schemeClr val="lt1"/>
                </a:solidFill>
              </a:rPr>
              <a:t> </a:t>
            </a:r>
            <a:endParaRPr>
              <a:solidFill>
                <a:schemeClr val="lt1"/>
              </a:solidFill>
            </a:endParaRPr>
          </a:p>
        </p:txBody>
      </p:sp>
      <p:sp>
        <p:nvSpPr>
          <p:cNvPr id="113" name="Google Shape;113;p19"/>
          <p:cNvSpPr txBox="1"/>
          <p:nvPr/>
        </p:nvSpPr>
        <p:spPr>
          <a:xfrm>
            <a:off x="5083863" y="4462500"/>
            <a:ext cx="378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MEDIUM SPEED</a:t>
            </a:r>
            <a:endParaRPr>
              <a:solidFill>
                <a:schemeClr val="lt1"/>
              </a:solidFill>
            </a:endParaRPr>
          </a:p>
          <a:p>
            <a:pPr indent="0" lvl="0" marL="0" rtl="0" algn="ctr">
              <a:spcBef>
                <a:spcPts val="0"/>
              </a:spcBef>
              <a:spcAft>
                <a:spcPts val="0"/>
              </a:spcAft>
              <a:buNone/>
            </a:pPr>
            <a:r>
              <a:rPr lang="en">
                <a:solidFill>
                  <a:schemeClr val="lt1"/>
                </a:solidFill>
              </a:rPr>
              <a:t>(v_x = w_z = 0.3) </a:t>
            </a:r>
            <a:endParaRPr>
              <a:solidFill>
                <a:schemeClr val="lt1"/>
              </a:solidFill>
            </a:endParaRPr>
          </a:p>
        </p:txBody>
      </p:sp>
      <p:sp>
        <p:nvSpPr>
          <p:cNvPr id="114" name="Google Shape;114;p19"/>
          <p:cNvSpPr txBox="1"/>
          <p:nvPr/>
        </p:nvSpPr>
        <p:spPr>
          <a:xfrm>
            <a:off x="380175" y="759225"/>
            <a:ext cx="8490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The speed with 0.1 gives the best results as at this speed there is minimum slipping of the wheels.</a:t>
            </a:r>
            <a:endParaRPr>
              <a:solidFill>
                <a:schemeClr val="lt1"/>
              </a:solidFill>
            </a:endParaRPr>
          </a:p>
          <a:p>
            <a:pPr indent="0" lvl="0" marL="0" rtl="0" algn="ctr">
              <a:spcBef>
                <a:spcPts val="0"/>
              </a:spcBef>
              <a:spcAft>
                <a:spcPts val="0"/>
              </a:spcAft>
              <a:buNone/>
            </a:pPr>
            <a:r>
              <a:rPr lang="en">
                <a:solidFill>
                  <a:schemeClr val="lt1"/>
                </a:solidFill>
              </a:rPr>
              <a:t>At speeds of 0.3, we can notice that there is additional slip when the bot starts. The additional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B"/>
        </a:solidFill>
      </p:bgPr>
    </p:bg>
    <p:spTree>
      <p:nvGrpSpPr>
        <p:cNvPr id="118" name="Shape 118"/>
        <p:cNvGrpSpPr/>
        <p:nvPr/>
      </p:nvGrpSpPr>
      <p:grpSpPr>
        <a:xfrm>
          <a:off x="0" y="0"/>
          <a:ext cx="0" cy="0"/>
          <a:chOff x="0" y="0"/>
          <a:chExt cx="0" cy="0"/>
        </a:xfrm>
      </p:grpSpPr>
      <p:sp>
        <p:nvSpPr>
          <p:cNvPr id="119" name="Google Shape;119;p20"/>
          <p:cNvSpPr txBox="1"/>
          <p:nvPr>
            <p:ph type="title"/>
          </p:nvPr>
        </p:nvSpPr>
        <p:spPr>
          <a:xfrm>
            <a:off x="878375" y="109875"/>
            <a:ext cx="317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solidFill>
                  <a:schemeClr val="lt1"/>
                </a:solidFill>
              </a:rPr>
              <a:t>Fast Speed</a:t>
            </a:r>
            <a:endParaRPr b="1" i="1">
              <a:solidFill>
                <a:schemeClr val="lt1"/>
              </a:solidFill>
            </a:endParaRPr>
          </a:p>
        </p:txBody>
      </p:sp>
      <p:pic>
        <p:nvPicPr>
          <p:cNvPr id="120" name="Google Shape;120;p20" title="with sleep_v0.5_w0.1">
            <a:hlinkClick r:id="rId3"/>
          </p:cNvPr>
          <p:cNvPicPr preferRelativeResize="0"/>
          <p:nvPr/>
        </p:nvPicPr>
        <p:blipFill>
          <a:blip r:embed="rId4">
            <a:alphaModFix/>
          </a:blip>
          <a:stretch>
            <a:fillRect/>
          </a:stretch>
        </p:blipFill>
        <p:spPr>
          <a:xfrm>
            <a:off x="584125" y="1898600"/>
            <a:ext cx="3307200" cy="2480400"/>
          </a:xfrm>
          <a:prstGeom prst="rect">
            <a:avLst/>
          </a:prstGeom>
          <a:noFill/>
          <a:ln>
            <a:noFill/>
          </a:ln>
        </p:spPr>
      </p:pic>
      <p:sp>
        <p:nvSpPr>
          <p:cNvPr id="121" name="Google Shape;121;p20"/>
          <p:cNvSpPr txBox="1"/>
          <p:nvPr/>
        </p:nvSpPr>
        <p:spPr>
          <a:xfrm>
            <a:off x="253450" y="588900"/>
            <a:ext cx="85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2" name="Google Shape;122;p20"/>
          <p:cNvSpPr txBox="1"/>
          <p:nvPr/>
        </p:nvSpPr>
        <p:spPr>
          <a:xfrm>
            <a:off x="1154825" y="4419150"/>
            <a:ext cx="188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Fast Speed</a:t>
            </a:r>
            <a:endParaRPr>
              <a:solidFill>
                <a:schemeClr val="lt1"/>
              </a:solidFill>
            </a:endParaRPr>
          </a:p>
          <a:p>
            <a:pPr indent="0" lvl="0" marL="0" rtl="0" algn="ctr">
              <a:spcBef>
                <a:spcPts val="0"/>
              </a:spcBef>
              <a:spcAft>
                <a:spcPts val="0"/>
              </a:spcAft>
              <a:buNone/>
            </a:pPr>
            <a:r>
              <a:rPr lang="en">
                <a:solidFill>
                  <a:schemeClr val="lt1"/>
                </a:solidFill>
              </a:rPr>
              <a:t>(v_x = 0.5 w_z = 0.1)</a:t>
            </a:r>
            <a:endParaRPr>
              <a:solidFill>
                <a:schemeClr val="lt1"/>
              </a:solidFill>
            </a:endParaRPr>
          </a:p>
        </p:txBody>
      </p:sp>
      <p:sp>
        <p:nvSpPr>
          <p:cNvPr id="123" name="Google Shape;123;p20"/>
          <p:cNvSpPr txBox="1"/>
          <p:nvPr/>
        </p:nvSpPr>
        <p:spPr>
          <a:xfrm>
            <a:off x="238550" y="596350"/>
            <a:ext cx="411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At higher speeds, the vehicle completely lost traction and often steered to one side. This is caused the initial burst of acceleration as the car reached high velocities immediately, which caused the wheels to slip </a:t>
            </a:r>
            <a:r>
              <a:rPr lang="en">
                <a:solidFill>
                  <a:schemeClr val="lt1"/>
                </a:solidFill>
              </a:rPr>
              <a:t>longitudinally</a:t>
            </a:r>
            <a:endParaRPr>
              <a:solidFill>
                <a:schemeClr val="lt1"/>
              </a:solidFill>
            </a:endParaRPr>
          </a:p>
        </p:txBody>
      </p:sp>
      <p:sp>
        <p:nvSpPr>
          <p:cNvPr id="124" name="Google Shape;124;p20"/>
          <p:cNvSpPr txBox="1"/>
          <p:nvPr>
            <p:ph idx="1" type="body"/>
          </p:nvPr>
        </p:nvSpPr>
        <p:spPr>
          <a:xfrm>
            <a:off x="4747300" y="556750"/>
            <a:ext cx="408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lt1"/>
                </a:solidFill>
              </a:rPr>
              <a:t>Another interesting phenomena that was noticed was that at very low velocities, the car instead of performing ideally experienced a yaw and started drifting. This was because the cross wind was on and the car faced a yaw motion or lateral slip, as seen in the video below.</a:t>
            </a:r>
            <a:endParaRPr sz="1400">
              <a:solidFill>
                <a:schemeClr val="lt1"/>
              </a:solidFill>
            </a:endParaRPr>
          </a:p>
        </p:txBody>
      </p:sp>
      <p:pic>
        <p:nvPicPr>
          <p:cNvPr id="125" name="Google Shape;125;p20" title="with sleep_v0.05_w0.1_study_zoom_yaw">
            <a:hlinkClick r:id="rId5"/>
          </p:cNvPr>
          <p:cNvPicPr preferRelativeResize="0"/>
          <p:nvPr/>
        </p:nvPicPr>
        <p:blipFill>
          <a:blip r:embed="rId6">
            <a:alphaModFix/>
          </a:blip>
          <a:stretch>
            <a:fillRect/>
          </a:stretch>
        </p:blipFill>
        <p:spPr>
          <a:xfrm>
            <a:off x="5191900" y="2141725"/>
            <a:ext cx="2983050" cy="2237275"/>
          </a:xfrm>
          <a:prstGeom prst="rect">
            <a:avLst/>
          </a:prstGeom>
          <a:noFill/>
          <a:ln>
            <a:noFill/>
          </a:ln>
        </p:spPr>
      </p:pic>
      <p:sp>
        <p:nvSpPr>
          <p:cNvPr id="126" name="Google Shape;126;p20"/>
          <p:cNvSpPr txBox="1"/>
          <p:nvPr/>
        </p:nvSpPr>
        <p:spPr>
          <a:xfrm>
            <a:off x="5630350" y="4451550"/>
            <a:ext cx="231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Very Slow Speed</a:t>
            </a:r>
            <a:endParaRPr>
              <a:solidFill>
                <a:schemeClr val="lt1"/>
              </a:solidFill>
            </a:endParaRPr>
          </a:p>
          <a:p>
            <a:pPr indent="0" lvl="0" marL="0" rtl="0" algn="ctr">
              <a:spcBef>
                <a:spcPts val="0"/>
              </a:spcBef>
              <a:spcAft>
                <a:spcPts val="0"/>
              </a:spcAft>
              <a:buNone/>
            </a:pPr>
            <a:r>
              <a:rPr lang="en">
                <a:solidFill>
                  <a:schemeClr val="lt1"/>
                </a:solidFill>
              </a:rPr>
              <a:t>(v_x = 0.05 w_z = 0.1)</a:t>
            </a:r>
            <a:endParaRPr>
              <a:solidFill>
                <a:schemeClr val="lt1"/>
              </a:solidFill>
            </a:endParaRPr>
          </a:p>
        </p:txBody>
      </p:sp>
      <p:sp>
        <p:nvSpPr>
          <p:cNvPr id="127" name="Google Shape;127;p20"/>
          <p:cNvSpPr txBox="1"/>
          <p:nvPr>
            <p:ph type="title"/>
          </p:nvPr>
        </p:nvSpPr>
        <p:spPr>
          <a:xfrm>
            <a:off x="5191825" y="109875"/>
            <a:ext cx="298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solidFill>
                  <a:schemeClr val="lt1"/>
                </a:solidFill>
              </a:rPr>
              <a:t>Very Slow Speed</a:t>
            </a:r>
            <a:endParaRPr b="1" i="1">
              <a:solidFill>
                <a:schemeClr val="lt1"/>
              </a:solidFill>
            </a:endParaRPr>
          </a:p>
        </p:txBody>
      </p:sp>
      <p:graphicFrame>
        <p:nvGraphicFramePr>
          <p:cNvPr id="128" name="Google Shape;128;p20"/>
          <p:cNvGraphicFramePr/>
          <p:nvPr/>
        </p:nvGraphicFramePr>
        <p:xfrm>
          <a:off x="79650" y="109863"/>
          <a:ext cx="3000000" cy="3000000"/>
        </p:xfrm>
        <a:graphic>
          <a:graphicData uri="http://schemas.openxmlformats.org/drawingml/2006/table">
            <a:tbl>
              <a:tblPr>
                <a:noFill/>
                <a:tableStyleId>{61C04451-0628-48A7-9C6B-74E1F323AE75}</a:tableStyleId>
              </a:tblPr>
              <a:tblGrid>
                <a:gridCol w="4514425"/>
                <a:gridCol w="4416350"/>
              </a:tblGrid>
              <a:tr h="490900">
                <a:tc>
                  <a:txBody>
                    <a:bodyPr/>
                    <a:lstStyle/>
                    <a:p>
                      <a:pPr indent="0" lvl="0" marL="0" rtl="0" algn="l">
                        <a:spcBef>
                          <a:spcPts val="0"/>
                        </a:spcBef>
                        <a:spcAft>
                          <a:spcPts val="0"/>
                        </a:spcAft>
                        <a:buNone/>
                      </a:pPr>
                      <a:r>
                        <a:t/>
                      </a:r>
                      <a:endParaRPr>
                        <a:solidFill>
                          <a:srgbClr val="FF0000"/>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4433975">
                <a:tc>
                  <a:txBody>
                    <a:bodyPr/>
                    <a:lstStyle/>
                    <a:p>
                      <a:pPr indent="0" lvl="0" marL="0" rtl="0" algn="l">
                        <a:spcBef>
                          <a:spcPts val="0"/>
                        </a:spcBef>
                        <a:spcAft>
                          <a:spcPts val="0"/>
                        </a:spcAft>
                        <a:buNone/>
                      </a:pPr>
                      <a:r>
                        <a:t/>
                      </a:r>
                      <a:endParaRPr>
                        <a:solidFill>
                          <a:srgbClr val="FF0000"/>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F2B"/>
        </a:soli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81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solidFill>
                  <a:schemeClr val="lt1"/>
                </a:solidFill>
              </a:rPr>
              <a:t>Observations </a:t>
            </a:r>
            <a:endParaRPr b="1" i="1">
              <a:solidFill>
                <a:schemeClr val="lt1"/>
              </a:solidFill>
            </a:endParaRPr>
          </a:p>
        </p:txBody>
      </p:sp>
      <p:sp>
        <p:nvSpPr>
          <p:cNvPr id="134" name="Google Shape;13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same code which worked fine in Turtlebot simulator, didn’t follow the desired trajectory in Gazebo environment.The reasons could be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Turtlebot simulator runs in a 2D physics engine but Gazebo uses a 3D engine.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Turtlebot is a differential drive agent - where two wheels are mounted on an axle - where each </a:t>
            </a:r>
            <a:r>
              <a:rPr lang="en">
                <a:solidFill>
                  <a:schemeClr val="lt1"/>
                </a:solidFill>
              </a:rPr>
              <a:t>wheel</a:t>
            </a:r>
            <a:r>
              <a:rPr lang="en">
                <a:solidFill>
                  <a:schemeClr val="lt1"/>
                </a:solidFill>
              </a:rPr>
              <a:t> has its own velocity which is controlled independently.</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simulation is performed based on the default simulator parameters. These settings might be need to be tuned for an optimal performance.</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