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7174192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7174192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72973a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72973a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7174192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7174192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67b3e3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67b3e3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70bcdd7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70bcdd7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70bcdd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70bcdd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67b3e3f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67b3e3f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67b3e3f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67b3e3f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7174192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7174192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717419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717419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7174192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7174192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jleal7/AuE8230_Group3/tree/main/catkin_ws/src/assignment1c_turtlebot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5rnzmgLR_Jlm_AvCSfqRnAjLUiY-FNpc/view" TargetMode="Externa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gIuUX8f1Uf12HaqfOEAtxvxWOznnB7_5/view" TargetMode="External"/><Relationship Id="rId4" Type="http://schemas.openxmlformats.org/officeDocument/2006/relationships/image" Target="../media/image1.png"/><Relationship Id="rId5" Type="http://schemas.openxmlformats.org/officeDocument/2006/relationships/hyperlink" Target="http://drive.google.com/file/d/1N8Q5WxitvbXnQZFLAhb9r3Q4aw_x1WyB/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mFDuiUEke2WHIwWPosfHWv1YUM-4VJoH/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Nqu-8UBEmWkf3DXve66UVUbxlniMJXaD/view" TargetMode="External"/><Relationship Id="rId4" Type="http://schemas.openxmlformats.org/officeDocument/2006/relationships/image" Target="../media/image1.png"/><Relationship Id="rId5" Type="http://schemas.openxmlformats.org/officeDocument/2006/relationships/hyperlink" Target="http://drive.google.com/file/d/138E5YESIytdBWPtrKPfbJdIUfTLb-XHN/view" TargetMode="External"/><Relationship Id="rId6"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Iw9bQKwKM-pnLl9_P5eO5KjOaOSGkzGt/view"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88050"/>
            <a:ext cx="8520600" cy="91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Assignment 1c Presentation</a:t>
            </a:r>
            <a:endParaRPr/>
          </a:p>
          <a:p>
            <a:pPr indent="0" lvl="0" marL="0" rtl="0" algn="ctr">
              <a:spcBef>
                <a:spcPts val="0"/>
              </a:spcBef>
              <a:spcAft>
                <a:spcPts val="0"/>
              </a:spcAft>
              <a:buNone/>
            </a:pPr>
            <a:r>
              <a:rPr lang="en" sz="1100" u="sng">
                <a:solidFill>
                  <a:schemeClr val="hlink"/>
                </a:solidFill>
                <a:hlinkClick r:id="rId3"/>
              </a:rPr>
              <a:t>https://github.com/jleal7/AuE8230_Group3/tree/main/catkin_ws/src/assignment1c_turtlebot3</a:t>
            </a:r>
            <a:endParaRPr sz="1100"/>
          </a:p>
          <a:p>
            <a:pPr indent="0" lvl="0" marL="0" rtl="0" algn="ctr">
              <a:spcBef>
                <a:spcPts val="0"/>
              </a:spcBef>
              <a:spcAft>
                <a:spcPts val="0"/>
              </a:spcAft>
              <a:buNone/>
            </a:pPr>
            <a:r>
              <a:t/>
            </a:r>
            <a:endParaRPr sz="1100"/>
          </a:p>
        </p:txBody>
      </p:sp>
      <p:sp>
        <p:nvSpPr>
          <p:cNvPr id="55" name="Google Shape;55;p13"/>
          <p:cNvSpPr txBox="1"/>
          <p:nvPr>
            <p:ph idx="1" type="subTitle"/>
          </p:nvPr>
        </p:nvSpPr>
        <p:spPr>
          <a:xfrm>
            <a:off x="311700" y="2724750"/>
            <a:ext cx="8520600" cy="2064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AuE8230 Spring 2023</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Group 3:</a:t>
            </a:r>
            <a:endParaRPr/>
          </a:p>
          <a:p>
            <a:pPr indent="0" lvl="0" marL="0" rtl="0" algn="ctr">
              <a:spcBef>
                <a:spcPts val="0"/>
              </a:spcBef>
              <a:spcAft>
                <a:spcPts val="0"/>
              </a:spcAft>
              <a:buNone/>
            </a:pPr>
            <a:r>
              <a:rPr lang="en"/>
              <a:t>Jairo Leal</a:t>
            </a:r>
            <a:endParaRPr/>
          </a:p>
          <a:p>
            <a:pPr indent="0" lvl="0" marL="0" rtl="0" algn="ctr">
              <a:spcBef>
                <a:spcPts val="0"/>
              </a:spcBef>
              <a:spcAft>
                <a:spcPts val="0"/>
              </a:spcAft>
              <a:buNone/>
            </a:pPr>
            <a:r>
              <a:rPr lang="en"/>
              <a:t>Rohit Ravikumar</a:t>
            </a:r>
            <a:endParaRPr/>
          </a:p>
          <a:p>
            <a:pPr indent="0" lvl="0" marL="0" rtl="0" algn="ctr">
              <a:spcBef>
                <a:spcPts val="0"/>
              </a:spcBef>
              <a:spcAft>
                <a:spcPts val="0"/>
              </a:spcAft>
              <a:buNone/>
            </a:pPr>
            <a:r>
              <a:rPr lang="en"/>
              <a:t>Saachi Walia</a:t>
            </a:r>
            <a:endParaRPr/>
          </a:p>
          <a:p>
            <a:pPr indent="0" lvl="0" marL="0" rtl="0" algn="ctr">
              <a:spcBef>
                <a:spcPts val="0"/>
              </a:spcBef>
              <a:spcAft>
                <a:spcPts val="0"/>
              </a:spcAft>
              <a:buNone/>
            </a:pPr>
            <a:r>
              <a:rPr lang="en"/>
              <a:t>Vasanth Seethapathi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281875" y="4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Very slow speeds</a:t>
            </a:r>
            <a:endParaRPr/>
          </a:p>
        </p:txBody>
      </p:sp>
      <p:sp>
        <p:nvSpPr>
          <p:cNvPr id="134" name="Google Shape;134;p22"/>
          <p:cNvSpPr txBox="1"/>
          <p:nvPr>
            <p:ph idx="1" type="body"/>
          </p:nvPr>
        </p:nvSpPr>
        <p:spPr>
          <a:xfrm>
            <a:off x="311700" y="503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interesting phenomena that was noticed was that at very low velocities, the car instead of performing ideally experienced a yaw and started drifting. This was because the cross wind was on and the car faced a yaw motion or lateral slip, as seen in the video below.</a:t>
            </a:r>
            <a:endParaRPr/>
          </a:p>
        </p:txBody>
      </p:sp>
      <p:pic>
        <p:nvPicPr>
          <p:cNvPr id="135" name="Google Shape;135;p22" title="with sleep_v0.05_w0.1_study_zoom_yaw">
            <a:hlinkClick r:id="rId3"/>
          </p:cNvPr>
          <p:cNvPicPr preferRelativeResize="0"/>
          <p:nvPr/>
        </p:nvPicPr>
        <p:blipFill>
          <a:blip r:embed="rId4">
            <a:alphaModFix/>
          </a:blip>
          <a:stretch>
            <a:fillRect/>
          </a:stretch>
        </p:blipFill>
        <p:spPr>
          <a:xfrm>
            <a:off x="3118425" y="1933800"/>
            <a:ext cx="3458800" cy="2594100"/>
          </a:xfrm>
          <a:prstGeom prst="rect">
            <a:avLst/>
          </a:prstGeom>
          <a:noFill/>
          <a:ln>
            <a:noFill/>
          </a:ln>
        </p:spPr>
      </p:pic>
      <p:sp>
        <p:nvSpPr>
          <p:cNvPr id="136" name="Google Shape;136;p22"/>
          <p:cNvSpPr txBox="1"/>
          <p:nvPr/>
        </p:nvSpPr>
        <p:spPr>
          <a:xfrm>
            <a:off x="3688325" y="4527900"/>
            <a:ext cx="231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Very Slow speeds</a:t>
            </a:r>
            <a:endParaRPr/>
          </a:p>
          <a:p>
            <a:pPr indent="0" lvl="0" marL="0" rtl="0" algn="ctr">
              <a:spcBef>
                <a:spcPts val="0"/>
              </a:spcBef>
              <a:spcAft>
                <a:spcPts val="0"/>
              </a:spcAft>
              <a:buNone/>
            </a:pPr>
            <a:r>
              <a:rPr lang="en"/>
              <a:t>(v_x = 0.05 w_z = 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same code which worked fine in Turtlebot simulator, didn’t follow the desired trajectory in Gazebo environment.The reasons could be -</a:t>
            </a:r>
            <a:endParaRPr/>
          </a:p>
          <a:p>
            <a:pPr indent="-342900" lvl="0" marL="457200" rtl="0" algn="l">
              <a:spcBef>
                <a:spcPts val="1200"/>
              </a:spcBef>
              <a:spcAft>
                <a:spcPts val="0"/>
              </a:spcAft>
              <a:buSzPts val="1800"/>
              <a:buChar char="●"/>
            </a:pPr>
            <a:r>
              <a:rPr lang="en"/>
              <a:t>Turtlebot simulator runs in a 2D physics engine but Gazebo uses a 3D engine.</a:t>
            </a:r>
            <a:endParaRPr/>
          </a:p>
          <a:p>
            <a:pPr indent="-342900" lvl="0" marL="457200" rtl="0" algn="l">
              <a:spcBef>
                <a:spcPts val="0"/>
              </a:spcBef>
              <a:spcAft>
                <a:spcPts val="0"/>
              </a:spcAft>
              <a:buSzPts val="1800"/>
              <a:buChar char="●"/>
            </a:pPr>
            <a:r>
              <a:rPr lang="en"/>
              <a:t>Turtlebot is a differential drive agent - where two wheels are mounted on an axle - where each </a:t>
            </a:r>
            <a:r>
              <a:rPr lang="en"/>
              <a:t>wheel</a:t>
            </a:r>
            <a:r>
              <a:rPr lang="en"/>
              <a:t> has its own velocity which is controlled independently.</a:t>
            </a:r>
            <a:endParaRPr/>
          </a:p>
          <a:p>
            <a:pPr indent="-342900" lvl="0" marL="457200" rtl="0" algn="l">
              <a:spcBef>
                <a:spcPts val="0"/>
              </a:spcBef>
              <a:spcAft>
                <a:spcPts val="0"/>
              </a:spcAft>
              <a:buSzPts val="1800"/>
              <a:buChar char="●"/>
            </a:pPr>
            <a:r>
              <a:rPr lang="en"/>
              <a:t>The simulation is performed based on the default simulator parameters. These settings might be need to be tuned for an optimal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25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48" name="Google Shape;148;p24"/>
          <p:cNvSpPr txBox="1"/>
          <p:nvPr>
            <p:ph idx="1" type="body"/>
          </p:nvPr>
        </p:nvSpPr>
        <p:spPr>
          <a:xfrm>
            <a:off x="235500" y="934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the simulations were run on the </a:t>
            </a:r>
            <a:r>
              <a:rPr lang="en"/>
              <a:t>default</a:t>
            </a:r>
            <a:r>
              <a:rPr lang="en"/>
              <a:t> physics setting on gazebo, and hence the tire to ground contact friction coefficient was not </a:t>
            </a:r>
            <a:r>
              <a:rPr lang="en"/>
              <a:t>touched. Hence this led to the bot following some absurd trajectories even at low speeds, due to low coefficients of friction between the two surfaces, which led the turtle to slip even while turning and align itself some degrees off from the intended path. This led to a skewed square.</a:t>
            </a:r>
            <a:endParaRPr/>
          </a:p>
          <a:p>
            <a:pPr indent="0" lvl="0" marL="0" rtl="0" algn="l">
              <a:spcBef>
                <a:spcPts val="1200"/>
              </a:spcBef>
              <a:spcAft>
                <a:spcPts val="1200"/>
              </a:spcAft>
              <a:buNone/>
            </a:pPr>
            <a:r>
              <a:rPr lang="en"/>
              <a:t>As the speed increased, the turtlebot kept breaking the traction limit instantly after starting off and veered of into a new path.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4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Launch File</a:t>
            </a:r>
            <a:r>
              <a:rPr lang="en"/>
              <a:t>: Step 1. Launch Gazebo with empty world and turtlebot3</a:t>
            </a:r>
            <a:endParaRPr/>
          </a:p>
        </p:txBody>
      </p:sp>
      <p:pic>
        <p:nvPicPr>
          <p:cNvPr id="61" name="Google Shape;61;p14"/>
          <p:cNvPicPr preferRelativeResize="0"/>
          <p:nvPr/>
        </p:nvPicPr>
        <p:blipFill>
          <a:blip r:embed="rId3">
            <a:alphaModFix/>
          </a:blip>
          <a:stretch>
            <a:fillRect/>
          </a:stretch>
        </p:blipFill>
        <p:spPr>
          <a:xfrm>
            <a:off x="152400" y="1329913"/>
            <a:ext cx="8839202" cy="2447378"/>
          </a:xfrm>
          <a:prstGeom prst="rect">
            <a:avLst/>
          </a:prstGeom>
          <a:noFill/>
          <a:ln>
            <a:noFill/>
          </a:ln>
        </p:spPr>
      </p:pic>
      <p:sp>
        <p:nvSpPr>
          <p:cNvPr id="62" name="Google Shape;62;p14"/>
          <p:cNvSpPr/>
          <p:nvPr/>
        </p:nvSpPr>
        <p:spPr>
          <a:xfrm>
            <a:off x="429900" y="1715400"/>
            <a:ext cx="8561700" cy="206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1978350" y="3824850"/>
            <a:ext cx="5187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Copy paste from </a:t>
            </a:r>
            <a:r>
              <a:rPr lang="en" sz="1600"/>
              <a:t>turtlebot3_empty_world.launch</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5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Launch File</a:t>
            </a:r>
            <a:r>
              <a:rPr lang="en"/>
              <a:t>: Step 2. Launch circle.py or square.py based on roslaunch argument</a:t>
            </a:r>
            <a:endParaRPr/>
          </a:p>
        </p:txBody>
      </p:sp>
      <p:pic>
        <p:nvPicPr>
          <p:cNvPr id="69" name="Google Shape;69;p15"/>
          <p:cNvPicPr preferRelativeResize="0"/>
          <p:nvPr/>
        </p:nvPicPr>
        <p:blipFill>
          <a:blip r:embed="rId3">
            <a:alphaModFix/>
          </a:blip>
          <a:stretch>
            <a:fillRect/>
          </a:stretch>
        </p:blipFill>
        <p:spPr>
          <a:xfrm>
            <a:off x="196125" y="1068150"/>
            <a:ext cx="8839199" cy="3446603"/>
          </a:xfrm>
          <a:prstGeom prst="rect">
            <a:avLst/>
          </a:prstGeom>
          <a:noFill/>
          <a:ln>
            <a:noFill/>
          </a:ln>
        </p:spPr>
      </p:pic>
      <p:sp>
        <p:nvSpPr>
          <p:cNvPr id="70" name="Google Shape;70;p15"/>
          <p:cNvSpPr/>
          <p:nvPr/>
        </p:nvSpPr>
        <p:spPr>
          <a:xfrm>
            <a:off x="196125" y="2641225"/>
            <a:ext cx="8561700" cy="157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96125" y="1068150"/>
            <a:ext cx="8561700" cy="150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597750" y="4560700"/>
            <a:ext cx="794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r</a:t>
            </a:r>
            <a:r>
              <a:rPr lang="en" sz="1600"/>
              <a:t>oslaunch assignment1c_turtlebot3 move.launch </a:t>
            </a:r>
            <a:r>
              <a:rPr lang="en" sz="1600" u="sng"/>
              <a:t>code:= ‘circle’ or ‘square’</a:t>
            </a:r>
            <a:endParaRPr sz="16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023475" y="66200"/>
            <a:ext cx="2682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Circle.py</a:t>
            </a:r>
            <a:endParaRPr u="sng"/>
          </a:p>
        </p:txBody>
      </p:sp>
      <p:sp>
        <p:nvSpPr>
          <p:cNvPr id="78" name="Google Shape;78;p16"/>
          <p:cNvSpPr txBox="1"/>
          <p:nvPr>
            <p:ph idx="1" type="body"/>
          </p:nvPr>
        </p:nvSpPr>
        <p:spPr>
          <a:xfrm>
            <a:off x="6192600" y="1398800"/>
            <a:ext cx="2566800" cy="2950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sz="1300"/>
              <a:t>Unlike turtlesim now we need to publish to /cmd_vel instead of /turtle1/cmd_vel</a:t>
            </a:r>
            <a:endParaRPr sz="1300"/>
          </a:p>
          <a:p>
            <a:pPr indent="-311150" lvl="0" marL="457200" rtl="0" algn="l">
              <a:spcBef>
                <a:spcPts val="0"/>
              </a:spcBef>
              <a:spcAft>
                <a:spcPts val="0"/>
              </a:spcAft>
              <a:buSzPts val="1300"/>
              <a:buChar char="●"/>
            </a:pPr>
            <a:r>
              <a:rPr lang="en" sz="1300"/>
              <a:t>Gazebo uses same Twist message as turtlesim</a:t>
            </a:r>
            <a:endParaRPr sz="1300"/>
          </a:p>
          <a:p>
            <a:pPr indent="0" lvl="0" marL="0" rtl="0" algn="l">
              <a:spcBef>
                <a:spcPts val="1200"/>
              </a:spcBef>
              <a:spcAft>
                <a:spcPts val="0"/>
              </a:spcAft>
              <a:buNone/>
            </a:pPr>
            <a:r>
              <a:t/>
            </a:r>
            <a:endParaRPr sz="700"/>
          </a:p>
          <a:p>
            <a:pPr indent="-311150" lvl="0" marL="457200" rtl="0" algn="l">
              <a:spcBef>
                <a:spcPts val="1200"/>
              </a:spcBef>
              <a:spcAft>
                <a:spcPts val="0"/>
              </a:spcAft>
              <a:buSzPts val="1300"/>
              <a:buChar char="●"/>
            </a:pPr>
            <a:r>
              <a:rPr lang="en" sz="1300"/>
              <a:t>Use rospy.get_param(‘~’) to retrieve args from launch file</a:t>
            </a:r>
            <a:endParaRPr sz="1300"/>
          </a:p>
          <a:p>
            <a:pPr indent="0" lvl="0" marL="0" rtl="0" algn="l">
              <a:spcBef>
                <a:spcPts val="1200"/>
              </a:spcBef>
              <a:spcAft>
                <a:spcPts val="1200"/>
              </a:spcAft>
              <a:buNone/>
            </a:pPr>
            <a:r>
              <a:t/>
            </a:r>
            <a:endParaRPr sz="1300"/>
          </a:p>
        </p:txBody>
      </p:sp>
      <p:pic>
        <p:nvPicPr>
          <p:cNvPr id="79" name="Google Shape;79;p16"/>
          <p:cNvPicPr preferRelativeResize="0"/>
          <p:nvPr/>
        </p:nvPicPr>
        <p:blipFill>
          <a:blip r:embed="rId3">
            <a:alphaModFix/>
          </a:blip>
          <a:stretch>
            <a:fillRect/>
          </a:stretch>
        </p:blipFill>
        <p:spPr>
          <a:xfrm>
            <a:off x="0" y="553700"/>
            <a:ext cx="6023474" cy="3865445"/>
          </a:xfrm>
          <a:prstGeom prst="rect">
            <a:avLst/>
          </a:prstGeom>
          <a:noFill/>
          <a:ln>
            <a:noFill/>
          </a:ln>
        </p:spPr>
      </p:pic>
      <p:sp>
        <p:nvSpPr>
          <p:cNvPr id="80" name="Google Shape;80;p16"/>
          <p:cNvSpPr/>
          <p:nvPr/>
        </p:nvSpPr>
        <p:spPr>
          <a:xfrm>
            <a:off x="196125" y="1661075"/>
            <a:ext cx="5923500" cy="626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96125" y="2324050"/>
            <a:ext cx="5923500" cy="21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96125" y="2855275"/>
            <a:ext cx="5923500" cy="21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196125" y="3444800"/>
            <a:ext cx="5923500" cy="21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6178025" y="2790300"/>
            <a:ext cx="102000" cy="9543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0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and Medium Speed</a:t>
            </a:r>
            <a:endParaRPr/>
          </a:p>
        </p:txBody>
      </p:sp>
      <p:sp>
        <p:nvSpPr>
          <p:cNvPr id="90" name="Google Shape;90;p17"/>
          <p:cNvSpPr txBox="1"/>
          <p:nvPr>
            <p:ph idx="1" type="body"/>
          </p:nvPr>
        </p:nvSpPr>
        <p:spPr>
          <a:xfrm>
            <a:off x="311700" y="682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Wheels have not saturated. Circle ends where it starts.</a:t>
            </a:r>
            <a:endParaRPr/>
          </a:p>
        </p:txBody>
      </p:sp>
      <p:pic>
        <p:nvPicPr>
          <p:cNvPr id="91" name="Google Shape;91;p17" title="slow.mp4">
            <a:hlinkClick r:id="rId3"/>
          </p:cNvPr>
          <p:cNvPicPr preferRelativeResize="0"/>
          <p:nvPr/>
        </p:nvPicPr>
        <p:blipFill>
          <a:blip r:embed="rId4">
            <a:alphaModFix/>
          </a:blip>
          <a:stretch>
            <a:fillRect/>
          </a:stretch>
        </p:blipFill>
        <p:spPr>
          <a:xfrm>
            <a:off x="582725" y="1206900"/>
            <a:ext cx="4034100" cy="3025575"/>
          </a:xfrm>
          <a:prstGeom prst="rect">
            <a:avLst/>
          </a:prstGeom>
          <a:noFill/>
          <a:ln>
            <a:noFill/>
          </a:ln>
        </p:spPr>
      </p:pic>
      <p:pic>
        <p:nvPicPr>
          <p:cNvPr id="92" name="Google Shape;92;p17" title="medium.mp4">
            <a:hlinkClick r:id="rId5"/>
          </p:cNvPr>
          <p:cNvPicPr preferRelativeResize="0"/>
          <p:nvPr/>
        </p:nvPicPr>
        <p:blipFill>
          <a:blip r:embed="rId4">
            <a:alphaModFix/>
          </a:blip>
          <a:stretch>
            <a:fillRect/>
          </a:stretch>
        </p:blipFill>
        <p:spPr>
          <a:xfrm>
            <a:off x="4798200" y="1206900"/>
            <a:ext cx="4034100" cy="3025575"/>
          </a:xfrm>
          <a:prstGeom prst="rect">
            <a:avLst/>
          </a:prstGeom>
          <a:noFill/>
          <a:ln>
            <a:noFill/>
          </a:ln>
        </p:spPr>
      </p:pic>
      <p:sp>
        <p:nvSpPr>
          <p:cNvPr id="93" name="Google Shape;93;p17"/>
          <p:cNvSpPr txBox="1"/>
          <p:nvPr/>
        </p:nvSpPr>
        <p:spPr>
          <a:xfrm>
            <a:off x="1657475" y="4232475"/>
            <a:ext cx="188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Slow Speed</a:t>
            </a:r>
            <a:endParaRPr/>
          </a:p>
          <a:p>
            <a:pPr indent="0" lvl="0" marL="0" rtl="0" algn="ctr">
              <a:spcBef>
                <a:spcPts val="0"/>
              </a:spcBef>
              <a:spcAft>
                <a:spcPts val="0"/>
              </a:spcAft>
              <a:buNone/>
            </a:pPr>
            <a:r>
              <a:rPr lang="en"/>
              <a:t>(v_x = w_z = 0.1)</a:t>
            </a:r>
            <a:endParaRPr/>
          </a:p>
        </p:txBody>
      </p:sp>
      <p:sp>
        <p:nvSpPr>
          <p:cNvPr id="94" name="Google Shape;94;p17"/>
          <p:cNvSpPr txBox="1"/>
          <p:nvPr/>
        </p:nvSpPr>
        <p:spPr>
          <a:xfrm>
            <a:off x="5955450" y="4232475"/>
            <a:ext cx="171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Medium</a:t>
            </a:r>
            <a:r>
              <a:rPr lang="en"/>
              <a:t> Speed</a:t>
            </a:r>
            <a:endParaRPr/>
          </a:p>
          <a:p>
            <a:pPr indent="0" lvl="0" marL="0" rtl="0" algn="ctr">
              <a:spcBef>
                <a:spcPts val="0"/>
              </a:spcBef>
              <a:spcAft>
                <a:spcPts val="0"/>
              </a:spcAft>
              <a:buClr>
                <a:schemeClr val="dk1"/>
              </a:buClr>
              <a:buSzPts val="1100"/>
              <a:buFont typeface="Arial"/>
              <a:buNone/>
            </a:pPr>
            <a:r>
              <a:rPr lang="en">
                <a:solidFill>
                  <a:schemeClr val="dk1"/>
                </a:solidFill>
              </a:rPr>
              <a:t>(v_x = w_z = 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0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Speed</a:t>
            </a:r>
            <a:endParaRPr/>
          </a:p>
        </p:txBody>
      </p:sp>
      <p:sp>
        <p:nvSpPr>
          <p:cNvPr id="100" name="Google Shape;100;p18"/>
          <p:cNvSpPr txBox="1"/>
          <p:nvPr>
            <p:ph idx="1" type="body"/>
          </p:nvPr>
        </p:nvSpPr>
        <p:spPr>
          <a:xfrm>
            <a:off x="311700" y="682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Wheels have reached limit of grip. Inertia of car takes over and loose circle.</a:t>
            </a:r>
            <a:endParaRPr/>
          </a:p>
        </p:txBody>
      </p:sp>
      <p:pic>
        <p:nvPicPr>
          <p:cNvPr id="101" name="Google Shape;101;p18" title="fast.mp4">
            <a:hlinkClick r:id="rId3"/>
          </p:cNvPr>
          <p:cNvPicPr preferRelativeResize="0"/>
          <p:nvPr/>
        </p:nvPicPr>
        <p:blipFill>
          <a:blip r:embed="rId4">
            <a:alphaModFix/>
          </a:blip>
          <a:stretch>
            <a:fillRect/>
          </a:stretch>
        </p:blipFill>
        <p:spPr>
          <a:xfrm>
            <a:off x="2286000" y="1088525"/>
            <a:ext cx="4572000" cy="3429000"/>
          </a:xfrm>
          <a:prstGeom prst="rect">
            <a:avLst/>
          </a:prstGeom>
          <a:noFill/>
          <a:ln>
            <a:noFill/>
          </a:ln>
        </p:spPr>
      </p:pic>
      <p:sp>
        <p:nvSpPr>
          <p:cNvPr id="102" name="Google Shape;102;p18"/>
          <p:cNvSpPr txBox="1"/>
          <p:nvPr/>
        </p:nvSpPr>
        <p:spPr>
          <a:xfrm>
            <a:off x="3629700" y="4517525"/>
            <a:ext cx="188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Fast</a:t>
            </a:r>
            <a:r>
              <a:rPr lang="en"/>
              <a:t> Speed</a:t>
            </a:r>
            <a:endParaRPr/>
          </a:p>
          <a:p>
            <a:pPr indent="0" lvl="0" marL="0" rtl="0" algn="ctr">
              <a:spcBef>
                <a:spcPts val="0"/>
              </a:spcBef>
              <a:spcAft>
                <a:spcPts val="0"/>
              </a:spcAft>
              <a:buNone/>
            </a:pPr>
            <a:r>
              <a:rPr lang="en"/>
              <a:t>(v_x = w_z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169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Square.py - CODE</a:t>
            </a:r>
            <a:endParaRPr/>
          </a:p>
        </p:txBody>
      </p:sp>
      <p:sp>
        <p:nvSpPr>
          <p:cNvPr id="108" name="Google Shape;108;p19"/>
          <p:cNvSpPr txBox="1"/>
          <p:nvPr>
            <p:ph idx="1" type="body"/>
          </p:nvPr>
        </p:nvSpPr>
        <p:spPr>
          <a:xfrm>
            <a:off x="4837800" y="1017725"/>
            <a:ext cx="399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Initially rospy.sleep() was not used which led to the reaction time between the turn and the straight to be too less and it caused the bot to </a:t>
            </a:r>
            <a:r>
              <a:rPr lang="en"/>
              <a:t>swerve</a:t>
            </a:r>
            <a:r>
              <a:rPr lang="en"/>
              <a:t> to one side.</a:t>
            </a:r>
            <a:endParaRPr/>
          </a:p>
          <a:p>
            <a:pPr indent="0" lvl="0" marL="0" rtl="0" algn="l">
              <a:spcBef>
                <a:spcPts val="1200"/>
              </a:spcBef>
              <a:spcAft>
                <a:spcPts val="1200"/>
              </a:spcAft>
              <a:buNone/>
            </a:pPr>
            <a:r>
              <a:rPr lang="en"/>
              <a:t>Each segment of the square represents one while loop and it is run sequentially. </a:t>
            </a:r>
            <a:endParaRPr/>
          </a:p>
        </p:txBody>
      </p:sp>
      <p:pic>
        <p:nvPicPr>
          <p:cNvPr id="109" name="Google Shape;109;p19"/>
          <p:cNvPicPr preferRelativeResize="0"/>
          <p:nvPr/>
        </p:nvPicPr>
        <p:blipFill rotWithShape="1">
          <a:blip r:embed="rId3">
            <a:alphaModFix/>
          </a:blip>
          <a:srcRect b="17101" l="0" r="57933" t="17823"/>
          <a:stretch/>
        </p:blipFill>
        <p:spPr>
          <a:xfrm>
            <a:off x="551625" y="1017725"/>
            <a:ext cx="3846451" cy="334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0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and Medium Speed</a:t>
            </a:r>
            <a:endParaRPr/>
          </a:p>
        </p:txBody>
      </p:sp>
      <p:pic>
        <p:nvPicPr>
          <p:cNvPr id="115" name="Google Shape;115;p20" title="with sleep_v0.1_w0.1">
            <a:hlinkClick r:id="rId3"/>
          </p:cNvPr>
          <p:cNvPicPr preferRelativeResize="0"/>
          <p:nvPr/>
        </p:nvPicPr>
        <p:blipFill>
          <a:blip r:embed="rId4">
            <a:alphaModFix/>
          </a:blip>
          <a:stretch>
            <a:fillRect/>
          </a:stretch>
        </p:blipFill>
        <p:spPr>
          <a:xfrm>
            <a:off x="441607" y="1687737"/>
            <a:ext cx="3798192" cy="2848650"/>
          </a:xfrm>
          <a:prstGeom prst="rect">
            <a:avLst/>
          </a:prstGeom>
          <a:noFill/>
          <a:ln>
            <a:noFill/>
          </a:ln>
        </p:spPr>
      </p:pic>
      <p:pic>
        <p:nvPicPr>
          <p:cNvPr id="116" name="Google Shape;116;p20" title="with sleep_v0.3_w0.3">
            <a:hlinkClick r:id="rId5"/>
          </p:cNvPr>
          <p:cNvPicPr preferRelativeResize="0"/>
          <p:nvPr/>
        </p:nvPicPr>
        <p:blipFill>
          <a:blip r:embed="rId6">
            <a:alphaModFix/>
          </a:blip>
          <a:stretch>
            <a:fillRect/>
          </a:stretch>
        </p:blipFill>
        <p:spPr>
          <a:xfrm>
            <a:off x="5083875" y="1687713"/>
            <a:ext cx="3786900" cy="2840187"/>
          </a:xfrm>
          <a:prstGeom prst="rect">
            <a:avLst/>
          </a:prstGeom>
          <a:noFill/>
          <a:ln>
            <a:noFill/>
          </a:ln>
        </p:spPr>
      </p:pic>
      <p:sp>
        <p:nvSpPr>
          <p:cNvPr id="117" name="Google Shape;117;p20"/>
          <p:cNvSpPr txBox="1"/>
          <p:nvPr/>
        </p:nvSpPr>
        <p:spPr>
          <a:xfrm>
            <a:off x="447250" y="4527900"/>
            <a:ext cx="378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SLOW SPEED (BEST RESULT) </a:t>
            </a:r>
            <a:endParaRPr>
              <a:solidFill>
                <a:schemeClr val="dk1"/>
              </a:solidFill>
            </a:endParaRPr>
          </a:p>
          <a:p>
            <a:pPr indent="0" lvl="0" marL="0" rtl="0" algn="ctr">
              <a:spcBef>
                <a:spcPts val="0"/>
              </a:spcBef>
              <a:spcAft>
                <a:spcPts val="0"/>
              </a:spcAft>
              <a:buNone/>
            </a:pPr>
            <a:r>
              <a:rPr lang="en">
                <a:solidFill>
                  <a:schemeClr val="dk1"/>
                </a:solidFill>
              </a:rPr>
              <a:t>(v_x = w_z = 0.1)</a:t>
            </a:r>
            <a:r>
              <a:rPr lang="en"/>
              <a:t> </a:t>
            </a:r>
            <a:endParaRPr/>
          </a:p>
        </p:txBody>
      </p:sp>
      <p:sp>
        <p:nvSpPr>
          <p:cNvPr id="118" name="Google Shape;118;p20"/>
          <p:cNvSpPr txBox="1"/>
          <p:nvPr/>
        </p:nvSpPr>
        <p:spPr>
          <a:xfrm>
            <a:off x="5083863" y="4527900"/>
            <a:ext cx="378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MEDIUM SPEED</a:t>
            </a:r>
            <a:endParaRPr>
              <a:solidFill>
                <a:schemeClr val="dk1"/>
              </a:solidFill>
            </a:endParaRPr>
          </a:p>
          <a:p>
            <a:pPr indent="0" lvl="0" marL="0" rtl="0" algn="ctr">
              <a:spcBef>
                <a:spcPts val="0"/>
              </a:spcBef>
              <a:spcAft>
                <a:spcPts val="0"/>
              </a:spcAft>
              <a:buNone/>
            </a:pPr>
            <a:r>
              <a:rPr lang="en">
                <a:solidFill>
                  <a:schemeClr val="dk1"/>
                </a:solidFill>
              </a:rPr>
              <a:t>(v_x = w_z = 0.3)</a:t>
            </a:r>
            <a:r>
              <a:rPr lang="en"/>
              <a:t> </a:t>
            </a:r>
            <a:endParaRPr/>
          </a:p>
        </p:txBody>
      </p:sp>
      <p:sp>
        <p:nvSpPr>
          <p:cNvPr id="119" name="Google Shape;119;p20"/>
          <p:cNvSpPr txBox="1"/>
          <p:nvPr/>
        </p:nvSpPr>
        <p:spPr>
          <a:xfrm>
            <a:off x="380175" y="573975"/>
            <a:ext cx="849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speed with 0.1 gives the best results as at this speed there is minimum slipping of the wheels.</a:t>
            </a:r>
            <a:endParaRPr/>
          </a:p>
          <a:p>
            <a:pPr indent="0" lvl="0" marL="0" rtl="0" algn="l">
              <a:spcBef>
                <a:spcPts val="0"/>
              </a:spcBef>
              <a:spcAft>
                <a:spcPts val="0"/>
              </a:spcAft>
              <a:buNone/>
            </a:pPr>
            <a:r>
              <a:rPr lang="en"/>
              <a:t>At speeds of 0.3, we can notice that there is additional slip when the bot starts. The additional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10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Speed</a:t>
            </a:r>
            <a:endParaRPr/>
          </a:p>
        </p:txBody>
      </p:sp>
      <p:pic>
        <p:nvPicPr>
          <p:cNvPr id="125" name="Google Shape;125;p21" title="with sleep_v0.5_w0.1">
            <a:hlinkClick r:id="rId3"/>
          </p:cNvPr>
          <p:cNvPicPr preferRelativeResize="0"/>
          <p:nvPr/>
        </p:nvPicPr>
        <p:blipFill>
          <a:blip r:embed="rId4">
            <a:alphaModFix/>
          </a:blip>
          <a:stretch>
            <a:fillRect/>
          </a:stretch>
        </p:blipFill>
        <p:spPr>
          <a:xfrm>
            <a:off x="2733975" y="1416325"/>
            <a:ext cx="3548400" cy="2661300"/>
          </a:xfrm>
          <a:prstGeom prst="rect">
            <a:avLst/>
          </a:prstGeom>
          <a:noFill/>
          <a:ln>
            <a:noFill/>
          </a:ln>
        </p:spPr>
      </p:pic>
      <p:sp>
        <p:nvSpPr>
          <p:cNvPr id="126" name="Google Shape;126;p21"/>
          <p:cNvSpPr txBox="1"/>
          <p:nvPr/>
        </p:nvSpPr>
        <p:spPr>
          <a:xfrm>
            <a:off x="253450" y="588900"/>
            <a:ext cx="85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21"/>
          <p:cNvSpPr txBox="1"/>
          <p:nvPr/>
        </p:nvSpPr>
        <p:spPr>
          <a:xfrm>
            <a:off x="3629700" y="4517525"/>
            <a:ext cx="188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Fast Speed</a:t>
            </a:r>
            <a:endParaRPr/>
          </a:p>
          <a:p>
            <a:pPr indent="0" lvl="0" marL="0" rtl="0" algn="ctr">
              <a:spcBef>
                <a:spcPts val="0"/>
              </a:spcBef>
              <a:spcAft>
                <a:spcPts val="0"/>
              </a:spcAft>
              <a:buNone/>
            </a:pPr>
            <a:r>
              <a:rPr lang="en"/>
              <a:t>(v_x = 0.5 w_z = 0.1)</a:t>
            </a:r>
            <a:endParaRPr/>
          </a:p>
        </p:txBody>
      </p:sp>
      <p:sp>
        <p:nvSpPr>
          <p:cNvPr id="128" name="Google Shape;128;p21"/>
          <p:cNvSpPr txBox="1"/>
          <p:nvPr/>
        </p:nvSpPr>
        <p:spPr>
          <a:xfrm>
            <a:off x="238550" y="596350"/>
            <a:ext cx="863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higher speeds, the vehicle completely lost traction and often steered to one side. This is caused the initial burst of acceleration as the car reached high vels immediately, which caused the wheels to slip </a:t>
            </a:r>
            <a:r>
              <a:rPr lang="en"/>
              <a:t>longitudinally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