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sldIdLst>
    <p:sldId id="530" r:id="rId5"/>
    <p:sldId id="531" r:id="rId6"/>
    <p:sldId id="534" r:id="rId7"/>
    <p:sldId id="538" r:id="rId8"/>
    <p:sldId id="54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2857"/>
    <a:srgbClr val="8822EE"/>
    <a:srgbClr val="F01688"/>
    <a:srgbClr val="2F21F3"/>
    <a:srgbClr val="FEB52B"/>
    <a:srgbClr val="F01689"/>
    <a:srgbClr val="6F22E3"/>
    <a:srgbClr val="E218A3"/>
    <a:srgbClr val="BA20DB"/>
    <a:srgbClr val="6A2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422"/>
  </p:normalViewPr>
  <p:slideViewPr>
    <p:cSldViewPr snapToGrid="0">
      <p:cViewPr varScale="1">
        <p:scale>
          <a:sx n="83" d="100"/>
          <a:sy n="83" d="100"/>
        </p:scale>
        <p:origin x="390"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3/29/2024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082558" y="462491"/>
            <a:ext cx="9921240" cy="1481328"/>
          </a:xfrm>
        </p:spPr>
        <p:txBody>
          <a:bodyPr/>
          <a:lstStyle/>
          <a:p>
            <a:r>
              <a:rPr lang="en-US" dirty="0"/>
              <a:t>General solution of </a:t>
            </a:r>
            <a:r>
              <a:rPr lang="en-US" dirty="0" err="1"/>
              <a:t>mxn</a:t>
            </a:r>
            <a:r>
              <a:rPr lang="en-US" dirty="0"/>
              <a:t> rectangular games</a:t>
            </a:r>
          </a:p>
        </p:txBody>
      </p:sp>
      <p:sp>
        <p:nvSpPr>
          <p:cNvPr id="4" name="Rectangle 3">
            <a:extLst>
              <a:ext uri="{FF2B5EF4-FFF2-40B4-BE49-F238E27FC236}">
                <a16:creationId xmlns:a16="http://schemas.microsoft.com/office/drawing/2014/main" id="{C1BDB20A-73DA-D1F1-AA51-C444CA774EA7}"/>
              </a:ext>
            </a:extLst>
          </p:cNvPr>
          <p:cNvSpPr/>
          <p:nvPr/>
        </p:nvSpPr>
        <p:spPr>
          <a:xfrm>
            <a:off x="5141343" y="3364302"/>
            <a:ext cx="2168106" cy="914400"/>
          </a:xfrm>
          <a:prstGeom prst="rect">
            <a:avLst/>
          </a:prstGeom>
          <a:solidFill>
            <a:srgbClr val="1028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C17237A-280B-81F9-66BE-9564662B30DB}"/>
              </a:ext>
            </a:extLst>
          </p:cNvPr>
          <p:cNvSpPr txBox="1"/>
          <p:nvPr/>
        </p:nvSpPr>
        <p:spPr>
          <a:xfrm>
            <a:off x="1236453" y="2072955"/>
            <a:ext cx="9431547" cy="707886"/>
          </a:xfrm>
          <a:prstGeom prst="rect">
            <a:avLst/>
          </a:prstGeom>
          <a:noFill/>
        </p:spPr>
        <p:txBody>
          <a:bodyPr wrap="square" rtlCol="0">
            <a:spAutoFit/>
          </a:bodyPr>
          <a:lstStyle/>
          <a:p>
            <a:pPr algn="ctr"/>
            <a:r>
              <a:rPr lang="en-IN" sz="4000" dirty="0">
                <a:solidFill>
                  <a:schemeClr val="bg1"/>
                </a:solidFill>
                <a:latin typeface="+mj-lt"/>
              </a:rPr>
              <a:t>Group no. 3</a:t>
            </a:r>
          </a:p>
        </p:txBody>
      </p:sp>
      <p:sp>
        <p:nvSpPr>
          <p:cNvPr id="8" name="TextBox 7">
            <a:extLst>
              <a:ext uri="{FF2B5EF4-FFF2-40B4-BE49-F238E27FC236}">
                <a16:creationId xmlns:a16="http://schemas.microsoft.com/office/drawing/2014/main" id="{985F19AA-55C1-F385-DBD6-3C646C349168}"/>
              </a:ext>
            </a:extLst>
          </p:cNvPr>
          <p:cNvSpPr txBox="1"/>
          <p:nvPr/>
        </p:nvSpPr>
        <p:spPr>
          <a:xfrm>
            <a:off x="6958640" y="3045124"/>
            <a:ext cx="3784121" cy="646331"/>
          </a:xfrm>
          <a:prstGeom prst="rect">
            <a:avLst/>
          </a:prstGeom>
          <a:noFill/>
        </p:spPr>
        <p:txBody>
          <a:bodyPr wrap="square" rtlCol="0">
            <a:spAutoFit/>
          </a:bodyPr>
          <a:lstStyle/>
          <a:p>
            <a:r>
              <a:rPr lang="en-IN" sz="3600" b="1" dirty="0">
                <a:solidFill>
                  <a:schemeClr val="bg1"/>
                </a:solidFill>
                <a:latin typeface="+mj-lt"/>
              </a:rPr>
              <a:t>Meghana Kovatte</a:t>
            </a:r>
          </a:p>
        </p:txBody>
      </p:sp>
      <p:sp>
        <p:nvSpPr>
          <p:cNvPr id="12" name="TextBox 11">
            <a:extLst>
              <a:ext uri="{FF2B5EF4-FFF2-40B4-BE49-F238E27FC236}">
                <a16:creationId xmlns:a16="http://schemas.microsoft.com/office/drawing/2014/main" id="{B3DA5364-5517-225E-E117-445AF1F62166}"/>
              </a:ext>
            </a:extLst>
          </p:cNvPr>
          <p:cNvSpPr txBox="1"/>
          <p:nvPr/>
        </p:nvSpPr>
        <p:spPr>
          <a:xfrm>
            <a:off x="2015705" y="3062377"/>
            <a:ext cx="2944484" cy="646331"/>
          </a:xfrm>
          <a:prstGeom prst="rect">
            <a:avLst/>
          </a:prstGeom>
          <a:noFill/>
        </p:spPr>
        <p:txBody>
          <a:bodyPr wrap="square" rtlCol="0">
            <a:spAutoFit/>
          </a:bodyPr>
          <a:lstStyle/>
          <a:p>
            <a:r>
              <a:rPr lang="en-IN" sz="3600" b="1" dirty="0">
                <a:solidFill>
                  <a:schemeClr val="bg1"/>
                </a:solidFill>
                <a:latin typeface="+mj-lt"/>
              </a:rPr>
              <a:t>Saachi </a:t>
            </a:r>
            <a:r>
              <a:rPr lang="en-IN" sz="3600" b="1" dirty="0" err="1">
                <a:solidFill>
                  <a:schemeClr val="bg1"/>
                </a:solidFill>
                <a:latin typeface="+mj-lt"/>
              </a:rPr>
              <a:t>Kokate</a:t>
            </a:r>
            <a:endParaRPr lang="en-IN" sz="3600" b="1" dirty="0">
              <a:solidFill>
                <a:schemeClr val="bg1"/>
              </a:solidFill>
              <a:latin typeface="+mj-lt"/>
            </a:endParaRPr>
          </a:p>
        </p:txBody>
      </p:sp>
      <p:sp>
        <p:nvSpPr>
          <p:cNvPr id="14" name="TextBox 13">
            <a:extLst>
              <a:ext uri="{FF2B5EF4-FFF2-40B4-BE49-F238E27FC236}">
                <a16:creationId xmlns:a16="http://schemas.microsoft.com/office/drawing/2014/main" id="{59E2FD31-1213-A02C-EB05-B4B81E270EEC}"/>
              </a:ext>
            </a:extLst>
          </p:cNvPr>
          <p:cNvSpPr txBox="1"/>
          <p:nvPr/>
        </p:nvSpPr>
        <p:spPr>
          <a:xfrm>
            <a:off x="2015705" y="4393720"/>
            <a:ext cx="2944484" cy="646331"/>
          </a:xfrm>
          <a:prstGeom prst="rect">
            <a:avLst/>
          </a:prstGeom>
          <a:noFill/>
        </p:spPr>
        <p:txBody>
          <a:bodyPr wrap="square" rtlCol="0">
            <a:spAutoFit/>
          </a:bodyPr>
          <a:lstStyle/>
          <a:p>
            <a:r>
              <a:rPr lang="en-IN" sz="3600" b="1" dirty="0">
                <a:solidFill>
                  <a:schemeClr val="bg1"/>
                </a:solidFill>
                <a:latin typeface="+mj-lt"/>
              </a:rPr>
              <a:t>Nidhi Mhatre</a:t>
            </a:r>
          </a:p>
        </p:txBody>
      </p:sp>
      <p:sp>
        <p:nvSpPr>
          <p:cNvPr id="15" name="TextBox 14">
            <a:extLst>
              <a:ext uri="{FF2B5EF4-FFF2-40B4-BE49-F238E27FC236}">
                <a16:creationId xmlns:a16="http://schemas.microsoft.com/office/drawing/2014/main" id="{CD28BA73-BBDD-34A3-A7F2-8C1446E15D2A}"/>
              </a:ext>
            </a:extLst>
          </p:cNvPr>
          <p:cNvSpPr txBox="1"/>
          <p:nvPr/>
        </p:nvSpPr>
        <p:spPr>
          <a:xfrm>
            <a:off x="6958640" y="4393720"/>
            <a:ext cx="2944484" cy="646331"/>
          </a:xfrm>
          <a:prstGeom prst="rect">
            <a:avLst/>
          </a:prstGeom>
          <a:noFill/>
        </p:spPr>
        <p:txBody>
          <a:bodyPr wrap="square" rtlCol="0">
            <a:spAutoFit/>
          </a:bodyPr>
          <a:lstStyle/>
          <a:p>
            <a:r>
              <a:rPr lang="en-IN" sz="3600" b="1" dirty="0">
                <a:solidFill>
                  <a:schemeClr val="bg1"/>
                </a:solidFill>
                <a:latin typeface="+mj-lt"/>
              </a:rPr>
              <a:t>Swar Mhatre</a:t>
            </a:r>
          </a:p>
        </p:txBody>
      </p:sp>
    </p:spTree>
    <p:extLst>
      <p:ext uri="{BB962C8B-B14F-4D97-AF65-F5344CB8AC3E}">
        <p14:creationId xmlns:p14="http://schemas.microsoft.com/office/powerpoint/2010/main" val="172349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656298" y="86263"/>
            <a:ext cx="8878824" cy="717258"/>
          </a:xfrm>
        </p:spPr>
        <p:txBody>
          <a:bodyPr>
            <a:normAutofit/>
          </a:bodyPr>
          <a:lstStyle/>
          <a:p>
            <a:r>
              <a:rPr lang="en-US" sz="4000" b="1" spc="600" dirty="0">
                <a:ln w="28575">
                  <a:noFill/>
                  <a:prstDash val="solid"/>
                </a:ln>
                <a:solidFill>
                  <a:schemeClr val="bg1"/>
                </a:solidFill>
                <a:latin typeface="Tw Cen MT" panose="020B0602020104020603" pitchFamily="34" charset="77"/>
              </a:rPr>
              <a:t>Description</a:t>
            </a:r>
            <a:endParaRPr lang="en-US" dirty="0"/>
          </a:p>
        </p:txBody>
      </p:sp>
      <p:sp>
        <p:nvSpPr>
          <p:cNvPr id="6" name="TextBox 5">
            <a:extLst>
              <a:ext uri="{FF2B5EF4-FFF2-40B4-BE49-F238E27FC236}">
                <a16:creationId xmlns:a16="http://schemas.microsoft.com/office/drawing/2014/main" id="{FBFF4931-C750-B984-BA24-4A2679E886E5}"/>
              </a:ext>
            </a:extLst>
          </p:cNvPr>
          <p:cNvSpPr txBox="1"/>
          <p:nvPr/>
        </p:nvSpPr>
        <p:spPr>
          <a:xfrm>
            <a:off x="1023667" y="1042497"/>
            <a:ext cx="9880122" cy="4832092"/>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The general solution of M x N rectangular games with mixed strategies involves finding optimal strategies for players in scenarios where there are multiple choices and outcomes. Mixed strategies allow players to randomize their actions, introducing uncertainty. The solution typically involves Nash equilibria, where no player can unilaterally improve their outcome. Techniques such as linear programming and game theory are employed to compute these equilibria. This approach facilitates decision-making in competitive settings ranging from economics to military strategy, enabling players to make informed choices considering the unpredictability of opponents' moves.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0" y="137449"/>
            <a:ext cx="5526657" cy="508958"/>
          </a:xfrm>
        </p:spPr>
        <p:txBody>
          <a:bodyPr/>
          <a:lstStyle/>
          <a:p>
            <a:r>
              <a:rPr lang="en-US" sz="3200" dirty="0"/>
              <a:t>Lemke</a:t>
            </a:r>
            <a:r>
              <a:rPr lang="en-US" sz="3600" dirty="0"/>
              <a:t> </a:t>
            </a:r>
            <a:r>
              <a:rPr lang="en-US" sz="3200" dirty="0"/>
              <a:t>Howson</a:t>
            </a:r>
            <a:r>
              <a:rPr lang="en-US" sz="3600" dirty="0"/>
              <a:t> </a:t>
            </a:r>
          </a:p>
        </p:txBody>
      </p:sp>
      <p:sp>
        <p:nvSpPr>
          <p:cNvPr id="4" name="Rectangle 3">
            <a:extLst>
              <a:ext uri="{FF2B5EF4-FFF2-40B4-BE49-F238E27FC236}">
                <a16:creationId xmlns:a16="http://schemas.microsoft.com/office/drawing/2014/main" id="{3D2DE9F9-6619-52BD-7918-62A0837C9393}"/>
              </a:ext>
            </a:extLst>
          </p:cNvPr>
          <p:cNvSpPr/>
          <p:nvPr/>
        </p:nvSpPr>
        <p:spPr>
          <a:xfrm>
            <a:off x="5141343" y="2994660"/>
            <a:ext cx="2035834" cy="914400"/>
          </a:xfrm>
          <a:prstGeom prst="rect">
            <a:avLst/>
          </a:prstGeom>
          <a:solidFill>
            <a:srgbClr val="1028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itle 1">
            <a:extLst>
              <a:ext uri="{FF2B5EF4-FFF2-40B4-BE49-F238E27FC236}">
                <a16:creationId xmlns:a16="http://schemas.microsoft.com/office/drawing/2014/main" id="{250114D9-3A66-575A-4C9D-E78EADADA3E7}"/>
              </a:ext>
            </a:extLst>
          </p:cNvPr>
          <p:cNvSpPr txBox="1">
            <a:spLocks/>
          </p:cNvSpPr>
          <p:nvPr/>
        </p:nvSpPr>
        <p:spPr>
          <a:xfrm>
            <a:off x="6096000" y="-109555"/>
            <a:ext cx="6190889" cy="11274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kern="1200" cap="all" spc="600" baseline="0">
                <a:solidFill>
                  <a:schemeClr val="bg1"/>
                </a:solidFill>
                <a:latin typeface="+mj-lt"/>
                <a:ea typeface="+mj-ea"/>
                <a:cs typeface="+mj-cs"/>
              </a:defRPr>
            </a:lvl1pPr>
          </a:lstStyle>
          <a:p>
            <a:r>
              <a:rPr lang="en-US" sz="3200" dirty="0"/>
              <a:t>Best response dynamic</a:t>
            </a:r>
          </a:p>
        </p:txBody>
      </p:sp>
      <p:grpSp>
        <p:nvGrpSpPr>
          <p:cNvPr id="28" name="Group 27">
            <a:extLst>
              <a:ext uri="{FF2B5EF4-FFF2-40B4-BE49-F238E27FC236}">
                <a16:creationId xmlns:a16="http://schemas.microsoft.com/office/drawing/2014/main" id="{915B2DB0-5D08-B1D6-0BC5-23DFCA078237}"/>
              </a:ext>
            </a:extLst>
          </p:cNvPr>
          <p:cNvGrpSpPr/>
          <p:nvPr/>
        </p:nvGrpSpPr>
        <p:grpSpPr>
          <a:xfrm>
            <a:off x="7250508" y="1213289"/>
            <a:ext cx="5023444" cy="5332057"/>
            <a:chOff x="6533073" y="1291087"/>
            <a:chExt cx="5023444" cy="5332057"/>
          </a:xfrm>
        </p:grpSpPr>
        <p:sp>
          <p:nvSpPr>
            <p:cNvPr id="19" name="TextBox 18">
              <a:extLst>
                <a:ext uri="{FF2B5EF4-FFF2-40B4-BE49-F238E27FC236}">
                  <a16:creationId xmlns:a16="http://schemas.microsoft.com/office/drawing/2014/main" id="{DBF09494-8F2F-80F5-8437-E292A3D9A622}"/>
                </a:ext>
              </a:extLst>
            </p:cNvPr>
            <p:cNvSpPr txBox="1"/>
            <p:nvPr/>
          </p:nvSpPr>
          <p:spPr>
            <a:xfrm>
              <a:off x="6533073" y="4100550"/>
              <a:ext cx="5023444"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bg1"/>
                  </a:solidFill>
                  <a:latin typeface="+mj-lt"/>
                </a:rPr>
                <a:t>This iterative process can converge to Nash equilibria where no player has an incentive to unilaterally deviate.</a:t>
              </a:r>
              <a:endParaRPr lang="en-IN" dirty="0">
                <a:solidFill>
                  <a:schemeClr val="bg1"/>
                </a:solidFill>
                <a:latin typeface="+mj-lt"/>
              </a:endParaRPr>
            </a:p>
          </p:txBody>
        </p:sp>
        <p:sp>
          <p:nvSpPr>
            <p:cNvPr id="20" name="TextBox 19">
              <a:extLst>
                <a:ext uri="{FF2B5EF4-FFF2-40B4-BE49-F238E27FC236}">
                  <a16:creationId xmlns:a16="http://schemas.microsoft.com/office/drawing/2014/main" id="{F286DCB3-0589-C9B7-DF8E-A8D9CD1F4C4D}"/>
                </a:ext>
              </a:extLst>
            </p:cNvPr>
            <p:cNvSpPr txBox="1"/>
            <p:nvPr/>
          </p:nvSpPr>
          <p:spPr>
            <a:xfrm>
              <a:off x="6533073" y="5422815"/>
              <a:ext cx="5023444" cy="1200329"/>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bg1"/>
                  </a:solidFill>
                  <a:latin typeface="+mj-lt"/>
                </a:rPr>
                <a:t> Offers insights into strategic interactions and dynamics over time, particularly useful for analyzing real-world scenarios with evolving strategies.</a:t>
              </a:r>
              <a:endParaRPr lang="en-IN" dirty="0">
                <a:solidFill>
                  <a:schemeClr val="bg1"/>
                </a:solidFill>
                <a:latin typeface="+mj-lt"/>
              </a:endParaRPr>
            </a:p>
          </p:txBody>
        </p:sp>
        <p:sp>
          <p:nvSpPr>
            <p:cNvPr id="21" name="TextBox 20">
              <a:extLst>
                <a:ext uri="{FF2B5EF4-FFF2-40B4-BE49-F238E27FC236}">
                  <a16:creationId xmlns:a16="http://schemas.microsoft.com/office/drawing/2014/main" id="{FE96CFD5-0AA2-4F6D-17CC-21EB7EC6EA66}"/>
                </a:ext>
              </a:extLst>
            </p:cNvPr>
            <p:cNvSpPr txBox="1"/>
            <p:nvPr/>
          </p:nvSpPr>
          <p:spPr>
            <a:xfrm>
              <a:off x="6533073" y="1291087"/>
              <a:ext cx="5023444"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bg1"/>
                  </a:solidFill>
                  <a:latin typeface="+mj-lt"/>
                </a:rPr>
                <a:t> Best response dynamics model players adjusting strategies over time to maximize their expected payoffs given opponents' strategies.</a:t>
              </a:r>
              <a:endParaRPr lang="en-IN" dirty="0">
                <a:solidFill>
                  <a:schemeClr val="bg1"/>
                </a:solidFill>
                <a:latin typeface="+mj-lt"/>
              </a:endParaRPr>
            </a:p>
          </p:txBody>
        </p:sp>
        <p:sp>
          <p:nvSpPr>
            <p:cNvPr id="22" name="TextBox 21">
              <a:extLst>
                <a:ext uri="{FF2B5EF4-FFF2-40B4-BE49-F238E27FC236}">
                  <a16:creationId xmlns:a16="http://schemas.microsoft.com/office/drawing/2014/main" id="{53B89647-8C18-CACF-5D8D-20E50488DA3C}"/>
                </a:ext>
              </a:extLst>
            </p:cNvPr>
            <p:cNvSpPr txBox="1"/>
            <p:nvPr/>
          </p:nvSpPr>
          <p:spPr>
            <a:xfrm>
              <a:off x="6533073" y="2557319"/>
              <a:ext cx="5023444" cy="1200329"/>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bg1"/>
                  </a:solidFill>
                  <a:latin typeface="+mj-lt"/>
                </a:rPr>
                <a:t> It emphasizes the iterative adaptation of players' strategies, where each player continually updates their choice to best respond to the opponent's current strategy</a:t>
              </a:r>
              <a:endParaRPr lang="en-IN" dirty="0">
                <a:solidFill>
                  <a:schemeClr val="bg1"/>
                </a:solidFill>
                <a:latin typeface="+mj-lt"/>
              </a:endParaRPr>
            </a:p>
          </p:txBody>
        </p:sp>
      </p:grpSp>
      <p:grpSp>
        <p:nvGrpSpPr>
          <p:cNvPr id="27" name="Group 26">
            <a:extLst>
              <a:ext uri="{FF2B5EF4-FFF2-40B4-BE49-F238E27FC236}">
                <a16:creationId xmlns:a16="http://schemas.microsoft.com/office/drawing/2014/main" id="{015936B1-12DC-4690-9D0F-612F374F9C5F}"/>
              </a:ext>
            </a:extLst>
          </p:cNvPr>
          <p:cNvGrpSpPr/>
          <p:nvPr/>
        </p:nvGrpSpPr>
        <p:grpSpPr>
          <a:xfrm>
            <a:off x="21567" y="1213289"/>
            <a:ext cx="5027760" cy="4841320"/>
            <a:chOff x="483085" y="1291087"/>
            <a:chExt cx="5027760" cy="4841320"/>
          </a:xfrm>
        </p:grpSpPr>
        <p:sp>
          <p:nvSpPr>
            <p:cNvPr id="23" name="TextBox 22">
              <a:extLst>
                <a:ext uri="{FF2B5EF4-FFF2-40B4-BE49-F238E27FC236}">
                  <a16:creationId xmlns:a16="http://schemas.microsoft.com/office/drawing/2014/main" id="{CC022AFF-1241-46EF-FD81-9264BC92C937}"/>
                </a:ext>
              </a:extLst>
            </p:cNvPr>
            <p:cNvSpPr txBox="1"/>
            <p:nvPr/>
          </p:nvSpPr>
          <p:spPr>
            <a:xfrm>
              <a:off x="483085" y="4307848"/>
              <a:ext cx="5023444"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bg1"/>
                  </a:solidFill>
                  <a:latin typeface="+mj-lt"/>
                </a:rPr>
                <a:t> While systematic, its complexity can vary depending on the game's structure, potentially taking exponential time.</a:t>
              </a:r>
              <a:endParaRPr lang="en-IN" dirty="0">
                <a:solidFill>
                  <a:schemeClr val="bg1"/>
                </a:solidFill>
                <a:latin typeface="+mj-lt"/>
              </a:endParaRPr>
            </a:p>
          </p:txBody>
        </p:sp>
        <p:sp>
          <p:nvSpPr>
            <p:cNvPr id="24" name="TextBox 23">
              <a:extLst>
                <a:ext uri="{FF2B5EF4-FFF2-40B4-BE49-F238E27FC236}">
                  <a16:creationId xmlns:a16="http://schemas.microsoft.com/office/drawing/2014/main" id="{77D25DC5-D458-C2AB-9F68-276B9B0A5571}"/>
                </a:ext>
              </a:extLst>
            </p:cNvPr>
            <p:cNvSpPr txBox="1"/>
            <p:nvPr/>
          </p:nvSpPr>
          <p:spPr>
            <a:xfrm>
              <a:off x="483085" y="1291087"/>
              <a:ext cx="5023444" cy="1200329"/>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bg1"/>
                  </a:solidFill>
                  <a:latin typeface="+mj-lt"/>
                </a:rPr>
                <a:t>Lemke-Howson constructs a bipartite graph representing players' mixed strategies and their profitable deviations. It iteratively labels vertices and edges to identify Nash equilibria.</a:t>
              </a:r>
              <a:endParaRPr lang="en-IN" dirty="0">
                <a:solidFill>
                  <a:schemeClr val="bg1"/>
                </a:solidFill>
                <a:latin typeface="+mj-lt"/>
              </a:endParaRPr>
            </a:p>
          </p:txBody>
        </p:sp>
        <p:sp>
          <p:nvSpPr>
            <p:cNvPr id="25" name="TextBox 24">
              <a:extLst>
                <a:ext uri="{FF2B5EF4-FFF2-40B4-BE49-F238E27FC236}">
                  <a16:creationId xmlns:a16="http://schemas.microsoft.com/office/drawing/2014/main" id="{AF4C9040-EDEB-EC84-9DD9-20184C7326BE}"/>
                </a:ext>
              </a:extLst>
            </p:cNvPr>
            <p:cNvSpPr txBox="1"/>
            <p:nvPr/>
          </p:nvSpPr>
          <p:spPr>
            <a:xfrm>
              <a:off x="483085" y="2741045"/>
              <a:ext cx="5023444" cy="1477328"/>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bg1"/>
                  </a:solidFill>
                  <a:latin typeface="+mj-lt"/>
                </a:rPr>
                <a:t> It concentrates on finding Nash equilibria directly by exhaustively exploring all possible strategy combinations and convergence points where neither player has an incentive to unilaterally deviate.</a:t>
              </a:r>
              <a:endParaRPr lang="en-IN" dirty="0">
                <a:solidFill>
                  <a:schemeClr val="bg1"/>
                </a:solidFill>
                <a:latin typeface="+mj-lt"/>
              </a:endParaRPr>
            </a:p>
          </p:txBody>
        </p:sp>
        <p:sp>
          <p:nvSpPr>
            <p:cNvPr id="26" name="TextBox 25">
              <a:extLst>
                <a:ext uri="{FF2B5EF4-FFF2-40B4-BE49-F238E27FC236}">
                  <a16:creationId xmlns:a16="http://schemas.microsoft.com/office/drawing/2014/main" id="{415B8072-CEC2-6473-856E-09E1DC336DF7}"/>
                </a:ext>
              </a:extLst>
            </p:cNvPr>
            <p:cNvSpPr txBox="1"/>
            <p:nvPr/>
          </p:nvSpPr>
          <p:spPr>
            <a:xfrm>
              <a:off x="487401" y="5486076"/>
              <a:ext cx="5023444" cy="646331"/>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bg1"/>
                  </a:solidFill>
                  <a:latin typeface="+mj-lt"/>
                </a:rPr>
                <a:t> Provides precise equilibrium solutions but may be computationally intensive for complex games.</a:t>
              </a:r>
              <a:endParaRPr lang="en-IN" dirty="0">
                <a:solidFill>
                  <a:schemeClr val="bg1"/>
                </a:solidFill>
                <a:latin typeface="+mj-lt"/>
              </a:endParaRPr>
            </a:p>
          </p:txBody>
        </p:sp>
      </p:grpSp>
      <p:sp>
        <p:nvSpPr>
          <p:cNvPr id="29" name="Rectangle 28">
            <a:extLst>
              <a:ext uri="{FF2B5EF4-FFF2-40B4-BE49-F238E27FC236}">
                <a16:creationId xmlns:a16="http://schemas.microsoft.com/office/drawing/2014/main" id="{A6861699-DF4B-BE23-907B-790A6E8A079A}"/>
              </a:ext>
            </a:extLst>
          </p:cNvPr>
          <p:cNvSpPr/>
          <p:nvPr/>
        </p:nvSpPr>
        <p:spPr>
          <a:xfrm>
            <a:off x="5509404" y="1466186"/>
            <a:ext cx="1155940" cy="34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approach</a:t>
            </a:r>
          </a:p>
        </p:txBody>
      </p:sp>
      <p:cxnSp>
        <p:nvCxnSpPr>
          <p:cNvPr id="31" name="Straight Arrow Connector 30">
            <a:extLst>
              <a:ext uri="{FF2B5EF4-FFF2-40B4-BE49-F238E27FC236}">
                <a16:creationId xmlns:a16="http://schemas.microsoft.com/office/drawing/2014/main" id="{5F6A16A0-4BD3-2D54-DF43-8195CB327346}"/>
              </a:ext>
            </a:extLst>
          </p:cNvPr>
          <p:cNvCxnSpPr>
            <a:stCxn id="29" idx="3"/>
          </p:cNvCxnSpPr>
          <p:nvPr/>
        </p:nvCxnSpPr>
        <p:spPr>
          <a:xfrm>
            <a:off x="6665344" y="1639820"/>
            <a:ext cx="5851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C0E8626-FE6B-53DB-620C-9278A50F154A}"/>
              </a:ext>
            </a:extLst>
          </p:cNvPr>
          <p:cNvCxnSpPr>
            <a:cxnSpLocks/>
            <a:stCxn id="29" idx="1"/>
          </p:cNvCxnSpPr>
          <p:nvPr/>
        </p:nvCxnSpPr>
        <p:spPr>
          <a:xfrm flipH="1">
            <a:off x="4934309" y="1639820"/>
            <a:ext cx="575095" cy="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8E611169-BBAC-B338-A846-0575494376F1}"/>
              </a:ext>
            </a:extLst>
          </p:cNvPr>
          <p:cNvSpPr/>
          <p:nvPr/>
        </p:nvSpPr>
        <p:spPr>
          <a:xfrm>
            <a:off x="5518030" y="3007833"/>
            <a:ext cx="1155940" cy="34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focus</a:t>
            </a:r>
          </a:p>
        </p:txBody>
      </p:sp>
      <p:sp>
        <p:nvSpPr>
          <p:cNvPr id="40" name="Rectangle 39">
            <a:extLst>
              <a:ext uri="{FF2B5EF4-FFF2-40B4-BE49-F238E27FC236}">
                <a16:creationId xmlns:a16="http://schemas.microsoft.com/office/drawing/2014/main" id="{E6B79FA6-ACEB-07E0-CD92-67966C8FA5B5}"/>
              </a:ext>
            </a:extLst>
          </p:cNvPr>
          <p:cNvSpPr/>
          <p:nvPr/>
        </p:nvSpPr>
        <p:spPr>
          <a:xfrm>
            <a:off x="5461237" y="4329641"/>
            <a:ext cx="1269526" cy="34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complexity</a:t>
            </a:r>
          </a:p>
        </p:txBody>
      </p:sp>
      <p:sp>
        <p:nvSpPr>
          <p:cNvPr id="41" name="Rectangle 40">
            <a:extLst>
              <a:ext uri="{FF2B5EF4-FFF2-40B4-BE49-F238E27FC236}">
                <a16:creationId xmlns:a16="http://schemas.microsoft.com/office/drawing/2014/main" id="{A5E42BD0-6D45-16C2-C4DC-F270FA914F49}"/>
              </a:ext>
            </a:extLst>
          </p:cNvPr>
          <p:cNvSpPr/>
          <p:nvPr/>
        </p:nvSpPr>
        <p:spPr>
          <a:xfrm>
            <a:off x="5368505" y="5557810"/>
            <a:ext cx="1454989" cy="34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applicability</a:t>
            </a:r>
          </a:p>
        </p:txBody>
      </p:sp>
      <p:cxnSp>
        <p:nvCxnSpPr>
          <p:cNvPr id="43" name="Straight Arrow Connector 42">
            <a:extLst>
              <a:ext uri="{FF2B5EF4-FFF2-40B4-BE49-F238E27FC236}">
                <a16:creationId xmlns:a16="http://schemas.microsoft.com/office/drawing/2014/main" id="{E34C976B-8B83-3FF0-0C12-030DDB1FDFFA}"/>
              </a:ext>
            </a:extLst>
          </p:cNvPr>
          <p:cNvCxnSpPr>
            <a:stCxn id="39" idx="3"/>
          </p:cNvCxnSpPr>
          <p:nvPr/>
        </p:nvCxnSpPr>
        <p:spPr>
          <a:xfrm flipV="1">
            <a:off x="6673970" y="3181466"/>
            <a:ext cx="5032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16F58A5-D64F-E445-26E1-146DA022E2FF}"/>
              </a:ext>
            </a:extLst>
          </p:cNvPr>
          <p:cNvCxnSpPr>
            <a:stCxn id="39" idx="1"/>
          </p:cNvCxnSpPr>
          <p:nvPr/>
        </p:nvCxnSpPr>
        <p:spPr>
          <a:xfrm flipH="1" flipV="1">
            <a:off x="5045011" y="3181466"/>
            <a:ext cx="4730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546253C-603A-5C2B-D962-F2C749FE89E2}"/>
              </a:ext>
            </a:extLst>
          </p:cNvPr>
          <p:cNvCxnSpPr>
            <a:cxnSpLocks/>
            <a:stCxn id="40" idx="3"/>
          </p:cNvCxnSpPr>
          <p:nvPr/>
        </p:nvCxnSpPr>
        <p:spPr>
          <a:xfrm>
            <a:off x="6730763" y="4503275"/>
            <a:ext cx="4162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EA4A6CE-8862-6CA0-6B95-70F6B778A70D}"/>
              </a:ext>
            </a:extLst>
          </p:cNvPr>
          <p:cNvCxnSpPr>
            <a:stCxn id="40" idx="1"/>
          </p:cNvCxnSpPr>
          <p:nvPr/>
        </p:nvCxnSpPr>
        <p:spPr>
          <a:xfrm flipH="1" flipV="1">
            <a:off x="4986068" y="4503274"/>
            <a:ext cx="4751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48451B-FF9B-03F6-99A9-F51D6A02AFCA}"/>
              </a:ext>
            </a:extLst>
          </p:cNvPr>
          <p:cNvCxnSpPr>
            <a:cxnSpLocks/>
            <a:stCxn id="41" idx="3"/>
          </p:cNvCxnSpPr>
          <p:nvPr/>
        </p:nvCxnSpPr>
        <p:spPr>
          <a:xfrm>
            <a:off x="6823494" y="5731444"/>
            <a:ext cx="427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34179CD-3191-E286-EC67-17F4A4601984}"/>
              </a:ext>
            </a:extLst>
          </p:cNvPr>
          <p:cNvCxnSpPr>
            <a:stCxn id="41" idx="1"/>
            <a:endCxn id="26" idx="3"/>
          </p:cNvCxnSpPr>
          <p:nvPr/>
        </p:nvCxnSpPr>
        <p:spPr>
          <a:xfrm flipH="1">
            <a:off x="5049327" y="5731444"/>
            <a:ext cx="31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47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527419" y="155046"/>
            <a:ext cx="4096339" cy="576072"/>
          </a:xfrm>
        </p:spPr>
        <p:txBody>
          <a:bodyPr/>
          <a:lstStyle/>
          <a:p>
            <a:r>
              <a:rPr lang="en-US" dirty="0"/>
              <a:t>application</a:t>
            </a:r>
          </a:p>
        </p:txBody>
      </p:sp>
      <p:sp>
        <p:nvSpPr>
          <p:cNvPr id="17" name="TextBox 16">
            <a:extLst>
              <a:ext uri="{FF2B5EF4-FFF2-40B4-BE49-F238E27FC236}">
                <a16:creationId xmlns:a16="http://schemas.microsoft.com/office/drawing/2014/main" id="{3260CBB5-6458-3AB5-2D71-3F95A5273A82}"/>
              </a:ext>
            </a:extLst>
          </p:cNvPr>
          <p:cNvSpPr txBox="1"/>
          <p:nvPr/>
        </p:nvSpPr>
        <p:spPr>
          <a:xfrm>
            <a:off x="695864" y="731118"/>
            <a:ext cx="11363864" cy="6093976"/>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ea typeface="Roboto Slab SemiBold" pitchFamily="34" charset="-122"/>
                <a:cs typeface="Times New Roman" panose="02020603050405020304" pitchFamily="18" charset="0"/>
              </a:rPr>
              <a:t>The algorithms and related techniques for finding Nash equilibria in </a:t>
            </a:r>
            <a:r>
              <a:rPr lang="en-US" sz="2000" dirty="0" err="1">
                <a:solidFill>
                  <a:schemeClr val="bg1"/>
                </a:solidFill>
                <a:latin typeface="Times New Roman" panose="02020603050405020304" pitchFamily="18" charset="0"/>
                <a:ea typeface="Roboto Slab SemiBold" pitchFamily="34" charset="-122"/>
                <a:cs typeface="Times New Roman" panose="02020603050405020304" pitchFamily="18" charset="0"/>
              </a:rPr>
              <a:t>bimatrix</a:t>
            </a:r>
            <a:r>
              <a:rPr lang="en-US" sz="2000" dirty="0">
                <a:solidFill>
                  <a:schemeClr val="bg1"/>
                </a:solidFill>
                <a:latin typeface="Times New Roman" panose="02020603050405020304" pitchFamily="18" charset="0"/>
                <a:ea typeface="Roboto Slab SemiBold" pitchFamily="34" charset="-122"/>
                <a:cs typeface="Times New Roman" panose="02020603050405020304" pitchFamily="18" charset="0"/>
              </a:rPr>
              <a:t> games have several practical applications </a:t>
            </a:r>
            <a:r>
              <a:rPr lang="en-US" sz="2800" dirty="0">
                <a:solidFill>
                  <a:schemeClr val="bg1"/>
                </a:solidFill>
                <a:latin typeface="Times New Roman" panose="02020603050405020304" pitchFamily="18" charset="0"/>
                <a:ea typeface="Roboto Slab SemiBold" pitchFamily="34" charset="-122"/>
                <a:cs typeface="Times New Roman" panose="02020603050405020304" pitchFamily="18" charset="0"/>
              </a:rPr>
              <a:t>across</a:t>
            </a:r>
            <a:r>
              <a:rPr lang="en-US" sz="2000" dirty="0">
                <a:solidFill>
                  <a:schemeClr val="bg1"/>
                </a:solidFill>
                <a:latin typeface="Times New Roman" panose="02020603050405020304" pitchFamily="18" charset="0"/>
                <a:ea typeface="Roboto Slab SemiBold" pitchFamily="34" charset="-122"/>
                <a:cs typeface="Times New Roman" panose="02020603050405020304" pitchFamily="18" charset="0"/>
              </a:rPr>
              <a:t> various fields:</a:t>
            </a:r>
          </a:p>
          <a:p>
            <a:pPr>
              <a:lnSpc>
                <a:spcPct val="150000"/>
              </a:lnSpc>
            </a:pPr>
            <a:r>
              <a:rPr lang="en-US" sz="2000" dirty="0">
                <a:solidFill>
                  <a:schemeClr val="bg1"/>
                </a:solidFill>
                <a:latin typeface="Times New Roman" panose="02020603050405020304" pitchFamily="18" charset="0"/>
                <a:ea typeface="Roboto Slab SemiBold" pitchFamily="34" charset="-122"/>
                <a:cs typeface="Times New Roman" panose="02020603050405020304" pitchFamily="18" charset="0"/>
              </a:rPr>
              <a:t>
</a:t>
            </a:r>
            <a:r>
              <a:rPr lang="en-US" sz="2000" b="1" dirty="0">
                <a:solidFill>
                  <a:schemeClr val="bg1"/>
                </a:solidFill>
                <a:latin typeface="Times New Roman" panose="02020603050405020304" pitchFamily="18" charset="0"/>
                <a:ea typeface="Roboto Slab SemiBold" pitchFamily="34" charset="-122"/>
                <a:cs typeface="Times New Roman" panose="02020603050405020304" pitchFamily="18" charset="0"/>
              </a:rPr>
              <a:t>Game Theory: </a:t>
            </a:r>
            <a:r>
              <a:rPr lang="en-US" sz="2000" dirty="0">
                <a:solidFill>
                  <a:schemeClr val="bg1"/>
                </a:solidFill>
                <a:latin typeface="Times New Roman" panose="02020603050405020304" pitchFamily="18" charset="0"/>
                <a:ea typeface="Roboto Slab Regular" pitchFamily="34" charset="-122"/>
                <a:cs typeface="Times New Roman" panose="02020603050405020304" pitchFamily="18" charset="0"/>
              </a:rPr>
              <a:t>It is primarily used for solving non-cooperative games, which are common in economics, political science, and various other disciplines. Finding Nash equilibria helps understand how rational players might behave in strategic interactions.
</a:t>
            </a:r>
            <a:r>
              <a:rPr lang="en-US" sz="2000" b="1" dirty="0">
                <a:solidFill>
                  <a:schemeClr val="bg1"/>
                </a:solidFill>
                <a:latin typeface="Times New Roman" panose="02020603050405020304" pitchFamily="18" charset="0"/>
                <a:ea typeface="Roboto Slab SemiBold" pitchFamily="34" charset="-122"/>
                <a:cs typeface="Times New Roman" panose="02020603050405020304" pitchFamily="18" charset="0"/>
              </a:rPr>
              <a:t>Economics: </a:t>
            </a:r>
            <a:r>
              <a:rPr lang="en-US" sz="2000" dirty="0">
                <a:solidFill>
                  <a:schemeClr val="bg1"/>
                </a:solidFill>
                <a:latin typeface="Times New Roman" panose="02020603050405020304" pitchFamily="18" charset="0"/>
                <a:ea typeface="Roboto Slab Regular" pitchFamily="34" charset="-122"/>
                <a:cs typeface="Times New Roman" panose="02020603050405020304" pitchFamily="18" charset="0"/>
              </a:rPr>
              <a:t>It can be applied in economic modeling to analyze competition, pricing strategies, and market dynamics. It's used in industrial organization, auction theory, and oligopoly modeling.
</a:t>
            </a:r>
            <a:r>
              <a:rPr lang="en-US" sz="2000" b="1" dirty="0">
                <a:solidFill>
                  <a:schemeClr val="bg1"/>
                </a:solidFill>
                <a:latin typeface="Times New Roman" panose="02020603050405020304" pitchFamily="18" charset="0"/>
                <a:ea typeface="Roboto Slab SemiBold" pitchFamily="34" charset="-122"/>
                <a:cs typeface="Times New Roman" panose="02020603050405020304" pitchFamily="18" charset="0"/>
              </a:rPr>
              <a:t>Operations Research: </a:t>
            </a:r>
            <a:r>
              <a:rPr lang="en-US" sz="2000" dirty="0">
                <a:solidFill>
                  <a:schemeClr val="bg1"/>
                </a:solidFill>
                <a:latin typeface="Times New Roman" panose="02020603050405020304" pitchFamily="18" charset="0"/>
                <a:ea typeface="Roboto Slab Regular" pitchFamily="34" charset="-122"/>
                <a:cs typeface="Times New Roman" panose="02020603050405020304" pitchFamily="18" charset="0"/>
              </a:rPr>
              <a:t>Linear programming and optimization techniques like Lemke-Howson are used to solve resource allocation problems, transportation and logistics planning, and production scheduling.
</a:t>
            </a:r>
            <a:r>
              <a:rPr lang="en-US" sz="2000" b="1" dirty="0">
                <a:solidFill>
                  <a:schemeClr val="bg1"/>
                </a:solidFill>
                <a:latin typeface="Times New Roman" panose="02020603050405020304" pitchFamily="18" charset="0"/>
                <a:ea typeface="Roboto Slab SemiBold" pitchFamily="34" charset="-122"/>
                <a:cs typeface="Times New Roman" panose="02020603050405020304" pitchFamily="18" charset="0"/>
              </a:rPr>
              <a:t>Environmental Science: </a:t>
            </a:r>
            <a:r>
              <a:rPr lang="en-US" sz="2000" dirty="0">
                <a:solidFill>
                  <a:schemeClr val="bg1"/>
                </a:solidFill>
                <a:latin typeface="Times New Roman" panose="02020603050405020304" pitchFamily="18" charset="0"/>
                <a:ea typeface="Roboto Slab Regular" pitchFamily="34" charset="-122"/>
                <a:cs typeface="Times New Roman" panose="02020603050405020304" pitchFamily="18" charset="0"/>
              </a:rPr>
              <a:t>It can help model and analyze environmental resource management, such as fisheries management or conservation strategies, where multiple stakeholders make decisions.</a:t>
            </a:r>
            <a:endParaRPr lang="en-US" sz="20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652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3D9454-336D-5EE7-2A33-90D73F122C93}"/>
              </a:ext>
            </a:extLst>
          </p:cNvPr>
          <p:cNvSpPr/>
          <p:nvPr/>
        </p:nvSpPr>
        <p:spPr>
          <a:xfrm>
            <a:off x="6653841" y="2926080"/>
            <a:ext cx="2058838" cy="914400"/>
          </a:xfrm>
          <a:prstGeom prst="rect">
            <a:avLst/>
          </a:prstGeom>
          <a:solidFill>
            <a:srgbClr val="1028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371381" y="1906152"/>
            <a:ext cx="8056094" cy="1568856"/>
          </a:xfrm>
        </p:spPr>
        <p:txBody>
          <a:bodyPr/>
          <a:lstStyle/>
          <a:p>
            <a:r>
              <a:rPr lang="en-US" sz="8000" b="1" spc="600" dirty="0">
                <a:ln w="28575">
                  <a:noFill/>
                  <a:prstDash val="solid"/>
                </a:ln>
                <a:solidFill>
                  <a:schemeClr val="bg1"/>
                </a:solidFill>
                <a:latin typeface="Tw Cen MT" panose="020B0602020104020603" pitchFamily="34" charset="77"/>
              </a:rPr>
              <a:t>THANK YOU</a:t>
            </a:r>
            <a:endParaRPr lang="en-US" sz="8000" dirty="0"/>
          </a:p>
        </p:txBody>
      </p:sp>
    </p:spTree>
    <p:extLst>
      <p:ext uri="{BB962C8B-B14F-4D97-AF65-F5344CB8AC3E}">
        <p14:creationId xmlns:p14="http://schemas.microsoft.com/office/powerpoint/2010/main" val="187770123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94</TotalTime>
  <Words>453</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Courier New</vt:lpstr>
      <vt:lpstr>Segoe UI Light</vt:lpstr>
      <vt:lpstr>Times New Roman</vt:lpstr>
      <vt:lpstr>Tw Cen MT</vt:lpstr>
      <vt:lpstr>Office Theme</vt:lpstr>
      <vt:lpstr>General solution of mxn rectangular games</vt:lpstr>
      <vt:lpstr>Description</vt:lpstr>
      <vt:lpstr>Lemke Howson </vt:lpstr>
      <vt:lpstr>application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solution of mxn rectangular games</dc:title>
  <dc:creator>meghana kovatte</dc:creator>
  <cp:lastModifiedBy>meghana kovatte</cp:lastModifiedBy>
  <cp:revision>1</cp:revision>
  <dcterms:created xsi:type="dcterms:W3CDTF">2024-03-29T11:23:50Z</dcterms:created>
  <dcterms:modified xsi:type="dcterms:W3CDTF">2024-03-29T12:58:25Z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