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57" r:id="rId3"/>
    <p:sldId id="259" r:id="rId4"/>
    <p:sldId id="260" r:id="rId5"/>
    <p:sldId id="261" r:id="rId6"/>
    <p:sldId id="258" r:id="rId7"/>
    <p:sldId id="275" r:id="rId8"/>
    <p:sldId id="276" r:id="rId9"/>
    <p:sldId id="277" r:id="rId10"/>
    <p:sldId id="278" r:id="rId11"/>
    <p:sldId id="279" r:id="rId12"/>
    <p:sldId id="265" r:id="rId13"/>
    <p:sldId id="280" r:id="rId14"/>
    <p:sldId id="281" r:id="rId15"/>
    <p:sldId id="282" r:id="rId16"/>
    <p:sldId id="283" r:id="rId17"/>
    <p:sldId id="284" r:id="rId18"/>
    <p:sldId id="270" r:id="rId19"/>
    <p:sldId id="271" r:id="rId20"/>
    <p:sldId id="287" r:id="rId21"/>
    <p:sldId id="288" r:id="rId22"/>
    <p:sldId id="286" r:id="rId23"/>
    <p:sldId id="289" r:id="rId24"/>
    <p:sldId id="290" r:id="rId25"/>
    <p:sldId id="291" r:id="rId26"/>
    <p:sldId id="292" r:id="rId27"/>
    <p:sldId id="293" r:id="rId28"/>
    <p:sldId id="294" r:id="rId29"/>
    <p:sldId id="295" r:id="rId30"/>
    <p:sldId id="296" r:id="rId31"/>
    <p:sldId id="297" r:id="rId32"/>
    <p:sldId id="298" r:id="rId33"/>
    <p:sldId id="299" r:id="rId34"/>
    <p:sldId id="307" r:id="rId35"/>
    <p:sldId id="308" r:id="rId36"/>
    <p:sldId id="301" r:id="rId37"/>
    <p:sldId id="309" r:id="rId38"/>
    <p:sldId id="302" r:id="rId39"/>
    <p:sldId id="31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5CAAB-C572-4631-95D0-989B4CA57760}" type="datetimeFigureOut">
              <a:rPr lang="en-IN" smtClean="0"/>
              <a:t>25-06-2023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108E7-20DF-4172-BBA2-8312E85DEE9B}" type="slidenum">
              <a:rPr lang="en-IN" smtClean="0"/>
              <a:t>‹#›</a:t>
            </a:fld>
            <a:endParaRPr lang="en-IN"/>
          </a:p>
        </p:txBody>
      </p:sp>
    </p:spTree>
    <p:extLst>
      <p:ext uri="{BB962C8B-B14F-4D97-AF65-F5344CB8AC3E}">
        <p14:creationId xmlns:p14="http://schemas.microsoft.com/office/powerpoint/2010/main" val="271810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1108E7-20DF-4172-BBA2-8312E85DEE9B}" type="slidenum">
              <a:rPr lang="en-IN" smtClean="0"/>
              <a:t>1</a:t>
            </a:fld>
            <a:endParaRPr lang="en-IN"/>
          </a:p>
        </p:txBody>
      </p:sp>
    </p:spTree>
    <p:extLst>
      <p:ext uri="{BB962C8B-B14F-4D97-AF65-F5344CB8AC3E}">
        <p14:creationId xmlns:p14="http://schemas.microsoft.com/office/powerpoint/2010/main" val="204977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6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04141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81924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77110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96964-7335-4E36-BABE-C5E2D89529D9}"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66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96964-7335-4E36-BABE-C5E2D89529D9}"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97118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96964-7335-4E36-BABE-C5E2D89529D9}"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404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696964-7335-4E36-BABE-C5E2D89529D9}"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84299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696964-7335-4E36-BABE-C5E2D89529D9}" type="datetimeFigureOut">
              <a:rPr lang="en-IN" smtClean="0"/>
              <a:t>25-06-2023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51140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696964-7335-4E36-BABE-C5E2D89529D9}" type="datetimeFigureOut">
              <a:rPr lang="en-IN" smtClean="0"/>
              <a:t>25-06-2023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0D7F3-CA71-4399-BE73-42FCB2220E78}" type="slidenum">
              <a:rPr lang="en-IN" smtClean="0"/>
              <a:t>‹#›</a:t>
            </a:fld>
            <a:endParaRPr lang="en-IN"/>
          </a:p>
        </p:txBody>
      </p:sp>
    </p:spTree>
    <p:extLst>
      <p:ext uri="{BB962C8B-B14F-4D97-AF65-F5344CB8AC3E}">
        <p14:creationId xmlns:p14="http://schemas.microsoft.com/office/powerpoint/2010/main" val="196535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96964-7335-4E36-BABE-C5E2D89529D9}"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71515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696964-7335-4E36-BABE-C5E2D89529D9}" type="datetimeFigureOut">
              <a:rPr lang="en-IN" smtClean="0"/>
              <a:t>25-06-2023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0D7F3-CA71-4399-BE73-42FCB2220E7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7475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9A9C-B48B-8644-8328-FA3E5923271E}"/>
              </a:ext>
            </a:extLst>
          </p:cNvPr>
          <p:cNvSpPr>
            <a:spLocks noGrp="1"/>
          </p:cNvSpPr>
          <p:nvPr>
            <p:ph type="ctrTitle"/>
          </p:nvPr>
        </p:nvSpPr>
        <p:spPr>
          <a:xfrm>
            <a:off x="1777463" y="1738469"/>
            <a:ext cx="8637073" cy="2920713"/>
          </a:xfrm>
        </p:spPr>
        <p:txBody>
          <a:bodyPr/>
          <a:lstStyle/>
          <a:p>
            <a:r>
              <a:rPr lang="en-IN" dirty="0">
                <a:solidFill>
                  <a:srgbClr val="FF0000"/>
                </a:solidFill>
              </a:rPr>
              <a:t>Unit-2</a:t>
            </a:r>
            <a:br>
              <a:rPr lang="en-IN" dirty="0">
                <a:solidFill>
                  <a:srgbClr val="FF0000"/>
                </a:solidFill>
              </a:rPr>
            </a:br>
            <a:r>
              <a:rPr lang="en-IN" sz="4000" dirty="0">
                <a:solidFill>
                  <a:srgbClr val="FF0000"/>
                </a:solidFill>
              </a:rPr>
              <a:t> Web scrapping and its analytics</a:t>
            </a:r>
          </a:p>
        </p:txBody>
      </p:sp>
      <p:sp>
        <p:nvSpPr>
          <p:cNvPr id="4" name="TextBox 3">
            <a:extLst>
              <a:ext uri="{FF2B5EF4-FFF2-40B4-BE49-F238E27FC236}">
                <a16:creationId xmlns:a16="http://schemas.microsoft.com/office/drawing/2014/main" id="{A58395E4-3F82-2370-F46F-9DB69015EAEA}"/>
              </a:ext>
            </a:extLst>
          </p:cNvPr>
          <p:cNvSpPr txBox="1"/>
          <p:nvPr/>
        </p:nvSpPr>
        <p:spPr>
          <a:xfrm>
            <a:off x="391886" y="5029201"/>
            <a:ext cx="5105400" cy="1477328"/>
          </a:xfrm>
          <a:prstGeom prst="rect">
            <a:avLst/>
          </a:prstGeom>
          <a:noFill/>
        </p:spPr>
        <p:txBody>
          <a:bodyPr wrap="square" rtlCol="0">
            <a:spAutoFit/>
          </a:bodyPr>
          <a:lstStyle/>
          <a:p>
            <a:r>
              <a:rPr lang="en-IN" dirty="0"/>
              <a:t>By, </a:t>
            </a:r>
          </a:p>
          <a:p>
            <a:r>
              <a:rPr lang="en-IN" dirty="0"/>
              <a:t>Disha D N</a:t>
            </a:r>
          </a:p>
          <a:p>
            <a:r>
              <a:rPr lang="en-IN" dirty="0"/>
              <a:t>Assistant Professor II</a:t>
            </a:r>
          </a:p>
          <a:p>
            <a:r>
              <a:rPr lang="en-IN" dirty="0"/>
              <a:t>Department of AIML</a:t>
            </a:r>
          </a:p>
          <a:p>
            <a:r>
              <a:rPr lang="en-IN" dirty="0"/>
              <a:t>NMAMIT</a:t>
            </a:r>
          </a:p>
        </p:txBody>
      </p:sp>
    </p:spTree>
    <p:extLst>
      <p:ext uri="{BB962C8B-B14F-4D97-AF65-F5344CB8AC3E}">
        <p14:creationId xmlns:p14="http://schemas.microsoft.com/office/powerpoint/2010/main" val="291584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6C24-410D-AF68-8E74-B223903F1B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3EF5C2-9FA9-59AA-D7D1-53F6E46B3BA8}"/>
              </a:ext>
            </a:extLst>
          </p:cNvPr>
          <p:cNvSpPr>
            <a:spLocks noGrp="1"/>
          </p:cNvSpPr>
          <p:nvPr>
            <p:ph idx="1"/>
          </p:nvPr>
        </p:nvSpPr>
        <p:spPr/>
        <p:txBody>
          <a:bodyPr>
            <a:normAutofit/>
          </a:bodyPr>
          <a:lstStyle/>
          <a:p>
            <a:pPr algn="just"/>
            <a:r>
              <a:rPr lang="en-IN" b="1" dirty="0"/>
              <a:t>2. </a:t>
            </a:r>
            <a:r>
              <a:rPr lang="en-IN" b="1" u="sng" dirty="0"/>
              <a:t>Parent and Sibling navigation: </a:t>
            </a:r>
            <a:r>
              <a:rPr lang="en-US" dirty="0" err="1"/>
              <a:t>BeautifulSoup</a:t>
            </a:r>
            <a:r>
              <a:rPr lang="en-US" dirty="0"/>
              <a:t> allows to access the parent, previous sibling, and next sibling of an element. The parent attribute gives the direct parent of an element, </a:t>
            </a:r>
            <a:r>
              <a:rPr lang="en-US" dirty="0" err="1"/>
              <a:t>previous_sibling</a:t>
            </a:r>
            <a:r>
              <a:rPr lang="en-US" dirty="0"/>
              <a:t> gives the element before the current one, and </a:t>
            </a:r>
            <a:r>
              <a:rPr lang="en-US" dirty="0" err="1"/>
              <a:t>next_sibling</a:t>
            </a:r>
            <a:r>
              <a:rPr lang="en-US" dirty="0"/>
              <a:t> gives  the element after the current one.</a:t>
            </a:r>
          </a:p>
          <a:p>
            <a:pPr algn="just"/>
            <a:r>
              <a:rPr lang="en-US" b="1" dirty="0"/>
              <a:t>Example 3:</a:t>
            </a:r>
          </a:p>
          <a:p>
            <a:pPr marL="457200" lvl="1" indent="0" algn="just">
              <a:buNone/>
            </a:pPr>
            <a:r>
              <a:rPr lang="en-IN" dirty="0" err="1"/>
              <a:t>parent_element</a:t>
            </a:r>
            <a:r>
              <a:rPr lang="en-IN" dirty="0"/>
              <a:t> = </a:t>
            </a:r>
            <a:r>
              <a:rPr lang="en-IN" dirty="0" err="1"/>
              <a:t>element.parent</a:t>
            </a:r>
            <a:endParaRPr lang="en-IN" dirty="0"/>
          </a:p>
          <a:p>
            <a:pPr marL="457200" lvl="1" indent="0" algn="just">
              <a:buNone/>
            </a:pPr>
            <a:r>
              <a:rPr lang="en-IN" dirty="0" err="1"/>
              <a:t>previous_sibling</a:t>
            </a:r>
            <a:r>
              <a:rPr lang="en-IN" dirty="0"/>
              <a:t> = </a:t>
            </a:r>
            <a:r>
              <a:rPr lang="en-IN" dirty="0" err="1"/>
              <a:t>element.previous_sibling</a:t>
            </a:r>
            <a:endParaRPr lang="en-IN" dirty="0"/>
          </a:p>
          <a:p>
            <a:pPr marL="457200" lvl="1" indent="0" algn="just">
              <a:buNone/>
            </a:pPr>
            <a:r>
              <a:rPr lang="en-IN" dirty="0" err="1"/>
              <a:t>next_sibling</a:t>
            </a:r>
            <a:r>
              <a:rPr lang="en-IN" dirty="0"/>
              <a:t> = </a:t>
            </a:r>
            <a:r>
              <a:rPr lang="en-IN" dirty="0" err="1"/>
              <a:t>element.next_sibling</a:t>
            </a:r>
            <a:endParaRPr lang="en-IN" dirty="0"/>
          </a:p>
          <a:p>
            <a:pPr algn="just"/>
            <a:endParaRPr lang="en-IN" dirty="0"/>
          </a:p>
        </p:txBody>
      </p:sp>
    </p:spTree>
    <p:extLst>
      <p:ext uri="{BB962C8B-B14F-4D97-AF65-F5344CB8AC3E}">
        <p14:creationId xmlns:p14="http://schemas.microsoft.com/office/powerpoint/2010/main" val="50928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A3D4-7199-F502-D3E2-CA92655702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06D7ED-DCEF-3B17-44D6-F824D69CA336}"/>
              </a:ext>
            </a:extLst>
          </p:cNvPr>
          <p:cNvSpPr>
            <a:spLocks noGrp="1"/>
          </p:cNvSpPr>
          <p:nvPr>
            <p:ph idx="1"/>
          </p:nvPr>
        </p:nvSpPr>
        <p:spPr>
          <a:xfrm>
            <a:off x="1451579" y="1950417"/>
            <a:ext cx="9603275" cy="4417726"/>
          </a:xfrm>
        </p:spPr>
        <p:txBody>
          <a:bodyPr>
            <a:normAutofit/>
          </a:bodyPr>
          <a:lstStyle/>
          <a:p>
            <a:pPr algn="just"/>
            <a:r>
              <a:rPr lang="en-IN" b="1" u="sng" dirty="0"/>
              <a:t>3. Child navigation: </a:t>
            </a:r>
            <a:r>
              <a:rPr lang="en-US" b="1" u="sng" dirty="0"/>
              <a:t> </a:t>
            </a:r>
            <a:r>
              <a:rPr lang="en-US" dirty="0"/>
              <a:t>We can access the direct children of an element using the children attribute. This returns an </a:t>
            </a:r>
            <a:r>
              <a:rPr lang="en-US" dirty="0" err="1"/>
              <a:t>iterable</a:t>
            </a:r>
            <a:r>
              <a:rPr lang="en-US" dirty="0"/>
              <a:t> containing all the child elements. Additionally, we can use the descendants attribute to access all the descendants of an element, including nested elements.</a:t>
            </a:r>
          </a:p>
          <a:p>
            <a:pPr marL="457200" lvl="1" indent="0" algn="just">
              <a:buNone/>
            </a:pPr>
            <a:r>
              <a:rPr lang="en-US" b="1" dirty="0"/>
              <a:t>Example 4:  </a:t>
            </a:r>
          </a:p>
          <a:p>
            <a:pPr marL="457200" lvl="1" indent="0" algn="just">
              <a:buNone/>
            </a:pPr>
            <a:r>
              <a:rPr lang="en-US" dirty="0"/>
              <a:t>for child in </a:t>
            </a:r>
            <a:r>
              <a:rPr lang="en-US" dirty="0" err="1"/>
              <a:t>element.children</a:t>
            </a:r>
            <a:r>
              <a:rPr lang="en-US" dirty="0"/>
              <a:t>:</a:t>
            </a:r>
          </a:p>
          <a:p>
            <a:pPr marL="457200" lvl="1" indent="0" algn="just">
              <a:buNone/>
            </a:pPr>
            <a:r>
              <a:rPr lang="en-US" dirty="0"/>
              <a:t>    print(</a:t>
            </a:r>
            <a:r>
              <a:rPr lang="en-US" dirty="0" err="1"/>
              <a:t>child.text</a:t>
            </a:r>
            <a:r>
              <a:rPr lang="en-US" dirty="0"/>
              <a:t>)</a:t>
            </a:r>
          </a:p>
          <a:p>
            <a:pPr marL="0" lvl="1" indent="0" algn="just">
              <a:buNone/>
            </a:pPr>
            <a:r>
              <a:rPr lang="en-US" b="1" u="sng" dirty="0"/>
              <a:t>4. Searching by CSS class and attributes: </a:t>
            </a:r>
            <a:r>
              <a:rPr lang="en-US" dirty="0" err="1"/>
              <a:t>BeautifulSoup</a:t>
            </a:r>
            <a:r>
              <a:rPr lang="en-US" dirty="0"/>
              <a:t> allows you to search for elements based on their CSS classes or attributes. You can use the class_ parameter to search for elements with a specific CSS class:</a:t>
            </a:r>
          </a:p>
          <a:p>
            <a:pPr marL="457200" lvl="1" indent="0" algn="just">
              <a:buNone/>
            </a:pPr>
            <a:r>
              <a:rPr lang="en-US" b="1" dirty="0"/>
              <a:t>Example 5:</a:t>
            </a:r>
          </a:p>
          <a:p>
            <a:pPr marL="457200" lvl="1" indent="0" algn="just">
              <a:buNone/>
            </a:pPr>
            <a:r>
              <a:rPr lang="en-US" b="1" dirty="0"/>
              <a:t>elements = </a:t>
            </a:r>
            <a:r>
              <a:rPr lang="en-US" b="1" dirty="0" err="1"/>
              <a:t>soup.find_all</a:t>
            </a:r>
            <a:r>
              <a:rPr lang="en-US" b="1" dirty="0"/>
              <a:t>('div', class_='my-</a:t>
            </a:r>
            <a:r>
              <a:rPr lang="en-US" b="1" dirty="0" err="1"/>
              <a:t>class'</a:t>
            </a:r>
            <a:r>
              <a:rPr lang="en-US" b="1" dirty="0"/>
              <a:t>)</a:t>
            </a:r>
          </a:p>
          <a:p>
            <a:pPr marL="0" lvl="1" indent="0" algn="just">
              <a:buNone/>
            </a:pPr>
            <a:endParaRPr lang="en-US" dirty="0"/>
          </a:p>
          <a:p>
            <a:pPr marL="285750" lvl="1" indent="-285750" algn="just"/>
            <a:endParaRPr lang="en-US" b="1" u="sng" dirty="0"/>
          </a:p>
          <a:p>
            <a:pPr marL="0" lvl="1" indent="0" algn="just">
              <a:buNone/>
            </a:pPr>
            <a:endParaRPr lang="en-US" dirty="0"/>
          </a:p>
          <a:p>
            <a:pPr marL="285750" lvl="1" indent="-285750" algn="just"/>
            <a:endParaRPr lang="en-US" b="1" u="sng" dirty="0"/>
          </a:p>
          <a:p>
            <a:pPr marL="0" indent="0" algn="just">
              <a:buNone/>
            </a:pPr>
            <a:endParaRPr lang="en-IN" b="1" dirty="0"/>
          </a:p>
        </p:txBody>
      </p:sp>
    </p:spTree>
    <p:extLst>
      <p:ext uri="{BB962C8B-B14F-4D97-AF65-F5344CB8AC3E}">
        <p14:creationId xmlns:p14="http://schemas.microsoft.com/office/powerpoint/2010/main" val="184262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7768-9FC8-2EAD-6C63-EA154C774013}"/>
              </a:ext>
            </a:extLst>
          </p:cNvPr>
          <p:cNvSpPr>
            <a:spLocks noGrp="1"/>
          </p:cNvSpPr>
          <p:nvPr>
            <p:ph type="title"/>
          </p:nvPr>
        </p:nvSpPr>
        <p:spPr/>
        <p:txBody>
          <a:bodyPr/>
          <a:lstStyle/>
          <a:p>
            <a:r>
              <a:rPr lang="en-IN" dirty="0">
                <a:solidFill>
                  <a:srgbClr val="FF0000"/>
                </a:solidFill>
              </a:rPr>
              <a:t>Find() method</a:t>
            </a:r>
          </a:p>
        </p:txBody>
      </p:sp>
      <p:sp>
        <p:nvSpPr>
          <p:cNvPr id="3" name="Content Placeholder 2">
            <a:extLst>
              <a:ext uri="{FF2B5EF4-FFF2-40B4-BE49-F238E27FC236}">
                <a16:creationId xmlns:a16="http://schemas.microsoft.com/office/drawing/2014/main" id="{FD1A3B88-6F64-85C6-9467-5527C5568B16}"/>
              </a:ext>
            </a:extLst>
          </p:cNvPr>
          <p:cNvSpPr>
            <a:spLocks noGrp="1"/>
          </p:cNvSpPr>
          <p:nvPr>
            <p:ph idx="1"/>
          </p:nvPr>
        </p:nvSpPr>
        <p:spPr>
          <a:xfrm>
            <a:off x="1449206" y="1656502"/>
            <a:ext cx="10243684" cy="4950037"/>
          </a:xfrm>
        </p:spPr>
        <p:txBody>
          <a:bodyPr>
            <a:normAutofit lnSpcReduction="10000"/>
          </a:bodyPr>
          <a:lstStyle/>
          <a:p>
            <a:pPr marL="0" indent="0" algn="just">
              <a:buNone/>
            </a:pPr>
            <a:r>
              <a:rPr lang="en-US" sz="1900" dirty="0"/>
              <a:t>The find() method in </a:t>
            </a:r>
            <a:r>
              <a:rPr lang="en-US" sz="1900" dirty="0" err="1"/>
              <a:t>BeautifulSoup</a:t>
            </a:r>
            <a:r>
              <a:rPr lang="en-US" sz="1900" dirty="0"/>
              <a:t> is used to search for the first occurrence of an element that matches a specific criteria within the parse tree. It allows you to locate elements based on various attributes, tag names, CSS classes, or even custom functions.</a:t>
            </a:r>
          </a:p>
          <a:p>
            <a:pPr marL="0" indent="0" algn="just">
              <a:buNone/>
            </a:pPr>
            <a:r>
              <a:rPr lang="en-US" sz="1900" dirty="0"/>
              <a:t>Syntax is as follows:</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r>
              <a:rPr lang="en-US" sz="1900" dirty="0"/>
              <a:t>Parameters in detail:</a:t>
            </a:r>
          </a:p>
          <a:p>
            <a:pPr marL="0" indent="0" algn="just">
              <a:buNone/>
            </a:pPr>
            <a:r>
              <a:rPr lang="en-US" sz="1900" b="1" dirty="0"/>
              <a:t>name: </a:t>
            </a:r>
            <a:r>
              <a:rPr lang="en-US" sz="1900" dirty="0"/>
              <a:t>This parameter specifies the tag name of the element you are searching for. It can be a string or a list of strings to match multiple tag names. For example, name='div' will search for the first &lt;div&gt; tag.</a:t>
            </a:r>
          </a:p>
          <a:p>
            <a:pPr marL="0" indent="0" algn="just">
              <a:buNone/>
            </a:pPr>
            <a:r>
              <a:rPr lang="en-US" sz="1900" b="1" dirty="0" err="1"/>
              <a:t>attrs</a:t>
            </a:r>
            <a:r>
              <a:rPr lang="en-US" sz="1900" b="1" dirty="0"/>
              <a:t>: </a:t>
            </a:r>
            <a:r>
              <a:rPr lang="en-US" sz="1900" dirty="0"/>
              <a:t>This parameter allows you to search for elements based on their attributes. You can pass a dictionary of attribute-value pairs to search for elements with specific attributes. For example, </a:t>
            </a:r>
            <a:r>
              <a:rPr lang="en-US" sz="1900" dirty="0" err="1"/>
              <a:t>attrs</a:t>
            </a:r>
            <a:r>
              <a:rPr lang="en-US" sz="1900" dirty="0"/>
              <a:t>={'class': 'my-class', 'id': 'my-id'} will search for the first element that has the class 'my-</a:t>
            </a:r>
            <a:r>
              <a:rPr lang="en-US" sz="1900" dirty="0" err="1"/>
              <a:t>class'</a:t>
            </a:r>
            <a:r>
              <a:rPr lang="en-US" sz="1900" dirty="0"/>
              <a:t> and the id 'my-id'.</a:t>
            </a:r>
          </a:p>
          <a:p>
            <a:pPr marL="0" indent="0" algn="just">
              <a:buNone/>
            </a:pPr>
            <a:endParaRPr lang="en-US" sz="1900" dirty="0"/>
          </a:p>
          <a:p>
            <a:pPr marL="0" indent="0" algn="just">
              <a:buNone/>
            </a:pPr>
            <a:endParaRPr lang="en-IN" sz="1900" dirty="0"/>
          </a:p>
        </p:txBody>
      </p:sp>
      <p:pic>
        <p:nvPicPr>
          <p:cNvPr id="6" name="Picture 5">
            <a:extLst>
              <a:ext uri="{FF2B5EF4-FFF2-40B4-BE49-F238E27FC236}">
                <a16:creationId xmlns:a16="http://schemas.microsoft.com/office/drawing/2014/main" id="{2AE476CB-D9EC-A3A0-41E8-0EA70FC72B46}"/>
              </a:ext>
            </a:extLst>
          </p:cNvPr>
          <p:cNvPicPr>
            <a:picLocks noChangeAspect="1"/>
          </p:cNvPicPr>
          <p:nvPr/>
        </p:nvPicPr>
        <p:blipFill>
          <a:blip r:embed="rId2"/>
          <a:stretch>
            <a:fillRect/>
          </a:stretch>
        </p:blipFill>
        <p:spPr>
          <a:xfrm>
            <a:off x="1688385" y="2904383"/>
            <a:ext cx="7742067" cy="1049234"/>
          </a:xfrm>
          <a:prstGeom prst="rect">
            <a:avLst/>
          </a:prstGeom>
        </p:spPr>
      </p:pic>
    </p:spTree>
    <p:extLst>
      <p:ext uri="{BB962C8B-B14F-4D97-AF65-F5344CB8AC3E}">
        <p14:creationId xmlns:p14="http://schemas.microsoft.com/office/powerpoint/2010/main" val="236004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B226-B411-0ABC-766E-48908B6A93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5E98B4-35A9-923D-E74B-DD42D11AC339}"/>
              </a:ext>
            </a:extLst>
          </p:cNvPr>
          <p:cNvSpPr>
            <a:spLocks noGrp="1"/>
          </p:cNvSpPr>
          <p:nvPr>
            <p:ph idx="1"/>
          </p:nvPr>
        </p:nvSpPr>
        <p:spPr/>
        <p:txBody>
          <a:bodyPr>
            <a:normAutofit/>
          </a:bodyPr>
          <a:lstStyle/>
          <a:p>
            <a:pPr algn="just"/>
            <a:r>
              <a:rPr lang="en-US" b="1" dirty="0"/>
              <a:t>recursive: </a:t>
            </a:r>
            <a:r>
              <a:rPr lang="en-US" dirty="0"/>
              <a:t>By default, recursive=True, the find() method searches for elements recursively within the parse tree. This means it searches for elements within the current element and its descendants. Setting recursive=False restricts the search to only the direct children of the current element.</a:t>
            </a:r>
          </a:p>
          <a:p>
            <a:pPr algn="just"/>
            <a:r>
              <a:rPr lang="en-US" b="1" dirty="0"/>
              <a:t>string: </a:t>
            </a:r>
            <a:r>
              <a:rPr lang="en-US" dirty="0"/>
              <a:t>This parameter allows you to search for elements that contain a specific string of text. For example, string='example' will search for the first element that contains the text 'example’</a:t>
            </a:r>
          </a:p>
          <a:p>
            <a:pPr algn="just"/>
            <a:r>
              <a:rPr lang="en-US" b="1" dirty="0"/>
              <a:t>**</a:t>
            </a:r>
            <a:r>
              <a:rPr lang="en-US" b="1" dirty="0" err="1"/>
              <a:t>kwargs</a:t>
            </a:r>
            <a:r>
              <a:rPr lang="en-US" b="1" dirty="0"/>
              <a:t>: </a:t>
            </a:r>
            <a:r>
              <a:rPr lang="en-US" dirty="0"/>
              <a:t>Additional keyword arguments can be passed to the find() method to search for elements based on any attribute-value pair. For example, find(data='value') will search for the first element that has a data attribute with the value 'value’.</a:t>
            </a:r>
          </a:p>
          <a:p>
            <a:pPr marL="0" indent="0" algn="just">
              <a:buNone/>
            </a:pPr>
            <a:r>
              <a:rPr lang="en-US" b="1" dirty="0"/>
              <a:t>NOTE: </a:t>
            </a:r>
            <a:r>
              <a:rPr lang="en-US" dirty="0"/>
              <a:t>The find() method returns the first matching element that satisfies the specified criteria. If no element is found, it returns None.</a:t>
            </a:r>
            <a:endParaRPr lang="en-IN" dirty="0"/>
          </a:p>
        </p:txBody>
      </p:sp>
    </p:spTree>
    <p:extLst>
      <p:ext uri="{BB962C8B-B14F-4D97-AF65-F5344CB8AC3E}">
        <p14:creationId xmlns:p14="http://schemas.microsoft.com/office/powerpoint/2010/main" val="25632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5903-0E4A-5D3B-0AED-1FF954C008A8}"/>
              </a:ext>
            </a:extLst>
          </p:cNvPr>
          <p:cNvSpPr>
            <a:spLocks noGrp="1"/>
          </p:cNvSpPr>
          <p:nvPr>
            <p:ph type="title"/>
          </p:nvPr>
        </p:nvSpPr>
        <p:spPr/>
        <p:txBody>
          <a:bodyPr/>
          <a:lstStyle/>
          <a:p>
            <a:r>
              <a:rPr lang="en-IN" dirty="0">
                <a:solidFill>
                  <a:srgbClr val="FF0000"/>
                </a:solidFill>
              </a:rPr>
              <a:t>Example: Find() method</a:t>
            </a:r>
          </a:p>
        </p:txBody>
      </p:sp>
      <p:pic>
        <p:nvPicPr>
          <p:cNvPr id="5" name="Content Placeholder 4">
            <a:extLst>
              <a:ext uri="{FF2B5EF4-FFF2-40B4-BE49-F238E27FC236}">
                <a16:creationId xmlns:a16="http://schemas.microsoft.com/office/drawing/2014/main" id="{1286E9AE-951D-2113-98A5-08E82098DA75}"/>
              </a:ext>
            </a:extLst>
          </p:cNvPr>
          <p:cNvPicPr>
            <a:picLocks noGrp="1" noChangeAspect="1"/>
          </p:cNvPicPr>
          <p:nvPr>
            <p:ph idx="1"/>
          </p:nvPr>
        </p:nvPicPr>
        <p:blipFill>
          <a:blip r:embed="rId2"/>
          <a:stretch>
            <a:fillRect/>
          </a:stretch>
        </p:blipFill>
        <p:spPr>
          <a:xfrm>
            <a:off x="2013857" y="2016125"/>
            <a:ext cx="7075713" cy="4428218"/>
          </a:xfrm>
        </p:spPr>
      </p:pic>
    </p:spTree>
    <p:extLst>
      <p:ext uri="{BB962C8B-B14F-4D97-AF65-F5344CB8AC3E}">
        <p14:creationId xmlns:p14="http://schemas.microsoft.com/office/powerpoint/2010/main" val="294463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F927-7CBB-BEAD-77E7-55DE7917536C}"/>
              </a:ext>
            </a:extLst>
          </p:cNvPr>
          <p:cNvSpPr>
            <a:spLocks noGrp="1"/>
          </p:cNvSpPr>
          <p:nvPr>
            <p:ph type="title"/>
          </p:nvPr>
        </p:nvSpPr>
        <p:spPr/>
        <p:txBody>
          <a:bodyPr/>
          <a:lstStyle/>
          <a:p>
            <a:r>
              <a:rPr lang="en-IN" dirty="0" err="1">
                <a:solidFill>
                  <a:srgbClr val="FF0000"/>
                </a:solidFill>
              </a:rPr>
              <a:t>Find_all</a:t>
            </a:r>
            <a:r>
              <a:rPr lang="en-IN" dirty="0">
                <a:solidFill>
                  <a:srgbClr val="FF0000"/>
                </a:solidFill>
              </a:rPr>
              <a:t>() method</a:t>
            </a:r>
          </a:p>
        </p:txBody>
      </p:sp>
      <p:sp>
        <p:nvSpPr>
          <p:cNvPr id="3" name="Content Placeholder 2">
            <a:extLst>
              <a:ext uri="{FF2B5EF4-FFF2-40B4-BE49-F238E27FC236}">
                <a16:creationId xmlns:a16="http://schemas.microsoft.com/office/drawing/2014/main" id="{C097EF8A-CE38-0508-6A90-62D7CBEA979B}"/>
              </a:ext>
            </a:extLst>
          </p:cNvPr>
          <p:cNvSpPr>
            <a:spLocks noGrp="1"/>
          </p:cNvSpPr>
          <p:nvPr>
            <p:ph idx="1"/>
          </p:nvPr>
        </p:nvSpPr>
        <p:spPr>
          <a:xfrm>
            <a:off x="1451579" y="2015732"/>
            <a:ext cx="9603275" cy="4548354"/>
          </a:xfrm>
        </p:spPr>
        <p:txBody>
          <a:bodyPr>
            <a:normAutofit/>
          </a:bodyPr>
          <a:lstStyle/>
          <a:p>
            <a:pPr algn="just"/>
            <a:r>
              <a:rPr lang="en-US" dirty="0"/>
              <a:t>The </a:t>
            </a:r>
            <a:r>
              <a:rPr lang="en-US" dirty="0" err="1"/>
              <a:t>find_all</a:t>
            </a:r>
            <a:r>
              <a:rPr lang="en-US" dirty="0"/>
              <a:t>() method in </a:t>
            </a:r>
            <a:r>
              <a:rPr lang="en-US" dirty="0" err="1"/>
              <a:t>BeautifulSoup</a:t>
            </a:r>
            <a:r>
              <a:rPr lang="en-US" dirty="0"/>
              <a:t> is used to search for all occurrences of elements that match a specific criteria within the parse tree. It allows you to locate elements based on various attributes, tag names, CSS classes, or even custom functions.</a:t>
            </a:r>
          </a:p>
          <a:p>
            <a:pPr algn="just"/>
            <a:r>
              <a:rPr lang="en-US" dirty="0"/>
              <a:t>Syntax will be as follows:</a:t>
            </a:r>
          </a:p>
          <a:p>
            <a:pPr algn="just"/>
            <a:endParaRPr lang="en-US" dirty="0"/>
          </a:p>
          <a:p>
            <a:pPr algn="just"/>
            <a:endParaRPr lang="en-US" dirty="0"/>
          </a:p>
          <a:p>
            <a:pPr marL="0" indent="0" algn="just">
              <a:buNone/>
            </a:pPr>
            <a:r>
              <a:rPr lang="en-US" b="1" dirty="0"/>
              <a:t>Parameters are as follows:</a:t>
            </a:r>
          </a:p>
          <a:p>
            <a:pPr algn="just"/>
            <a:r>
              <a:rPr lang="en-US" b="1" dirty="0"/>
              <a:t>name: </a:t>
            </a:r>
            <a:r>
              <a:rPr lang="en-US" dirty="0"/>
              <a:t>This parameter specifies the tag name of the elements you are searching for. It can be a string or a list of strings to match multiple tag names. For example, name='div' will search for all &lt;div&gt; tags.</a:t>
            </a:r>
          </a:p>
          <a:p>
            <a:pPr algn="just"/>
            <a:endParaRPr lang="en-IN" dirty="0"/>
          </a:p>
        </p:txBody>
      </p:sp>
      <p:pic>
        <p:nvPicPr>
          <p:cNvPr id="6" name="Picture 5">
            <a:extLst>
              <a:ext uri="{FF2B5EF4-FFF2-40B4-BE49-F238E27FC236}">
                <a16:creationId xmlns:a16="http://schemas.microsoft.com/office/drawing/2014/main" id="{5B503AC0-68E7-BFCE-436F-C35F7C6BA3DE}"/>
              </a:ext>
            </a:extLst>
          </p:cNvPr>
          <p:cNvPicPr>
            <a:picLocks noChangeAspect="1"/>
          </p:cNvPicPr>
          <p:nvPr/>
        </p:nvPicPr>
        <p:blipFill>
          <a:blip r:embed="rId2"/>
          <a:stretch>
            <a:fillRect/>
          </a:stretch>
        </p:blipFill>
        <p:spPr>
          <a:xfrm>
            <a:off x="1615889" y="3429000"/>
            <a:ext cx="7400547" cy="693802"/>
          </a:xfrm>
          <a:prstGeom prst="rect">
            <a:avLst/>
          </a:prstGeom>
        </p:spPr>
      </p:pic>
    </p:spTree>
    <p:extLst>
      <p:ext uri="{BB962C8B-B14F-4D97-AF65-F5344CB8AC3E}">
        <p14:creationId xmlns:p14="http://schemas.microsoft.com/office/powerpoint/2010/main" val="269227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802F-A3A7-9D53-CAFD-AF8BEB0695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3D5A8-F864-153F-5029-1EEA44EB7CA1}"/>
              </a:ext>
            </a:extLst>
          </p:cNvPr>
          <p:cNvSpPr>
            <a:spLocks noGrp="1"/>
          </p:cNvSpPr>
          <p:nvPr>
            <p:ph idx="1"/>
          </p:nvPr>
        </p:nvSpPr>
        <p:spPr>
          <a:xfrm>
            <a:off x="1451579" y="2015732"/>
            <a:ext cx="9603275" cy="4559239"/>
          </a:xfrm>
        </p:spPr>
        <p:txBody>
          <a:bodyPr>
            <a:normAutofit fontScale="92500" lnSpcReduction="10000"/>
          </a:bodyPr>
          <a:lstStyle/>
          <a:p>
            <a:pPr algn="just"/>
            <a:r>
              <a:rPr lang="en-US" b="1" dirty="0" err="1"/>
              <a:t>attrs</a:t>
            </a:r>
            <a:r>
              <a:rPr lang="en-US" b="1" dirty="0"/>
              <a:t>: </a:t>
            </a:r>
            <a:r>
              <a:rPr lang="en-US" dirty="0"/>
              <a:t>This parameter allows you to search for elements based on their attributes. You can pass a dictionary of attribute-value pairs to search for elements with specific attributes. For example, </a:t>
            </a:r>
            <a:r>
              <a:rPr lang="en-US" dirty="0" err="1"/>
              <a:t>attrs</a:t>
            </a:r>
            <a:r>
              <a:rPr lang="en-US" dirty="0"/>
              <a:t>={'class': 'my-class', 'id': 'my-id'} will search for elements that have the class 'my-</a:t>
            </a:r>
            <a:r>
              <a:rPr lang="en-US" dirty="0" err="1"/>
              <a:t>class'</a:t>
            </a:r>
            <a:r>
              <a:rPr lang="en-US" dirty="0"/>
              <a:t> and the id 'my-id’.</a:t>
            </a:r>
          </a:p>
          <a:p>
            <a:pPr algn="just"/>
            <a:r>
              <a:rPr lang="en-US" b="1" dirty="0"/>
              <a:t>recursive: </a:t>
            </a:r>
            <a:r>
              <a:rPr lang="en-US" dirty="0"/>
              <a:t>By default, recursive=True, the </a:t>
            </a:r>
            <a:r>
              <a:rPr lang="en-US" dirty="0" err="1"/>
              <a:t>find_all</a:t>
            </a:r>
            <a:r>
              <a:rPr lang="en-US" dirty="0"/>
              <a:t>() method searches for elements recursively within the parse tree. This means it searches for elements within the current element and its descendants. Setting recursive=False restricts the search to only the direct children of the current element.</a:t>
            </a:r>
          </a:p>
          <a:p>
            <a:pPr algn="just"/>
            <a:r>
              <a:rPr lang="en-US" b="1" dirty="0"/>
              <a:t>string: </a:t>
            </a:r>
            <a:r>
              <a:rPr lang="en-US" dirty="0"/>
              <a:t>This parameter allows you to search for elements that contain a specific string of text. For example, string='example' will search for elements that contain the text 'example’.</a:t>
            </a:r>
          </a:p>
          <a:p>
            <a:pPr algn="just"/>
            <a:r>
              <a:rPr lang="en-US" b="1" dirty="0"/>
              <a:t>limit: </a:t>
            </a:r>
            <a:r>
              <a:rPr lang="en-US" dirty="0"/>
              <a:t>This parameter allows you to limit the number of elements returned by the </a:t>
            </a:r>
            <a:r>
              <a:rPr lang="en-US" dirty="0" err="1"/>
              <a:t>find_all</a:t>
            </a:r>
            <a:r>
              <a:rPr lang="en-US" dirty="0"/>
              <a:t>() method. By default, it returns all matching elements. Setting limit=n will return at most n elements.</a:t>
            </a:r>
          </a:p>
          <a:p>
            <a:pPr algn="just"/>
            <a:r>
              <a:rPr lang="en-US" b="1" dirty="0"/>
              <a:t>**</a:t>
            </a:r>
            <a:r>
              <a:rPr lang="en-US" b="1" dirty="0" err="1"/>
              <a:t>kwargs</a:t>
            </a:r>
            <a:r>
              <a:rPr lang="en-US" b="1" dirty="0"/>
              <a:t>: </a:t>
            </a:r>
            <a:r>
              <a:rPr lang="en-US" dirty="0"/>
              <a:t>Additional keyword arguments can be passed to the </a:t>
            </a:r>
            <a:r>
              <a:rPr lang="en-US" dirty="0" err="1"/>
              <a:t>find_all</a:t>
            </a:r>
            <a:r>
              <a:rPr lang="en-US" dirty="0"/>
              <a:t>() method to search for elements based on any attribute-value pair. For example, </a:t>
            </a:r>
            <a:r>
              <a:rPr lang="en-US" dirty="0" err="1"/>
              <a:t>find_all</a:t>
            </a:r>
            <a:r>
              <a:rPr lang="en-US" dirty="0"/>
              <a:t>(data='value') will search for elements that have a data attribute with the value 'value’.</a:t>
            </a:r>
          </a:p>
          <a:p>
            <a:pPr algn="just"/>
            <a:endParaRPr lang="en-US" dirty="0"/>
          </a:p>
          <a:p>
            <a:pPr marL="0" indent="0" algn="just">
              <a:buNone/>
            </a:pPr>
            <a:endParaRPr lang="en-IN" dirty="0"/>
          </a:p>
        </p:txBody>
      </p:sp>
    </p:spTree>
    <p:extLst>
      <p:ext uri="{BB962C8B-B14F-4D97-AF65-F5344CB8AC3E}">
        <p14:creationId xmlns:p14="http://schemas.microsoft.com/office/powerpoint/2010/main" val="320691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40DDD8-67DD-EFDE-E9F4-8C76BBA2F4BE}"/>
              </a:ext>
            </a:extLst>
          </p:cNvPr>
          <p:cNvSpPr txBox="1"/>
          <p:nvPr/>
        </p:nvSpPr>
        <p:spPr>
          <a:xfrm>
            <a:off x="1451579" y="2222249"/>
            <a:ext cx="9847792" cy="3139321"/>
          </a:xfrm>
          <a:prstGeom prst="rect">
            <a:avLst/>
          </a:prstGeom>
          <a:noFill/>
        </p:spPr>
        <p:txBody>
          <a:bodyPr wrap="square">
            <a:spAutoFit/>
          </a:bodyPr>
          <a:lstStyle/>
          <a:p>
            <a:r>
              <a:rPr lang="en-IN" b="0" i="0" dirty="0" err="1">
                <a:effectLst/>
                <a:latin typeface="Söhne Mono"/>
              </a:rPr>
              <a:t>html_content</a:t>
            </a:r>
            <a:r>
              <a:rPr lang="en-IN" b="0" i="0" dirty="0">
                <a:effectLst/>
                <a:latin typeface="Söhne Mono"/>
              </a:rPr>
              <a:t> = """ &lt;html&gt; &lt;head&gt; &lt;title&gt;Example&lt;/title&gt; &lt;/head&gt; &lt;body&gt; &lt;p class="paragraph"&gt;This is a paragraph.&lt;/p&gt; &lt;div class="container"&gt; &lt;p&gt;This is another paragraph.&lt;/p&gt; &lt;/div&gt; &lt;/body&gt; &lt;/html&gt; """ </a:t>
            </a:r>
          </a:p>
          <a:p>
            <a:r>
              <a:rPr lang="en-IN" b="0" i="0" dirty="0">
                <a:effectLst/>
                <a:latin typeface="Söhne Mono"/>
              </a:rPr>
              <a:t>soup = </a:t>
            </a:r>
            <a:r>
              <a:rPr lang="en-IN" b="0" i="0" dirty="0" err="1">
                <a:effectLst/>
                <a:latin typeface="Söhne Mono"/>
              </a:rPr>
              <a:t>BeautifulSoup</a:t>
            </a:r>
            <a:r>
              <a:rPr lang="en-IN" b="0" i="0" dirty="0">
                <a:effectLst/>
                <a:latin typeface="Söhne Mono"/>
              </a:rPr>
              <a:t>(</a:t>
            </a:r>
            <a:r>
              <a:rPr lang="en-IN" b="0" i="0" dirty="0" err="1">
                <a:effectLst/>
                <a:latin typeface="Söhne Mono"/>
              </a:rPr>
              <a:t>html_content</a:t>
            </a:r>
            <a:r>
              <a:rPr lang="en-IN" b="0" i="0" dirty="0">
                <a:effectLst/>
                <a:latin typeface="Söhne Mono"/>
              </a:rPr>
              <a:t>, '</a:t>
            </a:r>
            <a:r>
              <a:rPr lang="en-IN" b="0" i="0" dirty="0" err="1">
                <a:effectLst/>
                <a:latin typeface="Söhne Mono"/>
              </a:rPr>
              <a:t>html.parser</a:t>
            </a:r>
            <a:r>
              <a:rPr lang="en-IN" b="0" i="0" dirty="0">
                <a:effectLst/>
                <a:latin typeface="Söhne Mono"/>
              </a:rPr>
              <a:t>’)</a:t>
            </a:r>
          </a:p>
          <a:p>
            <a:endParaRPr lang="en-IN" b="0" i="0" dirty="0">
              <a:effectLst/>
              <a:latin typeface="Söhne Mono"/>
            </a:endParaRPr>
          </a:p>
          <a:p>
            <a:r>
              <a:rPr lang="en-IN" b="0" i="0" dirty="0">
                <a:effectLst/>
                <a:latin typeface="Söhne Mono"/>
              </a:rPr>
              <a:t># Find all &lt;p&gt; tags paragraphs = </a:t>
            </a:r>
            <a:r>
              <a:rPr lang="en-IN" b="0" i="0" dirty="0" err="1">
                <a:effectLst/>
                <a:latin typeface="Söhne Mono"/>
              </a:rPr>
              <a:t>soup.find_all</a:t>
            </a:r>
            <a:r>
              <a:rPr lang="en-IN" b="0" i="0" dirty="0">
                <a:effectLst/>
                <a:latin typeface="Söhne Mono"/>
              </a:rPr>
              <a:t>('p’) </a:t>
            </a:r>
          </a:p>
          <a:p>
            <a:r>
              <a:rPr lang="en-IN" b="0" i="0" dirty="0">
                <a:effectLst/>
                <a:latin typeface="Söhne Mono"/>
              </a:rPr>
              <a:t>for paragraph in paragraphs:</a:t>
            </a:r>
          </a:p>
          <a:p>
            <a:r>
              <a:rPr lang="en-IN" dirty="0">
                <a:latin typeface="Söhne Mono"/>
              </a:rPr>
              <a:t>	</a:t>
            </a:r>
            <a:r>
              <a:rPr lang="en-IN" b="0" i="0" dirty="0">
                <a:effectLst/>
                <a:latin typeface="Söhne Mono"/>
              </a:rPr>
              <a:t> print(</a:t>
            </a:r>
            <a:r>
              <a:rPr lang="en-IN" b="0" i="0" dirty="0" err="1">
                <a:effectLst/>
                <a:latin typeface="Söhne Mono"/>
              </a:rPr>
              <a:t>paragraph.text</a:t>
            </a:r>
            <a:r>
              <a:rPr lang="en-IN" b="0" i="0" dirty="0">
                <a:effectLst/>
                <a:latin typeface="Söhne Mono"/>
              </a:rPr>
              <a:t>) </a:t>
            </a:r>
          </a:p>
          <a:p>
            <a:r>
              <a:rPr lang="en-IN" b="0" i="0" dirty="0">
                <a:effectLst/>
                <a:latin typeface="Söhne Mono"/>
              </a:rPr>
              <a:t># Find all &lt;div&gt; tags with class="container" </a:t>
            </a:r>
          </a:p>
          <a:p>
            <a:r>
              <a:rPr lang="en-IN" b="0" i="0" dirty="0">
                <a:effectLst/>
                <a:latin typeface="Söhne Mono"/>
              </a:rPr>
              <a:t>containers = </a:t>
            </a:r>
            <a:r>
              <a:rPr lang="en-IN" b="0" i="0" dirty="0" err="1">
                <a:effectLst/>
                <a:latin typeface="Söhne Mono"/>
              </a:rPr>
              <a:t>soup.find_all</a:t>
            </a:r>
            <a:r>
              <a:rPr lang="en-IN" b="0" i="0" dirty="0">
                <a:effectLst/>
                <a:latin typeface="Söhne Mono"/>
              </a:rPr>
              <a:t>('div', class_='container’) </a:t>
            </a:r>
          </a:p>
          <a:p>
            <a:r>
              <a:rPr lang="en-IN" b="0" i="0" dirty="0">
                <a:effectLst/>
                <a:latin typeface="Söhne Mono"/>
              </a:rPr>
              <a:t>for container in containers: print(</a:t>
            </a:r>
            <a:r>
              <a:rPr lang="en-IN" b="0" i="0" dirty="0" err="1">
                <a:effectLst/>
                <a:latin typeface="Söhne Mono"/>
              </a:rPr>
              <a:t>container.text</a:t>
            </a:r>
            <a:r>
              <a:rPr lang="en-IN" b="0" i="0" dirty="0">
                <a:effectLst/>
                <a:latin typeface="Söhne Mono"/>
              </a:rPr>
              <a:t>)</a:t>
            </a:r>
            <a:endParaRPr lang="en-IN" dirty="0"/>
          </a:p>
        </p:txBody>
      </p:sp>
      <p:sp>
        <p:nvSpPr>
          <p:cNvPr id="8" name="Title 7">
            <a:extLst>
              <a:ext uri="{FF2B5EF4-FFF2-40B4-BE49-F238E27FC236}">
                <a16:creationId xmlns:a16="http://schemas.microsoft.com/office/drawing/2014/main" id="{9FD818B6-E581-0126-5FA0-72FB42A004A5}"/>
              </a:ext>
            </a:extLst>
          </p:cNvPr>
          <p:cNvSpPr>
            <a:spLocks noGrp="1"/>
          </p:cNvSpPr>
          <p:nvPr>
            <p:ph type="title"/>
          </p:nvPr>
        </p:nvSpPr>
        <p:spPr/>
        <p:txBody>
          <a:bodyPr/>
          <a:lstStyle/>
          <a:p>
            <a:r>
              <a:rPr lang="en-IN" dirty="0">
                <a:solidFill>
                  <a:srgbClr val="FF0000"/>
                </a:solidFill>
              </a:rPr>
              <a:t>Example </a:t>
            </a:r>
            <a:r>
              <a:rPr lang="en-IN" dirty="0" err="1">
                <a:solidFill>
                  <a:srgbClr val="FF0000"/>
                </a:solidFill>
              </a:rPr>
              <a:t>find_all</a:t>
            </a:r>
            <a:r>
              <a:rPr lang="en-IN" dirty="0">
                <a:solidFill>
                  <a:srgbClr val="FF0000"/>
                </a:solidFill>
              </a:rPr>
              <a:t>()</a:t>
            </a:r>
          </a:p>
        </p:txBody>
      </p:sp>
    </p:spTree>
    <p:extLst>
      <p:ext uri="{BB962C8B-B14F-4D97-AF65-F5344CB8AC3E}">
        <p14:creationId xmlns:p14="http://schemas.microsoft.com/office/powerpoint/2010/main" val="407323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4C0A-D3EA-7C5C-B5FF-DF149D904CCB}"/>
              </a:ext>
            </a:extLst>
          </p:cNvPr>
          <p:cNvSpPr>
            <a:spLocks noGrp="1"/>
          </p:cNvSpPr>
          <p:nvPr>
            <p:ph type="title"/>
          </p:nvPr>
        </p:nvSpPr>
        <p:spPr/>
        <p:txBody>
          <a:bodyPr/>
          <a:lstStyle/>
          <a:p>
            <a:r>
              <a:rPr lang="en-US" dirty="0" err="1">
                <a:solidFill>
                  <a:srgbClr val="FF0000"/>
                </a:solidFill>
              </a:rPr>
              <a:t>Beautifulsoup</a:t>
            </a:r>
            <a:r>
              <a:rPr lang="en-US" dirty="0">
                <a:solidFill>
                  <a:srgbClr val="FF0000"/>
                </a:solidFill>
              </a:rPr>
              <a:t> objects</a:t>
            </a:r>
            <a:endParaRPr lang="en-IN" dirty="0">
              <a:solidFill>
                <a:srgbClr val="FF0000"/>
              </a:solidFill>
            </a:endParaRPr>
          </a:p>
        </p:txBody>
      </p:sp>
      <p:sp>
        <p:nvSpPr>
          <p:cNvPr id="3" name="Content Placeholder 2">
            <a:extLst>
              <a:ext uri="{FF2B5EF4-FFF2-40B4-BE49-F238E27FC236}">
                <a16:creationId xmlns:a16="http://schemas.microsoft.com/office/drawing/2014/main" id="{B4EA9196-2CB2-09C2-7C87-FEBF0E8ABEE2}"/>
              </a:ext>
            </a:extLst>
          </p:cNvPr>
          <p:cNvSpPr>
            <a:spLocks noGrp="1"/>
          </p:cNvSpPr>
          <p:nvPr>
            <p:ph idx="1"/>
          </p:nvPr>
        </p:nvSpPr>
        <p:spPr/>
        <p:txBody>
          <a:bodyPr>
            <a:normAutofit/>
          </a:bodyPr>
          <a:lstStyle/>
          <a:p>
            <a:pPr algn="just"/>
            <a:r>
              <a:rPr lang="en-US" b="0" i="0" dirty="0" err="1">
                <a:solidFill>
                  <a:srgbClr val="374151"/>
                </a:solidFill>
                <a:effectLst/>
                <a:latin typeface="Söhne"/>
              </a:rPr>
              <a:t>BeautifulSoup</a:t>
            </a:r>
            <a:r>
              <a:rPr lang="en-US" b="0" i="0" dirty="0">
                <a:solidFill>
                  <a:srgbClr val="374151"/>
                </a:solidFill>
                <a:effectLst/>
                <a:latin typeface="Söhne"/>
              </a:rPr>
              <a:t> objects are the main interface provided by the </a:t>
            </a:r>
            <a:r>
              <a:rPr lang="en-US" b="0" i="0" dirty="0" err="1">
                <a:solidFill>
                  <a:srgbClr val="374151"/>
                </a:solidFill>
                <a:effectLst/>
                <a:latin typeface="Söhne"/>
              </a:rPr>
              <a:t>BeautifulSoup</a:t>
            </a:r>
            <a:r>
              <a:rPr lang="en-US" b="0" i="0" dirty="0">
                <a:solidFill>
                  <a:srgbClr val="374151"/>
                </a:solidFill>
                <a:effectLst/>
                <a:latin typeface="Söhne"/>
              </a:rPr>
              <a:t> library. They represent the parsed HTML or XML document and provide a set of methods and attributes to navigate, search, and manipulate the document's structure.</a:t>
            </a:r>
          </a:p>
          <a:p>
            <a:pPr algn="just"/>
            <a:r>
              <a:rPr lang="en-IN" dirty="0"/>
              <a:t>When we create a </a:t>
            </a:r>
            <a:r>
              <a:rPr lang="en-IN" dirty="0" err="1"/>
              <a:t>BeautifulSoup</a:t>
            </a:r>
            <a:r>
              <a:rPr lang="en-IN" dirty="0"/>
              <a:t> object, we need to pass the HTML or XML content as a string and specify the parser to use. </a:t>
            </a:r>
            <a:r>
              <a:rPr lang="en-IN" dirty="0" err="1"/>
              <a:t>BeautifulSoup</a:t>
            </a:r>
            <a:r>
              <a:rPr lang="en-IN" dirty="0"/>
              <a:t> supports different parsers, including the built-in Python parser ('</a:t>
            </a:r>
            <a:r>
              <a:rPr lang="en-IN" dirty="0" err="1"/>
              <a:t>html.parser</a:t>
            </a:r>
            <a:r>
              <a:rPr lang="en-IN" dirty="0"/>
              <a:t>'), the </a:t>
            </a:r>
            <a:r>
              <a:rPr lang="en-IN" dirty="0" err="1"/>
              <a:t>lxml</a:t>
            </a:r>
            <a:r>
              <a:rPr lang="en-IN" dirty="0"/>
              <a:t> parser ('</a:t>
            </a:r>
            <a:r>
              <a:rPr lang="en-IN" dirty="0" err="1"/>
              <a:t>lxml</a:t>
            </a:r>
            <a:r>
              <a:rPr lang="en-IN" dirty="0"/>
              <a:t>'), and the html5lib parser ('html5lib'). The parser is responsible for converting the raw document into a parse tree.</a:t>
            </a:r>
          </a:p>
        </p:txBody>
      </p:sp>
    </p:spTree>
    <p:extLst>
      <p:ext uri="{BB962C8B-B14F-4D97-AF65-F5344CB8AC3E}">
        <p14:creationId xmlns:p14="http://schemas.microsoft.com/office/powerpoint/2010/main" val="400987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6D328-F230-6956-1E99-ED02EE0555F1}"/>
              </a:ext>
            </a:extLst>
          </p:cNvPr>
          <p:cNvSpPr>
            <a:spLocks noGrp="1"/>
          </p:cNvSpPr>
          <p:nvPr>
            <p:ph idx="1"/>
          </p:nvPr>
        </p:nvSpPr>
        <p:spPr>
          <a:xfrm>
            <a:off x="754894" y="176046"/>
            <a:ext cx="9603275" cy="3450613"/>
          </a:xfrm>
        </p:spPr>
        <p:txBody>
          <a:bodyPr>
            <a:normAutofit/>
          </a:bodyPr>
          <a:lstStyle/>
          <a:p>
            <a:pPr algn="just"/>
            <a:r>
              <a:rPr lang="en-US" sz="1800" dirty="0"/>
              <a:t>When you parse an HTML or XML document using </a:t>
            </a:r>
            <a:r>
              <a:rPr lang="en-US" sz="1800" dirty="0" err="1"/>
              <a:t>BeautifulSoup</a:t>
            </a:r>
            <a:r>
              <a:rPr lang="en-US" sz="1800" dirty="0"/>
              <a:t>, it creates a </a:t>
            </a:r>
            <a:r>
              <a:rPr lang="en-US" sz="1800" dirty="0" err="1"/>
              <a:t>BeautifulSoup</a:t>
            </a:r>
            <a:r>
              <a:rPr lang="en-US" sz="1800" dirty="0"/>
              <a:t> object that contains the entire document structure. From there, you can navigate the document tree using methods like find(), </a:t>
            </a:r>
            <a:r>
              <a:rPr lang="en-US" sz="1800" dirty="0" err="1"/>
              <a:t>find_all</a:t>
            </a:r>
            <a:r>
              <a:rPr lang="en-US" sz="1800" dirty="0"/>
              <a:t>(), select(), and more, to locate specific tags or elements of interest.</a:t>
            </a:r>
          </a:p>
          <a:p>
            <a:pPr algn="just"/>
            <a:r>
              <a:rPr lang="en-US" sz="1800" dirty="0"/>
              <a:t>These methods return Tag objects or lists of Tag objects, allowing you to access their attributes, manipulate the data, or extract the text within them. You can also search for tags based on various attributes like class names, IDs, or custom attributes.</a:t>
            </a:r>
            <a:endParaRPr lang="en-IN" sz="1800" dirty="0"/>
          </a:p>
        </p:txBody>
      </p:sp>
      <p:pic>
        <p:nvPicPr>
          <p:cNvPr id="5" name="Picture 4">
            <a:extLst>
              <a:ext uri="{FF2B5EF4-FFF2-40B4-BE49-F238E27FC236}">
                <a16:creationId xmlns:a16="http://schemas.microsoft.com/office/drawing/2014/main" id="{99DED4FC-A5B7-BA19-91DD-890E6BBB6296}"/>
              </a:ext>
            </a:extLst>
          </p:cNvPr>
          <p:cNvPicPr>
            <a:picLocks noChangeAspect="1"/>
          </p:cNvPicPr>
          <p:nvPr/>
        </p:nvPicPr>
        <p:blipFill>
          <a:blip r:embed="rId2"/>
          <a:stretch>
            <a:fillRect/>
          </a:stretch>
        </p:blipFill>
        <p:spPr>
          <a:xfrm>
            <a:off x="1318294" y="2351313"/>
            <a:ext cx="9652749" cy="4114801"/>
          </a:xfrm>
          <a:prstGeom prst="rect">
            <a:avLst/>
          </a:prstGeom>
        </p:spPr>
      </p:pic>
    </p:spTree>
    <p:extLst>
      <p:ext uri="{BB962C8B-B14F-4D97-AF65-F5344CB8AC3E}">
        <p14:creationId xmlns:p14="http://schemas.microsoft.com/office/powerpoint/2010/main" val="110161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8B4C-28F8-4A45-0602-7E3CBF5879AB}"/>
              </a:ext>
            </a:extLst>
          </p:cNvPr>
          <p:cNvSpPr>
            <a:spLocks noGrp="1"/>
          </p:cNvSpPr>
          <p:nvPr>
            <p:ph type="title"/>
          </p:nvPr>
        </p:nvSpPr>
        <p:spPr/>
        <p:txBody>
          <a:bodyPr/>
          <a:lstStyle/>
          <a:p>
            <a:r>
              <a:rPr lang="en-IN" dirty="0">
                <a:solidFill>
                  <a:srgbClr val="FF0000"/>
                </a:solidFill>
              </a:rPr>
              <a:t>Contents</a:t>
            </a:r>
          </a:p>
        </p:txBody>
      </p:sp>
      <p:sp>
        <p:nvSpPr>
          <p:cNvPr id="3" name="Content Placeholder 2">
            <a:extLst>
              <a:ext uri="{FF2B5EF4-FFF2-40B4-BE49-F238E27FC236}">
                <a16:creationId xmlns:a16="http://schemas.microsoft.com/office/drawing/2014/main" id="{9FB854C0-A997-4E0A-4576-FF87EFECF8E5}"/>
              </a:ext>
            </a:extLst>
          </p:cNvPr>
          <p:cNvSpPr>
            <a:spLocks noGrp="1"/>
          </p:cNvSpPr>
          <p:nvPr>
            <p:ph idx="1"/>
          </p:nvPr>
        </p:nvSpPr>
        <p:spPr>
          <a:xfrm>
            <a:off x="1201207" y="1613984"/>
            <a:ext cx="10174364" cy="4917445"/>
          </a:xfrm>
        </p:spPr>
        <p:txBody>
          <a:bodyPr>
            <a:normAutofit fontScale="92500" lnSpcReduction="10000"/>
          </a:bodyPr>
          <a:lstStyle/>
          <a:p>
            <a:r>
              <a:rPr lang="en-IN" dirty="0"/>
              <a:t>Introduction to </a:t>
            </a:r>
            <a:r>
              <a:rPr lang="en-IN" dirty="0" err="1"/>
              <a:t>BeautifulSoup</a:t>
            </a:r>
            <a:r>
              <a:rPr lang="en-IN" dirty="0"/>
              <a:t>()</a:t>
            </a:r>
          </a:p>
          <a:p>
            <a:r>
              <a:rPr lang="en-IN" dirty="0"/>
              <a:t>find() and </a:t>
            </a:r>
            <a:r>
              <a:rPr lang="en-IN" dirty="0" err="1"/>
              <a:t>find_all</a:t>
            </a:r>
            <a:r>
              <a:rPr lang="en-IN" dirty="0"/>
              <a:t>() methods</a:t>
            </a:r>
          </a:p>
          <a:p>
            <a:r>
              <a:rPr lang="en-IN" dirty="0" err="1"/>
              <a:t>Beautifulsoup</a:t>
            </a:r>
            <a:r>
              <a:rPr lang="en-IN" dirty="0"/>
              <a:t>() objects</a:t>
            </a:r>
          </a:p>
          <a:p>
            <a:r>
              <a:rPr lang="en-IN" dirty="0"/>
              <a:t>Navigating Trees</a:t>
            </a:r>
          </a:p>
          <a:p>
            <a:r>
              <a:rPr lang="en-IN" dirty="0"/>
              <a:t>Regular expression</a:t>
            </a:r>
          </a:p>
          <a:p>
            <a:r>
              <a:rPr lang="en-IN" dirty="0"/>
              <a:t>Writing web crawlers : Single domain</a:t>
            </a:r>
          </a:p>
          <a:p>
            <a:r>
              <a:rPr lang="en-IN" dirty="0"/>
              <a:t>Crawling across the internet</a:t>
            </a:r>
          </a:p>
          <a:p>
            <a:r>
              <a:rPr lang="en-IN" dirty="0"/>
              <a:t>Web crawling models: planning and defining objects</a:t>
            </a:r>
          </a:p>
          <a:p>
            <a:r>
              <a:rPr lang="en-IN" dirty="0"/>
              <a:t>Dealing with different website layouts</a:t>
            </a:r>
          </a:p>
          <a:p>
            <a:r>
              <a:rPr lang="en-IN" dirty="0"/>
              <a:t>Structuring crawlers</a:t>
            </a:r>
          </a:p>
          <a:p>
            <a:r>
              <a:rPr lang="en-IN" dirty="0"/>
              <a:t>Crawling sites through search</a:t>
            </a:r>
          </a:p>
          <a:p>
            <a:r>
              <a:rPr lang="en-IN" dirty="0"/>
              <a:t>Crawling sites through links</a:t>
            </a:r>
          </a:p>
          <a:p>
            <a:endParaRPr lang="en-IN" dirty="0"/>
          </a:p>
          <a:p>
            <a:endParaRPr lang="en-IN" dirty="0"/>
          </a:p>
          <a:p>
            <a:endParaRPr lang="en-IN" dirty="0"/>
          </a:p>
        </p:txBody>
      </p:sp>
    </p:spTree>
    <p:extLst>
      <p:ext uri="{BB962C8B-B14F-4D97-AF65-F5344CB8AC3E}">
        <p14:creationId xmlns:p14="http://schemas.microsoft.com/office/powerpoint/2010/main" val="202800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CD3DA-A0F2-71C8-E976-A5D420832437}"/>
              </a:ext>
            </a:extLst>
          </p:cNvPr>
          <p:cNvSpPr>
            <a:spLocks noGrp="1"/>
          </p:cNvSpPr>
          <p:nvPr>
            <p:ph idx="4294967295"/>
          </p:nvPr>
        </p:nvSpPr>
        <p:spPr>
          <a:xfrm>
            <a:off x="301625" y="230188"/>
            <a:ext cx="11890375" cy="6627812"/>
          </a:xfrm>
        </p:spPr>
        <p:txBody>
          <a:bodyPr>
            <a:normAutofit/>
          </a:bodyPr>
          <a:lstStyle/>
          <a:p>
            <a:pPr algn="just"/>
            <a:r>
              <a:rPr lang="en-IN" sz="1800" dirty="0"/>
              <a:t>Once we have a </a:t>
            </a:r>
            <a:r>
              <a:rPr lang="en-IN" sz="1800" dirty="0" err="1"/>
              <a:t>BeautifulSoup</a:t>
            </a:r>
            <a:r>
              <a:rPr lang="en-IN" sz="1800" dirty="0"/>
              <a:t> object, various operations on it. Some of them are as follows:</a:t>
            </a:r>
          </a:p>
          <a:p>
            <a:pPr algn="just"/>
            <a:r>
              <a:rPr lang="en-US" sz="1800" b="1" dirty="0"/>
              <a:t>tag: </a:t>
            </a:r>
            <a:r>
              <a:rPr lang="en-US" sz="1800" dirty="0"/>
              <a:t>It represents an HTML or XML tag within the document. You can access tags using dot notation or by calling methods like find() or </a:t>
            </a:r>
            <a:r>
              <a:rPr lang="en-US" sz="1800" dirty="0" err="1"/>
              <a:t>find_all</a:t>
            </a:r>
            <a:r>
              <a:rPr lang="en-US" sz="1800" dirty="0"/>
              <a:t>().</a:t>
            </a:r>
          </a:p>
          <a:p>
            <a:pPr algn="just"/>
            <a:endParaRPr lang="en-US" sz="1800" dirty="0"/>
          </a:p>
          <a:p>
            <a:pPr algn="just"/>
            <a:endParaRPr lang="en-US" sz="1800" dirty="0"/>
          </a:p>
          <a:p>
            <a:pPr algn="just"/>
            <a:r>
              <a:rPr lang="en-US" sz="1800" b="1" dirty="0"/>
              <a:t>text: </a:t>
            </a:r>
            <a:r>
              <a:rPr lang="en-US" sz="1800" dirty="0"/>
              <a:t>It represents the text content of an element or a tag. It retrieves the combined text from an element and its descendants.</a:t>
            </a:r>
          </a:p>
          <a:p>
            <a:pPr algn="just"/>
            <a:endParaRPr lang="en-US" sz="1800" dirty="0"/>
          </a:p>
          <a:p>
            <a:pPr algn="just"/>
            <a:r>
              <a:rPr lang="en-US" sz="1800" b="1" dirty="0"/>
              <a:t>find</a:t>
            </a:r>
            <a:r>
              <a:rPr lang="en-US" sz="1800" dirty="0"/>
              <a:t>(name, </a:t>
            </a:r>
            <a:r>
              <a:rPr lang="en-US" sz="1800" dirty="0" err="1"/>
              <a:t>attrs</a:t>
            </a:r>
            <a:r>
              <a:rPr lang="en-US" sz="1800" dirty="0"/>
              <a:t>, recursive, string, **</a:t>
            </a:r>
            <a:r>
              <a:rPr lang="en-US" sz="1800" dirty="0" err="1"/>
              <a:t>kwargs</a:t>
            </a:r>
            <a:r>
              <a:rPr lang="en-US" sz="1800" dirty="0"/>
              <a:t>): It searches for the first occurrence of an element that matches the specified criteria and returns a Tag object.</a:t>
            </a:r>
          </a:p>
          <a:p>
            <a:pPr algn="just"/>
            <a:endParaRPr lang="en-US" sz="1800" dirty="0"/>
          </a:p>
          <a:p>
            <a:pPr algn="just"/>
            <a:endParaRPr lang="en-US" sz="1800" dirty="0"/>
          </a:p>
          <a:p>
            <a:pPr algn="just"/>
            <a:r>
              <a:rPr lang="en-US" sz="1800" b="1" dirty="0" err="1"/>
              <a:t>find_all</a:t>
            </a:r>
            <a:r>
              <a:rPr lang="en-US" sz="1800" dirty="0"/>
              <a:t>(name, </a:t>
            </a:r>
            <a:r>
              <a:rPr lang="en-US" sz="1800" dirty="0" err="1"/>
              <a:t>attrs</a:t>
            </a:r>
            <a:r>
              <a:rPr lang="en-US" sz="1800" dirty="0"/>
              <a:t>, recursive, string, limit, **</a:t>
            </a:r>
            <a:r>
              <a:rPr lang="en-US" sz="1800" dirty="0" err="1"/>
              <a:t>kwargs</a:t>
            </a:r>
            <a:r>
              <a:rPr lang="en-US" sz="1800" dirty="0"/>
              <a:t>): It searches for all occurrences of elements that match the specified criteria and returns a </a:t>
            </a:r>
            <a:r>
              <a:rPr lang="en-US" sz="1800" dirty="0" err="1"/>
              <a:t>ResultSet</a:t>
            </a:r>
            <a:r>
              <a:rPr lang="en-US" sz="1800" dirty="0"/>
              <a:t> object, which is a list-like collection of Tag objects.</a:t>
            </a:r>
          </a:p>
          <a:p>
            <a:pPr algn="just"/>
            <a:endParaRPr lang="en-US" sz="1800" dirty="0"/>
          </a:p>
          <a:p>
            <a:pPr algn="just"/>
            <a:endParaRPr lang="en-US" sz="1800" dirty="0"/>
          </a:p>
          <a:p>
            <a:pPr algn="just"/>
            <a:endParaRPr lang="en-IN" sz="1800" dirty="0"/>
          </a:p>
        </p:txBody>
      </p:sp>
      <p:pic>
        <p:nvPicPr>
          <p:cNvPr id="6" name="Picture 5">
            <a:extLst>
              <a:ext uri="{FF2B5EF4-FFF2-40B4-BE49-F238E27FC236}">
                <a16:creationId xmlns:a16="http://schemas.microsoft.com/office/drawing/2014/main" id="{5ED0D856-4176-EAD4-C84E-92E16FDB826F}"/>
              </a:ext>
            </a:extLst>
          </p:cNvPr>
          <p:cNvPicPr>
            <a:picLocks noChangeAspect="1"/>
          </p:cNvPicPr>
          <p:nvPr/>
        </p:nvPicPr>
        <p:blipFill>
          <a:blip r:embed="rId2"/>
          <a:stretch>
            <a:fillRect/>
          </a:stretch>
        </p:blipFill>
        <p:spPr>
          <a:xfrm>
            <a:off x="488763" y="1327554"/>
            <a:ext cx="4001419" cy="832205"/>
          </a:xfrm>
          <a:prstGeom prst="rect">
            <a:avLst/>
          </a:prstGeom>
        </p:spPr>
      </p:pic>
      <p:pic>
        <p:nvPicPr>
          <p:cNvPr id="9" name="Picture 8">
            <a:extLst>
              <a:ext uri="{FF2B5EF4-FFF2-40B4-BE49-F238E27FC236}">
                <a16:creationId xmlns:a16="http://schemas.microsoft.com/office/drawing/2014/main" id="{80F29A86-3189-8D43-43F4-46EE69F69DFF}"/>
              </a:ext>
            </a:extLst>
          </p:cNvPr>
          <p:cNvPicPr>
            <a:picLocks noChangeAspect="1"/>
          </p:cNvPicPr>
          <p:nvPr/>
        </p:nvPicPr>
        <p:blipFill>
          <a:blip r:embed="rId3"/>
          <a:stretch>
            <a:fillRect/>
          </a:stretch>
        </p:blipFill>
        <p:spPr>
          <a:xfrm>
            <a:off x="488762" y="2458147"/>
            <a:ext cx="4001419" cy="601612"/>
          </a:xfrm>
          <a:prstGeom prst="rect">
            <a:avLst/>
          </a:prstGeom>
        </p:spPr>
      </p:pic>
      <p:pic>
        <p:nvPicPr>
          <p:cNvPr id="12" name="Picture 11">
            <a:extLst>
              <a:ext uri="{FF2B5EF4-FFF2-40B4-BE49-F238E27FC236}">
                <a16:creationId xmlns:a16="http://schemas.microsoft.com/office/drawing/2014/main" id="{4A987ABE-80D7-10FE-A851-FF218982F104}"/>
              </a:ext>
            </a:extLst>
          </p:cNvPr>
          <p:cNvPicPr>
            <a:picLocks noChangeAspect="1"/>
          </p:cNvPicPr>
          <p:nvPr/>
        </p:nvPicPr>
        <p:blipFill>
          <a:blip r:embed="rId4"/>
          <a:stretch>
            <a:fillRect/>
          </a:stretch>
        </p:blipFill>
        <p:spPr>
          <a:xfrm>
            <a:off x="404721" y="3619209"/>
            <a:ext cx="4169499" cy="688656"/>
          </a:xfrm>
          <a:prstGeom prst="rect">
            <a:avLst/>
          </a:prstGeom>
        </p:spPr>
      </p:pic>
      <p:pic>
        <p:nvPicPr>
          <p:cNvPr id="15" name="Picture 14">
            <a:extLst>
              <a:ext uri="{FF2B5EF4-FFF2-40B4-BE49-F238E27FC236}">
                <a16:creationId xmlns:a16="http://schemas.microsoft.com/office/drawing/2014/main" id="{8C25CD97-92D0-8CEC-EF8A-0583B735166B}"/>
              </a:ext>
            </a:extLst>
          </p:cNvPr>
          <p:cNvPicPr>
            <a:picLocks noChangeAspect="1"/>
          </p:cNvPicPr>
          <p:nvPr/>
        </p:nvPicPr>
        <p:blipFill>
          <a:blip r:embed="rId5"/>
          <a:stretch>
            <a:fillRect/>
          </a:stretch>
        </p:blipFill>
        <p:spPr>
          <a:xfrm>
            <a:off x="301625" y="5238604"/>
            <a:ext cx="4901604" cy="688656"/>
          </a:xfrm>
          <a:prstGeom prst="rect">
            <a:avLst/>
          </a:prstGeom>
        </p:spPr>
      </p:pic>
    </p:spTree>
    <p:extLst>
      <p:ext uri="{BB962C8B-B14F-4D97-AF65-F5344CB8AC3E}">
        <p14:creationId xmlns:p14="http://schemas.microsoft.com/office/powerpoint/2010/main" val="160394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DB51F-2EB9-A4DD-AC2A-4925F9CA837F}"/>
              </a:ext>
            </a:extLst>
          </p:cNvPr>
          <p:cNvSpPr txBox="1"/>
          <p:nvPr/>
        </p:nvSpPr>
        <p:spPr>
          <a:xfrm>
            <a:off x="217714" y="163676"/>
            <a:ext cx="11974286" cy="646331"/>
          </a:xfrm>
          <a:prstGeom prst="rect">
            <a:avLst/>
          </a:prstGeom>
          <a:noFill/>
        </p:spPr>
        <p:txBody>
          <a:bodyPr wrap="square">
            <a:spAutoFit/>
          </a:bodyPr>
          <a:lstStyle/>
          <a:p>
            <a:r>
              <a:rPr lang="en-US" b="1" dirty="0"/>
              <a:t>parent: </a:t>
            </a:r>
            <a:r>
              <a:rPr lang="en-US" dirty="0"/>
              <a:t>It represents the parent element of a tag.</a:t>
            </a:r>
          </a:p>
          <a:p>
            <a:endParaRPr lang="en-IN" dirty="0"/>
          </a:p>
        </p:txBody>
      </p:sp>
      <p:pic>
        <p:nvPicPr>
          <p:cNvPr id="6" name="Picture 5">
            <a:extLst>
              <a:ext uri="{FF2B5EF4-FFF2-40B4-BE49-F238E27FC236}">
                <a16:creationId xmlns:a16="http://schemas.microsoft.com/office/drawing/2014/main" id="{EAF50E79-8713-6E71-9890-48E26456CE0B}"/>
              </a:ext>
            </a:extLst>
          </p:cNvPr>
          <p:cNvPicPr>
            <a:picLocks noChangeAspect="1"/>
          </p:cNvPicPr>
          <p:nvPr/>
        </p:nvPicPr>
        <p:blipFill>
          <a:blip r:embed="rId2"/>
          <a:stretch>
            <a:fillRect/>
          </a:stretch>
        </p:blipFill>
        <p:spPr>
          <a:xfrm>
            <a:off x="300672" y="695701"/>
            <a:ext cx="5997486" cy="773870"/>
          </a:xfrm>
          <a:prstGeom prst="rect">
            <a:avLst/>
          </a:prstGeom>
        </p:spPr>
      </p:pic>
      <p:sp>
        <p:nvSpPr>
          <p:cNvPr id="9" name="TextBox 8">
            <a:extLst>
              <a:ext uri="{FF2B5EF4-FFF2-40B4-BE49-F238E27FC236}">
                <a16:creationId xmlns:a16="http://schemas.microsoft.com/office/drawing/2014/main" id="{88FC0273-B194-85F9-0882-2B52738940F4}"/>
              </a:ext>
            </a:extLst>
          </p:cNvPr>
          <p:cNvSpPr txBox="1"/>
          <p:nvPr/>
        </p:nvSpPr>
        <p:spPr>
          <a:xfrm>
            <a:off x="217714" y="1592720"/>
            <a:ext cx="11734800" cy="369332"/>
          </a:xfrm>
          <a:prstGeom prst="rect">
            <a:avLst/>
          </a:prstGeom>
          <a:noFill/>
        </p:spPr>
        <p:txBody>
          <a:bodyPr wrap="square">
            <a:spAutoFit/>
          </a:bodyPr>
          <a:lstStyle/>
          <a:p>
            <a:r>
              <a:rPr lang="en-US" b="1" dirty="0" err="1"/>
              <a:t>next_sibling</a:t>
            </a:r>
            <a:r>
              <a:rPr lang="en-US" b="1" dirty="0"/>
              <a:t> </a:t>
            </a:r>
            <a:r>
              <a:rPr lang="en-US" dirty="0"/>
              <a:t>and </a:t>
            </a:r>
            <a:r>
              <a:rPr lang="en-US" b="1" dirty="0" err="1"/>
              <a:t>previous_sibling</a:t>
            </a:r>
            <a:r>
              <a:rPr lang="en-US" dirty="0"/>
              <a:t>: They represent the next and previous siblings of a tag, respectively.</a:t>
            </a:r>
            <a:endParaRPr lang="en-IN" dirty="0"/>
          </a:p>
        </p:txBody>
      </p:sp>
      <p:pic>
        <p:nvPicPr>
          <p:cNvPr id="11" name="Picture 10">
            <a:extLst>
              <a:ext uri="{FF2B5EF4-FFF2-40B4-BE49-F238E27FC236}">
                <a16:creationId xmlns:a16="http://schemas.microsoft.com/office/drawing/2014/main" id="{E31EF15C-2896-4187-AECB-05247DC0EB0F}"/>
              </a:ext>
            </a:extLst>
          </p:cNvPr>
          <p:cNvPicPr>
            <a:picLocks noChangeAspect="1"/>
          </p:cNvPicPr>
          <p:nvPr/>
        </p:nvPicPr>
        <p:blipFill>
          <a:blip r:embed="rId3"/>
          <a:stretch>
            <a:fillRect/>
          </a:stretch>
        </p:blipFill>
        <p:spPr>
          <a:xfrm>
            <a:off x="300672" y="2190938"/>
            <a:ext cx="5756670" cy="1074775"/>
          </a:xfrm>
          <a:prstGeom prst="rect">
            <a:avLst/>
          </a:prstGeom>
        </p:spPr>
      </p:pic>
      <p:sp>
        <p:nvSpPr>
          <p:cNvPr id="14" name="TextBox 13">
            <a:extLst>
              <a:ext uri="{FF2B5EF4-FFF2-40B4-BE49-F238E27FC236}">
                <a16:creationId xmlns:a16="http://schemas.microsoft.com/office/drawing/2014/main" id="{690F76AA-DA20-5DB1-09B8-C9052C121954}"/>
              </a:ext>
            </a:extLst>
          </p:cNvPr>
          <p:cNvSpPr txBox="1"/>
          <p:nvPr/>
        </p:nvSpPr>
        <p:spPr>
          <a:xfrm>
            <a:off x="300671" y="3494599"/>
            <a:ext cx="7896271" cy="369332"/>
          </a:xfrm>
          <a:prstGeom prst="rect">
            <a:avLst/>
          </a:prstGeom>
          <a:noFill/>
        </p:spPr>
        <p:txBody>
          <a:bodyPr wrap="square">
            <a:spAutoFit/>
          </a:bodyPr>
          <a:lstStyle/>
          <a:p>
            <a:r>
              <a:rPr lang="en-US" b="1" dirty="0"/>
              <a:t>children</a:t>
            </a:r>
            <a:r>
              <a:rPr lang="en-US" dirty="0"/>
              <a:t>: It provides an iterator over the direct children of a tag.</a:t>
            </a:r>
            <a:endParaRPr lang="en-IN" dirty="0"/>
          </a:p>
        </p:txBody>
      </p:sp>
      <p:pic>
        <p:nvPicPr>
          <p:cNvPr id="16" name="Picture 15">
            <a:extLst>
              <a:ext uri="{FF2B5EF4-FFF2-40B4-BE49-F238E27FC236}">
                <a16:creationId xmlns:a16="http://schemas.microsoft.com/office/drawing/2014/main" id="{F2119179-EDAF-04AC-838A-7F9595560579}"/>
              </a:ext>
            </a:extLst>
          </p:cNvPr>
          <p:cNvPicPr>
            <a:picLocks noChangeAspect="1"/>
          </p:cNvPicPr>
          <p:nvPr/>
        </p:nvPicPr>
        <p:blipFill>
          <a:blip r:embed="rId4"/>
          <a:stretch>
            <a:fillRect/>
          </a:stretch>
        </p:blipFill>
        <p:spPr>
          <a:xfrm>
            <a:off x="300671" y="4092817"/>
            <a:ext cx="5997487" cy="1340615"/>
          </a:xfrm>
          <a:prstGeom prst="rect">
            <a:avLst/>
          </a:prstGeom>
        </p:spPr>
      </p:pic>
      <p:sp>
        <p:nvSpPr>
          <p:cNvPr id="18" name="TextBox 17">
            <a:extLst>
              <a:ext uri="{FF2B5EF4-FFF2-40B4-BE49-F238E27FC236}">
                <a16:creationId xmlns:a16="http://schemas.microsoft.com/office/drawing/2014/main" id="{B1D99824-2960-8CA3-EF1A-542998FB6E8C}"/>
              </a:ext>
            </a:extLst>
          </p:cNvPr>
          <p:cNvSpPr txBox="1"/>
          <p:nvPr/>
        </p:nvSpPr>
        <p:spPr>
          <a:xfrm>
            <a:off x="300671" y="5662318"/>
            <a:ext cx="11532100" cy="369332"/>
          </a:xfrm>
          <a:prstGeom prst="rect">
            <a:avLst/>
          </a:prstGeom>
          <a:noFill/>
        </p:spPr>
        <p:txBody>
          <a:bodyPr wrap="square">
            <a:spAutoFit/>
          </a:bodyPr>
          <a:lstStyle/>
          <a:p>
            <a:r>
              <a:rPr lang="en-US" b="1" dirty="0"/>
              <a:t>prettify(): </a:t>
            </a:r>
            <a:r>
              <a:rPr lang="en-US" dirty="0"/>
              <a:t>It returns a nicely formatted string representation of the document, making it easier to read and debug.</a:t>
            </a:r>
            <a:endParaRPr lang="en-IN" dirty="0"/>
          </a:p>
        </p:txBody>
      </p:sp>
      <p:pic>
        <p:nvPicPr>
          <p:cNvPr id="21" name="Picture 20">
            <a:extLst>
              <a:ext uri="{FF2B5EF4-FFF2-40B4-BE49-F238E27FC236}">
                <a16:creationId xmlns:a16="http://schemas.microsoft.com/office/drawing/2014/main" id="{D97492D9-A8BB-5AAF-2512-233BB6E8932D}"/>
              </a:ext>
            </a:extLst>
          </p:cNvPr>
          <p:cNvPicPr>
            <a:picLocks noChangeAspect="1"/>
          </p:cNvPicPr>
          <p:nvPr/>
        </p:nvPicPr>
        <p:blipFill>
          <a:blip r:embed="rId5"/>
          <a:stretch>
            <a:fillRect/>
          </a:stretch>
        </p:blipFill>
        <p:spPr>
          <a:xfrm>
            <a:off x="388656" y="6162298"/>
            <a:ext cx="4020058" cy="656093"/>
          </a:xfrm>
          <a:prstGeom prst="rect">
            <a:avLst/>
          </a:prstGeom>
        </p:spPr>
      </p:pic>
    </p:spTree>
    <p:extLst>
      <p:ext uri="{BB962C8B-B14F-4D97-AF65-F5344CB8AC3E}">
        <p14:creationId xmlns:p14="http://schemas.microsoft.com/office/powerpoint/2010/main" val="3220010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32AC-249A-7302-7CAA-AA20A93C309D}"/>
              </a:ext>
            </a:extLst>
          </p:cNvPr>
          <p:cNvSpPr>
            <a:spLocks noGrp="1"/>
          </p:cNvSpPr>
          <p:nvPr>
            <p:ph type="title"/>
          </p:nvPr>
        </p:nvSpPr>
        <p:spPr/>
        <p:txBody>
          <a:bodyPr/>
          <a:lstStyle/>
          <a:p>
            <a:r>
              <a:rPr lang="en-IN" dirty="0">
                <a:solidFill>
                  <a:srgbClr val="FF0000"/>
                </a:solidFill>
              </a:rPr>
              <a:t>Regular expressions</a:t>
            </a:r>
          </a:p>
        </p:txBody>
      </p:sp>
      <p:sp>
        <p:nvSpPr>
          <p:cNvPr id="3" name="Content Placeholder 2">
            <a:extLst>
              <a:ext uri="{FF2B5EF4-FFF2-40B4-BE49-F238E27FC236}">
                <a16:creationId xmlns:a16="http://schemas.microsoft.com/office/drawing/2014/main" id="{65C475D5-8379-D295-4F2B-AF099B4FB6FF}"/>
              </a:ext>
            </a:extLst>
          </p:cNvPr>
          <p:cNvSpPr>
            <a:spLocks noGrp="1"/>
          </p:cNvSpPr>
          <p:nvPr>
            <p:ph idx="1"/>
          </p:nvPr>
        </p:nvSpPr>
        <p:spPr/>
        <p:txBody>
          <a:bodyPr/>
          <a:lstStyle/>
          <a:p>
            <a:pPr algn="just"/>
            <a:r>
              <a:rPr lang="en-US" b="0" i="0" dirty="0">
                <a:solidFill>
                  <a:srgbClr val="374151"/>
                </a:solidFill>
                <a:effectLst/>
                <a:latin typeface="Söhne"/>
              </a:rPr>
              <a:t>Regular expressions (often abbreviated as regex or </a:t>
            </a:r>
            <a:r>
              <a:rPr lang="en-US" b="0" i="0" dirty="0" err="1">
                <a:solidFill>
                  <a:srgbClr val="374151"/>
                </a:solidFill>
                <a:effectLst/>
                <a:latin typeface="Söhne"/>
              </a:rPr>
              <a:t>regexp</a:t>
            </a:r>
            <a:r>
              <a:rPr lang="en-US" b="0" i="0" dirty="0">
                <a:solidFill>
                  <a:srgbClr val="374151"/>
                </a:solidFill>
                <a:effectLst/>
                <a:latin typeface="Söhne"/>
              </a:rPr>
              <a:t>) are powerful tools for pattern matching and manipulating text. A regular expression is a sequence of characters that defines a search pattern. It is commonly used in programming languages and text editors to perform various operations such as searching, matching, replacing, and extracting textual data.</a:t>
            </a:r>
          </a:p>
          <a:p>
            <a:pPr algn="just"/>
            <a:r>
              <a:rPr lang="en-US" b="1" u="sng" dirty="0">
                <a:solidFill>
                  <a:srgbClr val="374151"/>
                </a:solidFill>
                <a:latin typeface="Söhne"/>
              </a:rPr>
              <a:t>Commonly used regular expressions and Symbols</a:t>
            </a:r>
          </a:p>
          <a:p>
            <a:pPr algn="just"/>
            <a:endParaRPr lang="en-IN" b="1" u="sng" dirty="0"/>
          </a:p>
        </p:txBody>
      </p:sp>
      <p:pic>
        <p:nvPicPr>
          <p:cNvPr id="5" name="Picture 4">
            <a:extLst>
              <a:ext uri="{FF2B5EF4-FFF2-40B4-BE49-F238E27FC236}">
                <a16:creationId xmlns:a16="http://schemas.microsoft.com/office/drawing/2014/main" id="{E66678A5-747D-6437-ED07-89EFA00129B9}"/>
              </a:ext>
            </a:extLst>
          </p:cNvPr>
          <p:cNvPicPr>
            <a:picLocks noChangeAspect="1"/>
          </p:cNvPicPr>
          <p:nvPr/>
        </p:nvPicPr>
        <p:blipFill>
          <a:blip r:embed="rId2"/>
          <a:stretch>
            <a:fillRect/>
          </a:stretch>
        </p:blipFill>
        <p:spPr>
          <a:xfrm>
            <a:off x="1265345" y="3609937"/>
            <a:ext cx="7100210" cy="2259157"/>
          </a:xfrm>
          <a:prstGeom prst="rect">
            <a:avLst/>
          </a:prstGeom>
        </p:spPr>
      </p:pic>
    </p:spTree>
    <p:extLst>
      <p:ext uri="{BB962C8B-B14F-4D97-AF65-F5344CB8AC3E}">
        <p14:creationId xmlns:p14="http://schemas.microsoft.com/office/powerpoint/2010/main" val="205993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348EBF-4622-0B83-E151-CBD1C5B1ADAF}"/>
              </a:ext>
            </a:extLst>
          </p:cNvPr>
          <p:cNvPicPr>
            <a:picLocks noGrp="1" noChangeAspect="1"/>
          </p:cNvPicPr>
          <p:nvPr>
            <p:ph idx="4294967295"/>
          </p:nvPr>
        </p:nvPicPr>
        <p:blipFill>
          <a:blip r:embed="rId2"/>
          <a:stretch>
            <a:fillRect/>
          </a:stretch>
        </p:blipFill>
        <p:spPr>
          <a:xfrm>
            <a:off x="2059213" y="1123496"/>
            <a:ext cx="7215415" cy="4239786"/>
          </a:xfrm>
        </p:spPr>
      </p:pic>
    </p:spTree>
    <p:extLst>
      <p:ext uri="{BB962C8B-B14F-4D97-AF65-F5344CB8AC3E}">
        <p14:creationId xmlns:p14="http://schemas.microsoft.com/office/powerpoint/2010/main" val="221739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454C4-0693-74DC-4FE0-F989B6D7AD87}"/>
              </a:ext>
            </a:extLst>
          </p:cNvPr>
          <p:cNvPicPr>
            <a:picLocks noChangeAspect="1"/>
          </p:cNvPicPr>
          <p:nvPr/>
        </p:nvPicPr>
        <p:blipFill>
          <a:blip r:embed="rId2"/>
          <a:stretch>
            <a:fillRect/>
          </a:stretch>
        </p:blipFill>
        <p:spPr>
          <a:xfrm>
            <a:off x="974180" y="1295401"/>
            <a:ext cx="10243640" cy="2406224"/>
          </a:xfrm>
          <a:prstGeom prst="rect">
            <a:avLst/>
          </a:prstGeom>
        </p:spPr>
      </p:pic>
    </p:spTree>
    <p:extLst>
      <p:ext uri="{BB962C8B-B14F-4D97-AF65-F5344CB8AC3E}">
        <p14:creationId xmlns:p14="http://schemas.microsoft.com/office/powerpoint/2010/main" val="412636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F806B6-EDDF-E79A-6D7C-2DC52380519E}"/>
              </a:ext>
            </a:extLst>
          </p:cNvPr>
          <p:cNvSpPr>
            <a:spLocks noGrp="1"/>
          </p:cNvSpPr>
          <p:nvPr>
            <p:ph type="title"/>
          </p:nvPr>
        </p:nvSpPr>
        <p:spPr/>
        <p:txBody>
          <a:bodyPr/>
          <a:lstStyle/>
          <a:p>
            <a:pPr algn="ctr"/>
            <a:r>
              <a:rPr lang="en-IN" dirty="0"/>
              <a:t>Web crawlers</a:t>
            </a:r>
          </a:p>
        </p:txBody>
      </p:sp>
      <p:sp>
        <p:nvSpPr>
          <p:cNvPr id="5" name="Text Placeholder 4">
            <a:extLst>
              <a:ext uri="{FF2B5EF4-FFF2-40B4-BE49-F238E27FC236}">
                <a16:creationId xmlns:a16="http://schemas.microsoft.com/office/drawing/2014/main" id="{36645F2E-9EDD-17EC-B957-0A69D8DA6B4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0445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3A7BCD-00EF-2C51-C926-850F24FD6E69}"/>
              </a:ext>
            </a:extLst>
          </p:cNvPr>
          <p:cNvSpPr>
            <a:spLocks noGrp="1"/>
          </p:cNvSpPr>
          <p:nvPr>
            <p:ph type="title"/>
          </p:nvPr>
        </p:nvSpPr>
        <p:spPr/>
        <p:txBody>
          <a:bodyPr/>
          <a:lstStyle/>
          <a:p>
            <a:r>
              <a:rPr lang="en-IN" dirty="0"/>
              <a:t>Introduction to web crawlers</a:t>
            </a:r>
          </a:p>
        </p:txBody>
      </p:sp>
      <p:sp>
        <p:nvSpPr>
          <p:cNvPr id="5" name="Content Placeholder 4">
            <a:extLst>
              <a:ext uri="{FF2B5EF4-FFF2-40B4-BE49-F238E27FC236}">
                <a16:creationId xmlns:a16="http://schemas.microsoft.com/office/drawing/2014/main" id="{FB12BD0B-B319-15BA-AE6D-43BECBFA7E73}"/>
              </a:ext>
            </a:extLst>
          </p:cNvPr>
          <p:cNvSpPr>
            <a:spLocks noGrp="1"/>
          </p:cNvSpPr>
          <p:nvPr>
            <p:ph idx="1"/>
          </p:nvPr>
        </p:nvSpPr>
        <p:spPr/>
        <p:txBody>
          <a:bodyPr>
            <a:normAutofit fontScale="85000" lnSpcReduction="20000"/>
          </a:bodyPr>
          <a:lstStyle/>
          <a:p>
            <a:pPr algn="just"/>
            <a:r>
              <a:rPr lang="en-US" b="0" i="0" dirty="0">
                <a:solidFill>
                  <a:srgbClr val="374151"/>
                </a:solidFill>
                <a:effectLst/>
                <a:latin typeface="Söhne"/>
              </a:rPr>
              <a:t>A web crawler, also known as a web spider, is an automated script or program used to systematically browse and index the World Wide Web. It is designed to visit websites, retrieve web pages, and extract information from them for various purposes, such as search engine indexing, data mining, or content scraping.</a:t>
            </a:r>
          </a:p>
          <a:p>
            <a:pPr algn="just"/>
            <a:r>
              <a:rPr lang="en-US" b="1" dirty="0">
                <a:solidFill>
                  <a:srgbClr val="374151"/>
                </a:solidFill>
                <a:latin typeface="Söhne"/>
              </a:rPr>
              <a:t>Purpose of web crawlers</a:t>
            </a:r>
          </a:p>
          <a:p>
            <a:pPr algn="just"/>
            <a:r>
              <a:rPr lang="en-US" b="0" i="0" dirty="0">
                <a:solidFill>
                  <a:srgbClr val="374151"/>
                </a:solidFill>
                <a:effectLst/>
                <a:latin typeface="Söhne"/>
              </a:rPr>
              <a:t>Web crawlers are primarily used for gathering information from the web. Some common use cases include:</a:t>
            </a:r>
          </a:p>
          <a:p>
            <a:pPr algn="just">
              <a:buFont typeface="Arial" panose="020B0604020202020204" pitchFamily="34" charset="0"/>
              <a:buChar char="•"/>
            </a:pPr>
            <a:r>
              <a:rPr lang="en-US" b="1" i="0" dirty="0">
                <a:solidFill>
                  <a:srgbClr val="374151"/>
                </a:solidFill>
                <a:effectLst/>
                <a:latin typeface="Söhne"/>
              </a:rPr>
              <a:t>Search Engine Indexing: </a:t>
            </a:r>
            <a:r>
              <a:rPr lang="en-US" b="0" i="0" dirty="0">
                <a:solidFill>
                  <a:srgbClr val="374151"/>
                </a:solidFill>
                <a:effectLst/>
                <a:latin typeface="Söhne"/>
              </a:rPr>
              <a:t>Search engines employ crawlers to discover web pages, analyze their content, and index them for retrieval in search results.</a:t>
            </a:r>
          </a:p>
          <a:p>
            <a:pPr algn="just">
              <a:buFont typeface="Arial" panose="020B0604020202020204" pitchFamily="34" charset="0"/>
              <a:buChar char="•"/>
            </a:pPr>
            <a:r>
              <a:rPr lang="en-US" b="1" i="0" dirty="0">
                <a:solidFill>
                  <a:srgbClr val="374151"/>
                </a:solidFill>
                <a:effectLst/>
                <a:latin typeface="Söhne"/>
              </a:rPr>
              <a:t>Data Mining and Research: </a:t>
            </a:r>
            <a:r>
              <a:rPr lang="en-US" b="0" i="0" dirty="0">
                <a:solidFill>
                  <a:srgbClr val="374151"/>
                </a:solidFill>
                <a:effectLst/>
                <a:latin typeface="Söhne"/>
              </a:rPr>
              <a:t>Crawlers can be used to collect specific data from websites, such as product details, news articles, or social media posts, for analysis or research purposes.</a:t>
            </a:r>
          </a:p>
          <a:p>
            <a:pPr algn="just">
              <a:buFont typeface="Arial" panose="020B0604020202020204" pitchFamily="34" charset="0"/>
              <a:buChar char="•"/>
            </a:pPr>
            <a:r>
              <a:rPr lang="en-US" b="1" i="0" dirty="0">
                <a:solidFill>
                  <a:srgbClr val="374151"/>
                </a:solidFill>
                <a:effectLst/>
                <a:latin typeface="Söhne"/>
              </a:rPr>
              <a:t>Monitoring and Tracking: </a:t>
            </a:r>
            <a:r>
              <a:rPr lang="en-US" b="0" i="0" dirty="0">
                <a:solidFill>
                  <a:srgbClr val="374151"/>
                </a:solidFill>
                <a:effectLst/>
                <a:latin typeface="Söhne"/>
              </a:rPr>
              <a:t>Crawlers can be used to monitor changes on websites, track prices of products, or gather information for competitive analysis.</a:t>
            </a:r>
          </a:p>
          <a:p>
            <a:pPr algn="just">
              <a:buFont typeface="Arial" panose="020B0604020202020204" pitchFamily="34" charset="0"/>
              <a:buChar char="•"/>
            </a:pPr>
            <a:r>
              <a:rPr lang="en-US" b="1" i="0" dirty="0">
                <a:solidFill>
                  <a:srgbClr val="374151"/>
                </a:solidFill>
                <a:effectLst/>
                <a:latin typeface="Söhne"/>
              </a:rPr>
              <a:t>Content Aggregation: </a:t>
            </a:r>
            <a:r>
              <a:rPr lang="en-US" b="0" i="0" dirty="0">
                <a:solidFill>
                  <a:srgbClr val="374151"/>
                </a:solidFill>
                <a:effectLst/>
                <a:latin typeface="Söhne"/>
              </a:rPr>
              <a:t>Crawlers can be used to gather content from multiple websites and aggregate it into a single platform or service.</a:t>
            </a:r>
          </a:p>
          <a:p>
            <a:pPr algn="just">
              <a:buFont typeface="Arial" panose="020B0604020202020204" pitchFamily="34" charset="0"/>
              <a:buChar char="•"/>
            </a:pPr>
            <a:r>
              <a:rPr lang="en-US" b="1" i="0" dirty="0">
                <a:solidFill>
                  <a:srgbClr val="374151"/>
                </a:solidFill>
                <a:effectLst/>
                <a:latin typeface="Söhne"/>
              </a:rPr>
              <a:t>Link Verification: </a:t>
            </a:r>
            <a:r>
              <a:rPr lang="en-US" b="0" i="0" dirty="0">
                <a:solidFill>
                  <a:srgbClr val="374151"/>
                </a:solidFill>
                <a:effectLst/>
                <a:latin typeface="Söhne"/>
              </a:rPr>
              <a:t>Crawlers can be used to check the validity and availability of website links.</a:t>
            </a:r>
          </a:p>
          <a:p>
            <a:pPr algn="just"/>
            <a:endParaRPr lang="en-IN" b="1" dirty="0"/>
          </a:p>
        </p:txBody>
      </p:sp>
    </p:spTree>
    <p:extLst>
      <p:ext uri="{BB962C8B-B14F-4D97-AF65-F5344CB8AC3E}">
        <p14:creationId xmlns:p14="http://schemas.microsoft.com/office/powerpoint/2010/main" val="1877931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22DA-D7E6-A3C8-44F0-6DA94E38A980}"/>
              </a:ext>
            </a:extLst>
          </p:cNvPr>
          <p:cNvSpPr>
            <a:spLocks noGrp="1"/>
          </p:cNvSpPr>
          <p:nvPr>
            <p:ph type="title"/>
          </p:nvPr>
        </p:nvSpPr>
        <p:spPr/>
        <p:txBody>
          <a:bodyPr/>
          <a:lstStyle/>
          <a:p>
            <a:r>
              <a:rPr lang="en-IN" dirty="0"/>
              <a:t>Web crawling process</a:t>
            </a:r>
          </a:p>
        </p:txBody>
      </p:sp>
      <p:sp>
        <p:nvSpPr>
          <p:cNvPr id="3" name="Content Placeholder 2">
            <a:extLst>
              <a:ext uri="{FF2B5EF4-FFF2-40B4-BE49-F238E27FC236}">
                <a16:creationId xmlns:a16="http://schemas.microsoft.com/office/drawing/2014/main" id="{E6378C43-BA31-990A-D6FD-2BE7E53717E5}"/>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1" i="0" dirty="0">
                <a:solidFill>
                  <a:srgbClr val="374151"/>
                </a:solidFill>
                <a:effectLst/>
                <a:latin typeface="Söhne"/>
              </a:rPr>
              <a:t>Seed URLs</a:t>
            </a:r>
            <a:r>
              <a:rPr lang="en-US" b="0" i="0" dirty="0">
                <a:solidFill>
                  <a:srgbClr val="374151"/>
                </a:solidFill>
                <a:effectLst/>
                <a:latin typeface="Söhne"/>
              </a:rPr>
              <a:t>: The crawler starts with a set of initial URLs, known as seed URLs, which are typically provided manually or obtained from a predefined list or database.</a:t>
            </a:r>
          </a:p>
          <a:p>
            <a:pPr algn="just">
              <a:buFont typeface="Arial" panose="020B0604020202020204" pitchFamily="34" charset="0"/>
              <a:buChar char="•"/>
            </a:pPr>
            <a:r>
              <a:rPr lang="en-US" b="1" i="0" dirty="0">
                <a:solidFill>
                  <a:srgbClr val="374151"/>
                </a:solidFill>
                <a:effectLst/>
                <a:latin typeface="Söhne"/>
              </a:rPr>
              <a:t>HTTP Request</a:t>
            </a:r>
            <a:r>
              <a:rPr lang="en-US" b="0" i="0" dirty="0">
                <a:solidFill>
                  <a:srgbClr val="374151"/>
                </a:solidFill>
                <a:effectLst/>
                <a:latin typeface="Söhne"/>
              </a:rPr>
              <a:t>: The crawler sends an HTTP request to the web server hosting the URL, requesting the corresponding web page.</a:t>
            </a:r>
          </a:p>
          <a:p>
            <a:pPr algn="just">
              <a:buFont typeface="Arial" panose="020B0604020202020204" pitchFamily="34" charset="0"/>
              <a:buChar char="•"/>
            </a:pPr>
            <a:r>
              <a:rPr lang="en-US" b="1" i="0" dirty="0">
                <a:solidFill>
                  <a:srgbClr val="374151"/>
                </a:solidFill>
                <a:effectLst/>
                <a:latin typeface="Söhne"/>
              </a:rPr>
              <a:t>Web Page Retrieval</a:t>
            </a:r>
            <a:r>
              <a:rPr lang="en-US" b="0" i="0" dirty="0">
                <a:solidFill>
                  <a:srgbClr val="374151"/>
                </a:solidFill>
                <a:effectLst/>
                <a:latin typeface="Söhne"/>
              </a:rPr>
              <a:t>: The server responds with the HTML content of the web page, which the crawler then retrieves and downloads.</a:t>
            </a:r>
          </a:p>
          <a:p>
            <a:pPr algn="just">
              <a:buFont typeface="Arial" panose="020B0604020202020204" pitchFamily="34" charset="0"/>
              <a:buChar char="•"/>
            </a:pPr>
            <a:r>
              <a:rPr lang="en-US" b="1" i="0" dirty="0">
                <a:solidFill>
                  <a:srgbClr val="374151"/>
                </a:solidFill>
                <a:effectLst/>
                <a:latin typeface="Söhne"/>
              </a:rPr>
              <a:t>Parsing HTML</a:t>
            </a:r>
            <a:r>
              <a:rPr lang="en-US" b="0" i="0" dirty="0">
                <a:solidFill>
                  <a:srgbClr val="374151"/>
                </a:solidFill>
                <a:effectLst/>
                <a:latin typeface="Söhne"/>
              </a:rPr>
              <a:t>: The crawler parses the HTML to extract links, content, and other relevant information using techniques like DOM parsing or regular expressions.</a:t>
            </a:r>
          </a:p>
          <a:p>
            <a:pPr algn="just">
              <a:buFont typeface="Arial" panose="020B0604020202020204" pitchFamily="34" charset="0"/>
              <a:buChar char="•"/>
            </a:pPr>
            <a:r>
              <a:rPr lang="en-US" b="1" i="0" dirty="0">
                <a:solidFill>
                  <a:srgbClr val="374151"/>
                </a:solidFill>
                <a:effectLst/>
                <a:latin typeface="Söhne"/>
              </a:rPr>
              <a:t>URL Frontier</a:t>
            </a:r>
            <a:r>
              <a:rPr lang="en-US" b="0" i="0" dirty="0">
                <a:solidFill>
                  <a:srgbClr val="374151"/>
                </a:solidFill>
                <a:effectLst/>
                <a:latin typeface="Söhne"/>
              </a:rPr>
              <a:t>: The crawler maintains a queue or list of URLs to visit, known as the URL frontier. It adds newly discovered URLs to this list for subsequent crawling.</a:t>
            </a:r>
          </a:p>
          <a:p>
            <a:pPr algn="just">
              <a:buFont typeface="Arial" panose="020B0604020202020204" pitchFamily="34" charset="0"/>
              <a:buChar char="•"/>
            </a:pPr>
            <a:r>
              <a:rPr lang="en-US" b="1" i="0" dirty="0">
                <a:solidFill>
                  <a:srgbClr val="374151"/>
                </a:solidFill>
                <a:effectLst/>
                <a:latin typeface="Söhne"/>
              </a:rPr>
              <a:t>Follow Links</a:t>
            </a:r>
            <a:r>
              <a:rPr lang="en-US" b="0" i="0" dirty="0">
                <a:solidFill>
                  <a:srgbClr val="374151"/>
                </a:solidFill>
                <a:effectLst/>
                <a:latin typeface="Söhne"/>
              </a:rPr>
              <a:t>: The crawler follows the extracted links and repeats the crawling process for each new URL encountered, expanding the scope of the crawl.</a:t>
            </a:r>
          </a:p>
          <a:p>
            <a:pPr algn="just">
              <a:buFont typeface="Arial" panose="020B0604020202020204" pitchFamily="34" charset="0"/>
              <a:buChar char="•"/>
            </a:pPr>
            <a:r>
              <a:rPr lang="en-US" b="1" i="0" dirty="0">
                <a:solidFill>
                  <a:srgbClr val="374151"/>
                </a:solidFill>
                <a:effectLst/>
                <a:latin typeface="Söhne"/>
              </a:rPr>
              <a:t>Throttling and Politeness</a:t>
            </a:r>
            <a:r>
              <a:rPr lang="en-US" b="0" i="0" dirty="0">
                <a:solidFill>
                  <a:srgbClr val="374151"/>
                </a:solidFill>
                <a:effectLst/>
                <a:latin typeface="Söhne"/>
              </a:rPr>
              <a:t>: Crawlers often implement politeness rules and rate limits to avoid overloading servers and respect website owner's guidelines.</a:t>
            </a:r>
          </a:p>
          <a:p>
            <a:pPr algn="just">
              <a:buFont typeface="Arial" panose="020B0604020202020204" pitchFamily="34" charset="0"/>
              <a:buChar char="•"/>
            </a:pPr>
            <a:r>
              <a:rPr lang="en-US" b="1" i="0" dirty="0">
                <a:solidFill>
                  <a:srgbClr val="374151"/>
                </a:solidFill>
                <a:effectLst/>
                <a:latin typeface="Söhne"/>
              </a:rPr>
              <a:t>Data Storage</a:t>
            </a:r>
            <a:r>
              <a:rPr lang="en-US" b="0" i="0" dirty="0">
                <a:solidFill>
                  <a:srgbClr val="374151"/>
                </a:solidFill>
                <a:effectLst/>
                <a:latin typeface="Söhne"/>
              </a:rPr>
              <a:t>: The extracted data is typically stored in a structured format or database for further analysis or processing.</a:t>
            </a:r>
          </a:p>
          <a:p>
            <a:pPr algn="just"/>
            <a:endParaRPr lang="en-IN" dirty="0"/>
          </a:p>
        </p:txBody>
      </p:sp>
    </p:spTree>
    <p:extLst>
      <p:ext uri="{BB962C8B-B14F-4D97-AF65-F5344CB8AC3E}">
        <p14:creationId xmlns:p14="http://schemas.microsoft.com/office/powerpoint/2010/main" val="320036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E047-7292-FEDD-1083-9A12891E9687}"/>
              </a:ext>
            </a:extLst>
          </p:cNvPr>
          <p:cNvSpPr>
            <a:spLocks noGrp="1"/>
          </p:cNvSpPr>
          <p:nvPr>
            <p:ph type="title"/>
          </p:nvPr>
        </p:nvSpPr>
        <p:spPr/>
        <p:txBody>
          <a:bodyPr/>
          <a:lstStyle/>
          <a:p>
            <a:r>
              <a:rPr lang="en-IN" dirty="0"/>
              <a:t>Crawling policies and challenges</a:t>
            </a:r>
          </a:p>
        </p:txBody>
      </p:sp>
      <p:sp>
        <p:nvSpPr>
          <p:cNvPr id="3" name="Content Placeholder 2">
            <a:extLst>
              <a:ext uri="{FF2B5EF4-FFF2-40B4-BE49-F238E27FC236}">
                <a16:creationId xmlns:a16="http://schemas.microsoft.com/office/drawing/2014/main" id="{E284A0E7-1171-B77E-D592-42805D8AB779}"/>
              </a:ext>
            </a:extLst>
          </p:cNvPr>
          <p:cNvSpPr>
            <a:spLocks noGrp="1"/>
          </p:cNvSpPr>
          <p:nvPr>
            <p:ph idx="1"/>
          </p:nvPr>
        </p:nvSpPr>
        <p:spPr/>
        <p:txBody>
          <a:bodyPr>
            <a:normAutofit lnSpcReduction="10000"/>
          </a:bodyPr>
          <a:lstStyle/>
          <a:p>
            <a:pPr algn="just"/>
            <a:r>
              <a:rPr lang="en-US" b="0" i="0" dirty="0">
                <a:solidFill>
                  <a:srgbClr val="374151"/>
                </a:solidFill>
                <a:effectLst/>
                <a:latin typeface="Söhne"/>
              </a:rPr>
              <a:t>Web crawlers face several challenges and considerations:</a:t>
            </a:r>
          </a:p>
          <a:p>
            <a:pPr algn="just">
              <a:buFont typeface="Arial" panose="020B0604020202020204" pitchFamily="34" charset="0"/>
              <a:buChar char="•"/>
            </a:pPr>
            <a:r>
              <a:rPr lang="en-US" b="1" i="0" dirty="0">
                <a:solidFill>
                  <a:srgbClr val="374151"/>
                </a:solidFill>
                <a:effectLst/>
                <a:latin typeface="Söhne"/>
              </a:rPr>
              <a:t>Robots.txt</a:t>
            </a:r>
            <a:r>
              <a:rPr lang="en-US" b="0" i="0" dirty="0">
                <a:solidFill>
                  <a:srgbClr val="374151"/>
                </a:solidFill>
                <a:effectLst/>
                <a:latin typeface="Söhne"/>
              </a:rPr>
              <a:t>: Crawlers respect the "robots.txt" file, a standard mechanism for website owners to control crawler access to their site.</a:t>
            </a:r>
          </a:p>
          <a:p>
            <a:pPr algn="just">
              <a:buFont typeface="Arial" panose="020B0604020202020204" pitchFamily="34" charset="0"/>
              <a:buChar char="•"/>
            </a:pPr>
            <a:r>
              <a:rPr lang="en-US" b="1" i="0" dirty="0">
                <a:solidFill>
                  <a:srgbClr val="374151"/>
                </a:solidFill>
                <a:effectLst/>
                <a:latin typeface="Söhne"/>
              </a:rPr>
              <a:t>Duplicate Content</a:t>
            </a:r>
            <a:r>
              <a:rPr lang="en-US" b="0" i="0" dirty="0">
                <a:solidFill>
                  <a:srgbClr val="374151"/>
                </a:solidFill>
                <a:effectLst/>
                <a:latin typeface="Söhne"/>
              </a:rPr>
              <a:t>: Crawlers may encounter duplicate content on different URLs or follow infinite loops of links. Techniques like URL normalization and duplicate content detection are used to address this issue.</a:t>
            </a:r>
          </a:p>
          <a:p>
            <a:pPr algn="just">
              <a:buFont typeface="Arial" panose="020B0604020202020204" pitchFamily="34" charset="0"/>
              <a:buChar char="•"/>
            </a:pPr>
            <a:r>
              <a:rPr lang="en-US" b="1" i="0" dirty="0">
                <a:solidFill>
                  <a:srgbClr val="374151"/>
                </a:solidFill>
                <a:effectLst/>
                <a:latin typeface="Söhne"/>
              </a:rPr>
              <a:t>Crawl Scope</a:t>
            </a:r>
            <a:r>
              <a:rPr lang="en-US" b="0" i="0" dirty="0">
                <a:solidFill>
                  <a:srgbClr val="374151"/>
                </a:solidFill>
                <a:effectLst/>
                <a:latin typeface="Söhne"/>
              </a:rPr>
              <a:t>: Crawlers need to define the scope and depth of the crawl, including limitations on domain, subdomains, or specific paths.</a:t>
            </a:r>
          </a:p>
          <a:p>
            <a:pPr algn="just">
              <a:buFont typeface="Arial" panose="020B0604020202020204" pitchFamily="34" charset="0"/>
              <a:buChar char="•"/>
            </a:pPr>
            <a:r>
              <a:rPr lang="en-US" b="1" i="0" dirty="0">
                <a:solidFill>
                  <a:srgbClr val="374151"/>
                </a:solidFill>
                <a:effectLst/>
                <a:latin typeface="Söhne"/>
              </a:rPr>
              <a:t>Dynamic Content</a:t>
            </a:r>
            <a:r>
              <a:rPr lang="en-US" b="0" i="0" dirty="0">
                <a:solidFill>
                  <a:srgbClr val="374151"/>
                </a:solidFill>
                <a:effectLst/>
                <a:latin typeface="Söhne"/>
              </a:rPr>
              <a:t>: Crawlers may struggle with dynamic websites that generate content dynamically using JavaScript or require user interactions to access specific pages.</a:t>
            </a:r>
          </a:p>
          <a:p>
            <a:pPr algn="just">
              <a:buFont typeface="Arial" panose="020B0604020202020204" pitchFamily="34" charset="0"/>
              <a:buChar char="•"/>
            </a:pPr>
            <a:r>
              <a:rPr lang="en-US" b="1" i="0" dirty="0">
                <a:solidFill>
                  <a:srgbClr val="374151"/>
                </a:solidFill>
                <a:effectLst/>
                <a:latin typeface="Söhne"/>
              </a:rPr>
              <a:t>Anti-Crawling Measures</a:t>
            </a:r>
            <a:r>
              <a:rPr lang="en-US" b="0" i="0" dirty="0">
                <a:solidFill>
                  <a:srgbClr val="374151"/>
                </a:solidFill>
                <a:effectLst/>
                <a:latin typeface="Söhne"/>
              </a:rPr>
              <a:t>: Some websites implement anti-crawling measures like CAPTCHAs, IP blocking, or session tracking to deter or block crawlers.</a:t>
            </a:r>
          </a:p>
          <a:p>
            <a:pPr algn="just"/>
            <a:endParaRPr lang="en-IN" dirty="0"/>
          </a:p>
        </p:txBody>
      </p:sp>
    </p:spTree>
    <p:extLst>
      <p:ext uri="{BB962C8B-B14F-4D97-AF65-F5344CB8AC3E}">
        <p14:creationId xmlns:p14="http://schemas.microsoft.com/office/powerpoint/2010/main" val="275945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1D5A-01B0-BD87-44E3-24DF69C30DC1}"/>
              </a:ext>
            </a:extLst>
          </p:cNvPr>
          <p:cNvSpPr>
            <a:spLocks noGrp="1"/>
          </p:cNvSpPr>
          <p:nvPr>
            <p:ph type="title"/>
          </p:nvPr>
        </p:nvSpPr>
        <p:spPr/>
        <p:txBody>
          <a:bodyPr/>
          <a:lstStyle/>
          <a:p>
            <a:r>
              <a:rPr lang="en-IN" dirty="0"/>
              <a:t>Web crawler example</a:t>
            </a:r>
          </a:p>
        </p:txBody>
      </p:sp>
      <p:pic>
        <p:nvPicPr>
          <p:cNvPr id="9" name="Content Placeholder 8">
            <a:extLst>
              <a:ext uri="{FF2B5EF4-FFF2-40B4-BE49-F238E27FC236}">
                <a16:creationId xmlns:a16="http://schemas.microsoft.com/office/drawing/2014/main" id="{E3CB44BE-67A9-CAE2-F9FA-9275D0B0CC62}"/>
              </a:ext>
            </a:extLst>
          </p:cNvPr>
          <p:cNvPicPr>
            <a:picLocks noGrp="1" noChangeAspect="1"/>
          </p:cNvPicPr>
          <p:nvPr>
            <p:ph idx="1"/>
          </p:nvPr>
        </p:nvPicPr>
        <p:blipFill>
          <a:blip r:embed="rId2"/>
          <a:stretch>
            <a:fillRect/>
          </a:stretch>
        </p:blipFill>
        <p:spPr>
          <a:xfrm>
            <a:off x="1097280" y="1878601"/>
            <a:ext cx="5215390" cy="4264392"/>
          </a:xfrm>
        </p:spPr>
      </p:pic>
      <p:pic>
        <p:nvPicPr>
          <p:cNvPr id="11" name="Picture 10">
            <a:extLst>
              <a:ext uri="{FF2B5EF4-FFF2-40B4-BE49-F238E27FC236}">
                <a16:creationId xmlns:a16="http://schemas.microsoft.com/office/drawing/2014/main" id="{BC7878A1-C876-EB5B-A43B-D928554D244F}"/>
              </a:ext>
            </a:extLst>
          </p:cNvPr>
          <p:cNvPicPr>
            <a:picLocks noChangeAspect="1"/>
          </p:cNvPicPr>
          <p:nvPr/>
        </p:nvPicPr>
        <p:blipFill>
          <a:blip r:embed="rId3"/>
          <a:stretch>
            <a:fillRect/>
          </a:stretch>
        </p:blipFill>
        <p:spPr>
          <a:xfrm>
            <a:off x="6691441" y="2202970"/>
            <a:ext cx="5158052" cy="1890059"/>
          </a:xfrm>
          <a:prstGeom prst="rect">
            <a:avLst/>
          </a:prstGeom>
        </p:spPr>
      </p:pic>
    </p:spTree>
    <p:extLst>
      <p:ext uri="{BB962C8B-B14F-4D97-AF65-F5344CB8AC3E}">
        <p14:creationId xmlns:p14="http://schemas.microsoft.com/office/powerpoint/2010/main" val="38906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ADBF-7CA2-17A8-61FD-23A9047A2152}"/>
              </a:ext>
            </a:extLst>
          </p:cNvPr>
          <p:cNvSpPr>
            <a:spLocks noGrp="1"/>
          </p:cNvSpPr>
          <p:nvPr>
            <p:ph type="title"/>
          </p:nvPr>
        </p:nvSpPr>
        <p:spPr/>
        <p:txBody>
          <a:bodyPr/>
          <a:lstStyle/>
          <a:p>
            <a:r>
              <a:rPr lang="en-IN" dirty="0">
                <a:solidFill>
                  <a:srgbClr val="FF0000"/>
                </a:solidFill>
              </a:rPr>
              <a:t>What is web scrapping?</a:t>
            </a:r>
          </a:p>
        </p:txBody>
      </p:sp>
      <p:sp>
        <p:nvSpPr>
          <p:cNvPr id="3" name="Content Placeholder 2">
            <a:extLst>
              <a:ext uri="{FF2B5EF4-FFF2-40B4-BE49-F238E27FC236}">
                <a16:creationId xmlns:a16="http://schemas.microsoft.com/office/drawing/2014/main" id="{6C87FC08-721F-491D-C91F-F30DA4C14F24}"/>
              </a:ext>
            </a:extLst>
          </p:cNvPr>
          <p:cNvSpPr>
            <a:spLocks noGrp="1"/>
          </p:cNvSpPr>
          <p:nvPr>
            <p:ph sz="half" idx="1"/>
          </p:nvPr>
        </p:nvSpPr>
        <p:spPr/>
        <p:txBody>
          <a:bodyPr>
            <a:normAutofit/>
          </a:bodyPr>
          <a:lstStyle/>
          <a:p>
            <a:pPr algn="just"/>
            <a:r>
              <a:rPr lang="en-US" dirty="0"/>
              <a:t>Web scraping is the process of extracting data from websites automatically using a script or program. It involves accessing the HTML code of a webpage, parsing the code to extract the desired information, and then storing or using that information for various purposes.</a:t>
            </a:r>
            <a:endParaRPr lang="en-IN" dirty="0"/>
          </a:p>
        </p:txBody>
      </p:sp>
      <p:pic>
        <p:nvPicPr>
          <p:cNvPr id="5" name="Picture 2" descr="How to Use Python to Scrape Amazon | DataCamp">
            <a:extLst>
              <a:ext uri="{FF2B5EF4-FFF2-40B4-BE49-F238E27FC236}">
                <a16:creationId xmlns:a16="http://schemas.microsoft.com/office/drawing/2014/main" id="{F491D672-E3EA-086C-7386-5961DDF6198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4750" y="2010878"/>
            <a:ext cx="5088164" cy="321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3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5FC0-28FD-60CD-FF90-EBE91DFF7849}"/>
              </a:ext>
            </a:extLst>
          </p:cNvPr>
          <p:cNvSpPr>
            <a:spLocks noGrp="1"/>
          </p:cNvSpPr>
          <p:nvPr>
            <p:ph type="title"/>
          </p:nvPr>
        </p:nvSpPr>
        <p:spPr/>
        <p:txBody>
          <a:bodyPr/>
          <a:lstStyle/>
          <a:p>
            <a:r>
              <a:rPr lang="en-IN" dirty="0"/>
              <a:t>Web crawler: To search an entire site</a:t>
            </a:r>
          </a:p>
        </p:txBody>
      </p:sp>
      <p:sp>
        <p:nvSpPr>
          <p:cNvPr id="3" name="Content Placeholder 2">
            <a:extLst>
              <a:ext uri="{FF2B5EF4-FFF2-40B4-BE49-F238E27FC236}">
                <a16:creationId xmlns:a16="http://schemas.microsoft.com/office/drawing/2014/main" id="{CB7D2D61-2281-FC55-0454-E99FB320D2DC}"/>
              </a:ext>
            </a:extLst>
          </p:cNvPr>
          <p:cNvSpPr>
            <a:spLocks noGrp="1"/>
          </p:cNvSpPr>
          <p:nvPr>
            <p:ph idx="1"/>
          </p:nvPr>
        </p:nvSpPr>
        <p:spPr>
          <a:xfrm>
            <a:off x="1097280" y="1845734"/>
            <a:ext cx="10058400" cy="4391780"/>
          </a:xfrm>
        </p:spPr>
        <p:txBody>
          <a:bodyPr>
            <a:normAutofit fontScale="92500" lnSpcReduction="10000"/>
          </a:bodyPr>
          <a:lstStyle/>
          <a:p>
            <a:pPr algn="just"/>
            <a:r>
              <a:rPr lang="en-US" b="0" i="0" dirty="0">
                <a:solidFill>
                  <a:srgbClr val="374151"/>
                </a:solidFill>
                <a:effectLst/>
                <a:latin typeface="Söhne"/>
              </a:rPr>
              <a:t>Web crawling to search an entire site involves systematically navigating through all the pages of a website to search for specific content or information. The goal is to explore the website in a comprehensive manner, visiting each page and searching for the desired data.</a:t>
            </a:r>
          </a:p>
          <a:p>
            <a:pPr algn="just"/>
            <a:r>
              <a:rPr lang="en-US" b="1" dirty="0">
                <a:solidFill>
                  <a:srgbClr val="374151"/>
                </a:solidFill>
                <a:latin typeface="Söhne"/>
              </a:rPr>
              <a:t>Steps involved are as follows:</a:t>
            </a:r>
          </a:p>
          <a:p>
            <a:pPr lvl="1" algn="just">
              <a:buFont typeface="Wingdings" panose="05000000000000000000" pitchFamily="2" charset="2"/>
              <a:buChar char="§"/>
            </a:pPr>
            <a:r>
              <a:rPr lang="en-US" b="1" dirty="0"/>
              <a:t>Choose a starting point: </a:t>
            </a:r>
            <a:r>
              <a:rPr lang="en-US" dirty="0"/>
              <a:t>Select a specific page within the website from which the crawling process will begin. This page could be the homepage or any other relevant entry point.</a:t>
            </a:r>
          </a:p>
          <a:p>
            <a:pPr lvl="1" algn="just">
              <a:buFont typeface="Wingdings" panose="05000000000000000000" pitchFamily="2" charset="2"/>
              <a:buChar char="§"/>
            </a:pPr>
            <a:r>
              <a:rPr lang="en-US" b="1" dirty="0"/>
              <a:t>Send a GET request: </a:t>
            </a:r>
            <a:r>
              <a:rPr lang="en-US" dirty="0"/>
              <a:t>Use an HTTP library like requests in Python to send a GET request to the chosen starting page URL. Retrieve the HTML content of the page as a response.</a:t>
            </a:r>
          </a:p>
          <a:p>
            <a:pPr lvl="1" algn="just">
              <a:buFont typeface="Wingdings" panose="05000000000000000000" pitchFamily="2" charset="2"/>
              <a:buChar char="§"/>
            </a:pPr>
            <a:r>
              <a:rPr lang="en-US" b="1" dirty="0"/>
              <a:t>Parse the HTML: </a:t>
            </a:r>
            <a:r>
              <a:rPr lang="en-US" dirty="0"/>
              <a:t>Utilize an HTML parser library like </a:t>
            </a:r>
            <a:r>
              <a:rPr lang="en-US" dirty="0" err="1"/>
              <a:t>BeautifulSoup</a:t>
            </a:r>
            <a:r>
              <a:rPr lang="en-US" dirty="0"/>
              <a:t> to parse the HTML content received from the page. This allows you to navigate and search within the HTML structure.</a:t>
            </a:r>
          </a:p>
          <a:p>
            <a:pPr lvl="1" algn="just">
              <a:buFont typeface="Wingdings" panose="05000000000000000000" pitchFamily="2" charset="2"/>
              <a:buChar char="§"/>
            </a:pPr>
            <a:r>
              <a:rPr lang="en-US" b="1" i="0" dirty="0">
                <a:solidFill>
                  <a:srgbClr val="374151"/>
                </a:solidFill>
                <a:effectLst/>
                <a:latin typeface="Söhne"/>
              </a:rPr>
              <a:t>Search for desired content</a:t>
            </a:r>
            <a:r>
              <a:rPr lang="en-US" b="0" i="0" dirty="0">
                <a:solidFill>
                  <a:srgbClr val="374151"/>
                </a:solidFill>
                <a:effectLst/>
                <a:latin typeface="Söhne"/>
              </a:rPr>
              <a:t>: Define the criteria for the content you want to search for within the pages. This could be specific keywords, phrases, tags, or any other relevant patterns. Use the parsed HTML to search for this content, either by searching for specific tags, examining the text, or applying regular expressions.</a:t>
            </a:r>
          </a:p>
          <a:p>
            <a:pPr lvl="1" algn="just">
              <a:buFont typeface="Wingdings" panose="05000000000000000000" pitchFamily="2" charset="2"/>
              <a:buChar char="§"/>
            </a:pPr>
            <a:r>
              <a:rPr lang="en-US" b="1" i="0" dirty="0">
                <a:solidFill>
                  <a:srgbClr val="374151"/>
                </a:solidFill>
                <a:effectLst/>
                <a:latin typeface="Söhne"/>
              </a:rPr>
              <a:t>Extract relevant information</a:t>
            </a:r>
            <a:r>
              <a:rPr lang="en-US" b="0" i="0" dirty="0">
                <a:solidFill>
                  <a:srgbClr val="374151"/>
                </a:solidFill>
                <a:effectLst/>
                <a:latin typeface="Söhne"/>
              </a:rPr>
              <a:t>: If the desired content is found, you can extract additional information related to it. This could include extracting metadata, associated links, or any other data that might be useful.</a:t>
            </a:r>
          </a:p>
          <a:p>
            <a:pPr lvl="1" algn="just">
              <a:buFont typeface="Wingdings" panose="05000000000000000000" pitchFamily="2" charset="2"/>
              <a:buChar char="§"/>
            </a:pPr>
            <a:r>
              <a:rPr lang="en-US" b="1" i="0" dirty="0">
                <a:solidFill>
                  <a:srgbClr val="374151"/>
                </a:solidFill>
                <a:effectLst/>
                <a:latin typeface="Söhne"/>
              </a:rPr>
              <a:t>Follow links</a:t>
            </a:r>
            <a:r>
              <a:rPr lang="en-US" b="0" i="0" dirty="0">
                <a:solidFill>
                  <a:srgbClr val="374151"/>
                </a:solidFill>
                <a:effectLst/>
                <a:latin typeface="Söhne"/>
              </a:rPr>
              <a:t>: Identify all the links on the current page, and add them to a queue or list to visit later. Ensure that these links are complete URLs by resolving any relative URLs with the base URL of the website.</a:t>
            </a:r>
          </a:p>
          <a:p>
            <a:pPr lvl="1" algn="just">
              <a:buFont typeface="Wingdings" panose="05000000000000000000" pitchFamily="2" charset="2"/>
              <a:buChar char="§"/>
            </a:pPr>
            <a:endParaRPr lang="en-IN" dirty="0"/>
          </a:p>
        </p:txBody>
      </p:sp>
    </p:spTree>
    <p:extLst>
      <p:ext uri="{BB962C8B-B14F-4D97-AF65-F5344CB8AC3E}">
        <p14:creationId xmlns:p14="http://schemas.microsoft.com/office/powerpoint/2010/main" val="1695214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F2AF-CFE8-5722-7B0A-4284803A235F}"/>
              </a:ext>
            </a:extLst>
          </p:cNvPr>
          <p:cNvSpPr>
            <a:spLocks noGrp="1"/>
          </p:cNvSpPr>
          <p:nvPr>
            <p:ph type="title"/>
          </p:nvPr>
        </p:nvSpPr>
        <p:spPr/>
        <p:txBody>
          <a:bodyPr/>
          <a:lstStyle/>
          <a:p>
            <a:r>
              <a:rPr lang="en-IN" dirty="0"/>
              <a:t>Example code</a:t>
            </a:r>
          </a:p>
        </p:txBody>
      </p:sp>
      <p:pic>
        <p:nvPicPr>
          <p:cNvPr id="6" name="Content Placeholder 5">
            <a:extLst>
              <a:ext uri="{FF2B5EF4-FFF2-40B4-BE49-F238E27FC236}">
                <a16:creationId xmlns:a16="http://schemas.microsoft.com/office/drawing/2014/main" id="{89D0CE91-1B6F-FF9B-A14D-F1E5D7750D75}"/>
              </a:ext>
            </a:extLst>
          </p:cNvPr>
          <p:cNvPicPr>
            <a:picLocks noGrp="1" noChangeAspect="1"/>
          </p:cNvPicPr>
          <p:nvPr>
            <p:ph sz="half" idx="1"/>
          </p:nvPr>
        </p:nvPicPr>
        <p:blipFill>
          <a:blip r:embed="rId2"/>
          <a:stretch>
            <a:fillRect/>
          </a:stretch>
        </p:blipFill>
        <p:spPr>
          <a:xfrm>
            <a:off x="1036320" y="1955103"/>
            <a:ext cx="4574177" cy="3804624"/>
          </a:xfrm>
        </p:spPr>
      </p:pic>
      <p:pic>
        <p:nvPicPr>
          <p:cNvPr id="8" name="Content Placeholder 7">
            <a:extLst>
              <a:ext uri="{FF2B5EF4-FFF2-40B4-BE49-F238E27FC236}">
                <a16:creationId xmlns:a16="http://schemas.microsoft.com/office/drawing/2014/main" id="{49E7DA15-4DC8-D968-2E22-9ED39B649DF5}"/>
              </a:ext>
            </a:extLst>
          </p:cNvPr>
          <p:cNvPicPr>
            <a:picLocks noGrp="1" noChangeAspect="1"/>
          </p:cNvPicPr>
          <p:nvPr>
            <p:ph sz="half" idx="2"/>
          </p:nvPr>
        </p:nvPicPr>
        <p:blipFill>
          <a:blip r:embed="rId3"/>
          <a:stretch>
            <a:fillRect/>
          </a:stretch>
        </p:blipFill>
        <p:spPr>
          <a:xfrm>
            <a:off x="5998029" y="1958878"/>
            <a:ext cx="5392776" cy="3797495"/>
          </a:xfrm>
        </p:spPr>
      </p:pic>
    </p:spTree>
    <p:extLst>
      <p:ext uri="{BB962C8B-B14F-4D97-AF65-F5344CB8AC3E}">
        <p14:creationId xmlns:p14="http://schemas.microsoft.com/office/powerpoint/2010/main" val="796881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654673-8E47-2E7B-6A73-178A7BC1B4E9}"/>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B3ECE524-9D0E-A732-19C1-839721FAC0BB}"/>
              </a:ext>
            </a:extLst>
          </p:cNvPr>
          <p:cNvPicPr>
            <a:picLocks noGrp="1" noChangeAspect="1"/>
          </p:cNvPicPr>
          <p:nvPr>
            <p:ph idx="1"/>
          </p:nvPr>
        </p:nvPicPr>
        <p:blipFill>
          <a:blip r:embed="rId2"/>
          <a:stretch>
            <a:fillRect/>
          </a:stretch>
        </p:blipFill>
        <p:spPr>
          <a:xfrm>
            <a:off x="2264229" y="1937657"/>
            <a:ext cx="7293428" cy="3513407"/>
          </a:xfrm>
        </p:spPr>
      </p:pic>
    </p:spTree>
    <p:extLst>
      <p:ext uri="{BB962C8B-B14F-4D97-AF65-F5344CB8AC3E}">
        <p14:creationId xmlns:p14="http://schemas.microsoft.com/office/powerpoint/2010/main" val="3193662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B5CE-408D-5384-129A-57B8A841E78D}"/>
              </a:ext>
            </a:extLst>
          </p:cNvPr>
          <p:cNvSpPr>
            <a:spLocks noGrp="1"/>
          </p:cNvSpPr>
          <p:nvPr>
            <p:ph type="title"/>
          </p:nvPr>
        </p:nvSpPr>
        <p:spPr/>
        <p:txBody>
          <a:bodyPr/>
          <a:lstStyle/>
          <a:p>
            <a:r>
              <a:rPr lang="en-IN" dirty="0"/>
              <a:t>Web crawling for internet</a:t>
            </a:r>
          </a:p>
        </p:txBody>
      </p:sp>
      <p:sp>
        <p:nvSpPr>
          <p:cNvPr id="3" name="Content Placeholder 2">
            <a:extLst>
              <a:ext uri="{FF2B5EF4-FFF2-40B4-BE49-F238E27FC236}">
                <a16:creationId xmlns:a16="http://schemas.microsoft.com/office/drawing/2014/main" id="{0F844851-1D48-CA7F-EAA9-BA063791D6A0}"/>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dirty="0"/>
              <a:t>Performing crawling across the entire internet is an enormous task and requires significant resources and infrastructure. Generally, web crawling is focused on specific domains or websites rather than attempting to crawl the entire internet. </a:t>
            </a:r>
          </a:p>
          <a:p>
            <a:pPr algn="just">
              <a:buFont typeface="Wingdings" panose="05000000000000000000" pitchFamily="2" charset="2"/>
              <a:buChar char="§"/>
            </a:pPr>
            <a:r>
              <a:rPr lang="en-US" dirty="0"/>
              <a:t> It involves the process of getting external links during crawling process</a:t>
            </a:r>
          </a:p>
          <a:p>
            <a:pPr marL="0" indent="0" algn="just">
              <a:buNone/>
            </a:pPr>
            <a:r>
              <a:rPr lang="en-US" dirty="0"/>
              <a:t>Steps to get external links can be as follows:</a:t>
            </a:r>
          </a:p>
          <a:p>
            <a:pPr algn="just">
              <a:buFont typeface="+mj-lt"/>
              <a:buAutoNum type="arabicPeriod"/>
            </a:pPr>
            <a:r>
              <a:rPr lang="en-US" b="1" i="0" dirty="0">
                <a:solidFill>
                  <a:srgbClr val="374151"/>
                </a:solidFill>
                <a:effectLst/>
                <a:latin typeface="Söhne"/>
              </a:rPr>
              <a:t>Seed URLs</a:t>
            </a:r>
            <a:r>
              <a:rPr lang="en-US" b="0" i="0" dirty="0">
                <a:solidFill>
                  <a:srgbClr val="374151"/>
                </a:solidFill>
                <a:effectLst/>
                <a:latin typeface="Söhne"/>
              </a:rPr>
              <a:t>: Select initial seed URLs that belong to the domain you want to crawl. These URLs can be the homepage or any other relevant pages within the domain.</a:t>
            </a:r>
          </a:p>
          <a:p>
            <a:pPr algn="just">
              <a:buFont typeface="+mj-lt"/>
              <a:buAutoNum type="arabicPeriod"/>
            </a:pPr>
            <a:r>
              <a:rPr lang="en-US" b="1" i="0" dirty="0">
                <a:solidFill>
                  <a:srgbClr val="374151"/>
                </a:solidFill>
                <a:effectLst/>
                <a:latin typeface="Söhne"/>
              </a:rPr>
              <a:t>Crawling and Parsing</a:t>
            </a:r>
            <a:r>
              <a:rPr lang="en-US" b="0" i="0" dirty="0">
                <a:solidFill>
                  <a:srgbClr val="374151"/>
                </a:solidFill>
                <a:effectLst/>
                <a:latin typeface="Söhne"/>
              </a:rPr>
              <a:t>: Start crawling the seed URLs by sending HTTP requests and retrieving the corresponding web pages. Parse the HTML content of the web pages using tools like </a:t>
            </a:r>
            <a:r>
              <a:rPr lang="en-US" b="0" i="0" dirty="0" err="1">
                <a:solidFill>
                  <a:srgbClr val="374151"/>
                </a:solidFill>
                <a:effectLst/>
                <a:latin typeface="Söhne"/>
              </a:rPr>
              <a:t>BeautifulSoup</a:t>
            </a:r>
            <a:r>
              <a:rPr lang="en-US" b="0" i="0" dirty="0">
                <a:solidFill>
                  <a:srgbClr val="374151"/>
                </a:solidFill>
                <a:effectLst/>
                <a:latin typeface="Söhne"/>
              </a:rPr>
              <a:t> to extract relevant information.</a:t>
            </a:r>
          </a:p>
          <a:p>
            <a:pPr algn="just">
              <a:buFont typeface="+mj-lt"/>
              <a:buAutoNum type="arabicPeriod"/>
            </a:pPr>
            <a:r>
              <a:rPr lang="en-US" b="0" i="0" dirty="0">
                <a:solidFill>
                  <a:srgbClr val="374151"/>
                </a:solidFill>
                <a:effectLst/>
                <a:latin typeface="Söhne"/>
              </a:rPr>
              <a:t> </a:t>
            </a:r>
            <a:r>
              <a:rPr lang="en-US" b="1" i="0" dirty="0">
                <a:solidFill>
                  <a:srgbClr val="374151"/>
                </a:solidFill>
                <a:effectLst/>
                <a:latin typeface="Söhne"/>
              </a:rPr>
              <a:t>Link Extraction: </a:t>
            </a:r>
            <a:r>
              <a:rPr lang="en-US" b="0" i="0" dirty="0">
                <a:solidFill>
                  <a:srgbClr val="374151"/>
                </a:solidFill>
                <a:effectLst/>
                <a:latin typeface="Söhne"/>
              </a:rPr>
              <a:t>Identify and extract the links from the parsed content. This can be done by searching for anchor tags (&lt;a&gt; tags) in the HTML that contain the </a:t>
            </a:r>
            <a:r>
              <a:rPr lang="en-US" b="0" i="0" dirty="0" err="1">
                <a:solidFill>
                  <a:srgbClr val="374151"/>
                </a:solidFill>
                <a:effectLst/>
                <a:latin typeface="Söhne"/>
              </a:rPr>
              <a:t>href</a:t>
            </a:r>
            <a:r>
              <a:rPr lang="en-US" b="0" i="0" dirty="0">
                <a:solidFill>
                  <a:srgbClr val="374151"/>
                </a:solidFill>
                <a:effectLst/>
                <a:latin typeface="Söhne"/>
              </a:rPr>
              <a:t> attribute, which indicates the URL of the link.</a:t>
            </a:r>
          </a:p>
        </p:txBody>
      </p:sp>
    </p:spTree>
    <p:extLst>
      <p:ext uri="{BB962C8B-B14F-4D97-AF65-F5344CB8AC3E}">
        <p14:creationId xmlns:p14="http://schemas.microsoft.com/office/powerpoint/2010/main" val="117873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465D-943D-8DEA-CA53-38C784F496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7EC02F-A08D-69C8-A833-042D9C41C811}"/>
              </a:ext>
            </a:extLst>
          </p:cNvPr>
          <p:cNvSpPr>
            <a:spLocks noGrp="1"/>
          </p:cNvSpPr>
          <p:nvPr>
            <p:ph idx="1"/>
          </p:nvPr>
        </p:nvSpPr>
        <p:spPr/>
        <p:txBody>
          <a:bodyPr>
            <a:normAutofit/>
          </a:bodyPr>
          <a:lstStyle/>
          <a:p>
            <a:pPr algn="just"/>
            <a:r>
              <a:rPr lang="en-US" b="1" i="0" dirty="0">
                <a:effectLst/>
                <a:latin typeface="Söhne"/>
              </a:rPr>
              <a:t>Filtering Internal and External Links</a:t>
            </a:r>
            <a:r>
              <a:rPr lang="en-US" b="0" i="0" dirty="0">
                <a:solidFill>
                  <a:srgbClr val="374151"/>
                </a:solidFill>
                <a:effectLst/>
                <a:latin typeface="Söhne"/>
              </a:rPr>
              <a:t>: Differentiate between internal and external links. Internal links refer to URLs within the same domain or website, while external links point to URLs outside of the domain being crawled.</a:t>
            </a:r>
          </a:p>
          <a:p>
            <a:pPr algn="just"/>
            <a:r>
              <a:rPr lang="en-US" b="1" i="0" dirty="0">
                <a:solidFill>
                  <a:srgbClr val="374151"/>
                </a:solidFill>
                <a:effectLst/>
                <a:latin typeface="Söhne"/>
              </a:rPr>
              <a:t>Handling External Links</a:t>
            </a:r>
            <a:r>
              <a:rPr lang="en-US" b="0" i="0" dirty="0">
                <a:solidFill>
                  <a:srgbClr val="374151"/>
                </a:solidFill>
                <a:effectLst/>
                <a:latin typeface="Söhne"/>
              </a:rPr>
              <a:t>: Once you have identified external links, you can choose how to handle them based on your crawling requirements. Here are a few common options:</a:t>
            </a:r>
          </a:p>
          <a:p>
            <a:pPr lvl="1" algn="just">
              <a:buFont typeface="Arial" panose="020B0604020202020204" pitchFamily="34" charset="0"/>
              <a:buChar char="•"/>
            </a:pPr>
            <a:r>
              <a:rPr lang="en-US" b="1" i="0" dirty="0">
                <a:solidFill>
                  <a:srgbClr val="374151"/>
                </a:solidFill>
                <a:effectLst/>
                <a:latin typeface="Söhne"/>
              </a:rPr>
              <a:t>Ignore</a:t>
            </a:r>
            <a:r>
              <a:rPr lang="en-US" b="0" i="0" dirty="0">
                <a:solidFill>
                  <a:srgbClr val="374151"/>
                </a:solidFill>
                <a:effectLst/>
                <a:latin typeface="Söhne"/>
              </a:rPr>
              <a:t>: You may decide to ignore external links and focus solely on crawling and extracting data from the current domain.</a:t>
            </a:r>
          </a:p>
          <a:p>
            <a:pPr lvl="1" algn="just">
              <a:buFont typeface="Arial" panose="020B0604020202020204" pitchFamily="34" charset="0"/>
              <a:buChar char="•"/>
            </a:pPr>
            <a:r>
              <a:rPr lang="en-US" b="1" i="0" dirty="0">
                <a:solidFill>
                  <a:srgbClr val="374151"/>
                </a:solidFill>
                <a:effectLst/>
                <a:latin typeface="Söhne"/>
              </a:rPr>
              <a:t>Follow</a:t>
            </a:r>
            <a:r>
              <a:rPr lang="en-US" b="0" i="0" dirty="0">
                <a:solidFill>
                  <a:srgbClr val="374151"/>
                </a:solidFill>
                <a:effectLst/>
                <a:latin typeface="Söhne"/>
              </a:rPr>
              <a:t>: You may choose to follow external links and include them in the crawling process to expand your scope beyond the initial domain.</a:t>
            </a:r>
          </a:p>
          <a:p>
            <a:pPr lvl="1" algn="just">
              <a:buFont typeface="Arial" panose="020B0604020202020204" pitchFamily="34" charset="0"/>
              <a:buChar char="•"/>
            </a:pPr>
            <a:r>
              <a:rPr lang="en-US" b="1" i="0" dirty="0">
                <a:solidFill>
                  <a:srgbClr val="374151"/>
                </a:solidFill>
                <a:effectLst/>
                <a:latin typeface="Söhne"/>
              </a:rPr>
              <a:t>Record</a:t>
            </a:r>
            <a:r>
              <a:rPr lang="en-US" b="0" i="0" dirty="0">
                <a:solidFill>
                  <a:srgbClr val="374151"/>
                </a:solidFill>
                <a:effectLst/>
                <a:latin typeface="Söhne"/>
              </a:rPr>
              <a:t>: You may record the external links for analysis or further processing without immediately crawling them.</a:t>
            </a:r>
          </a:p>
          <a:p>
            <a:pPr marL="0" lvl="1" indent="0" algn="just">
              <a:buNone/>
            </a:pPr>
            <a:r>
              <a:rPr lang="en-US" b="1" i="0" dirty="0">
                <a:solidFill>
                  <a:srgbClr val="374151"/>
                </a:solidFill>
                <a:effectLst/>
                <a:latin typeface="Söhne"/>
              </a:rPr>
              <a:t>Recursive Crawling</a:t>
            </a:r>
            <a:r>
              <a:rPr lang="en-US" b="0" i="0" dirty="0">
                <a:solidFill>
                  <a:srgbClr val="374151"/>
                </a:solidFill>
                <a:effectLst/>
                <a:latin typeface="Söhne"/>
              </a:rPr>
              <a:t>: If you decide to follow external links, you can recursively perform the crawling process on those links as well. This allows you to crawl multiple domains and expand your reach across the internet.</a:t>
            </a:r>
          </a:p>
          <a:p>
            <a:pPr marL="201168" lvl="1" indent="0" algn="just">
              <a:buNone/>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3285907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00770-5815-B004-FBC2-68C5D7B97B77}"/>
              </a:ext>
            </a:extLst>
          </p:cNvPr>
          <p:cNvPicPr>
            <a:picLocks noGrp="1" noChangeAspect="1"/>
          </p:cNvPicPr>
          <p:nvPr>
            <p:ph idx="4294967295"/>
          </p:nvPr>
        </p:nvPicPr>
        <p:blipFill>
          <a:blip r:embed="rId2"/>
          <a:stretch>
            <a:fillRect/>
          </a:stretch>
        </p:blipFill>
        <p:spPr>
          <a:xfrm>
            <a:off x="359229" y="335870"/>
            <a:ext cx="8197340" cy="2853644"/>
          </a:xfrm>
        </p:spPr>
      </p:pic>
      <p:pic>
        <p:nvPicPr>
          <p:cNvPr id="7" name="Picture 6">
            <a:extLst>
              <a:ext uri="{FF2B5EF4-FFF2-40B4-BE49-F238E27FC236}">
                <a16:creationId xmlns:a16="http://schemas.microsoft.com/office/drawing/2014/main" id="{6BE2E9C3-0887-20FB-A78D-26AAB738A9D1}"/>
              </a:ext>
            </a:extLst>
          </p:cNvPr>
          <p:cNvPicPr>
            <a:picLocks noChangeAspect="1"/>
          </p:cNvPicPr>
          <p:nvPr/>
        </p:nvPicPr>
        <p:blipFill>
          <a:blip r:embed="rId3"/>
          <a:stretch>
            <a:fillRect/>
          </a:stretch>
        </p:blipFill>
        <p:spPr>
          <a:xfrm>
            <a:off x="448913" y="3290131"/>
            <a:ext cx="8390287" cy="2933851"/>
          </a:xfrm>
          <a:prstGeom prst="rect">
            <a:avLst/>
          </a:prstGeom>
        </p:spPr>
      </p:pic>
    </p:spTree>
    <p:extLst>
      <p:ext uri="{BB962C8B-B14F-4D97-AF65-F5344CB8AC3E}">
        <p14:creationId xmlns:p14="http://schemas.microsoft.com/office/powerpoint/2010/main" val="76409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E64A-0588-FF98-94A5-57F824AFD938}"/>
              </a:ext>
            </a:extLst>
          </p:cNvPr>
          <p:cNvSpPr>
            <a:spLocks noGrp="1"/>
          </p:cNvSpPr>
          <p:nvPr>
            <p:ph type="title"/>
          </p:nvPr>
        </p:nvSpPr>
        <p:spPr/>
        <p:txBody>
          <a:bodyPr/>
          <a:lstStyle/>
          <a:p>
            <a:r>
              <a:rPr lang="en-IN" dirty="0"/>
              <a:t>Planning and defining objects</a:t>
            </a:r>
          </a:p>
        </p:txBody>
      </p:sp>
      <p:sp>
        <p:nvSpPr>
          <p:cNvPr id="3" name="Content Placeholder 2">
            <a:extLst>
              <a:ext uri="{FF2B5EF4-FFF2-40B4-BE49-F238E27FC236}">
                <a16:creationId xmlns:a16="http://schemas.microsoft.com/office/drawing/2014/main" id="{7FB124F0-8B52-C92E-389F-F33187F980BC}"/>
              </a:ext>
            </a:extLst>
          </p:cNvPr>
          <p:cNvSpPr>
            <a:spLocks noGrp="1"/>
          </p:cNvSpPr>
          <p:nvPr>
            <p:ph idx="1"/>
          </p:nvPr>
        </p:nvSpPr>
        <p:spPr/>
        <p:txBody>
          <a:bodyPr>
            <a:normAutofit fontScale="92500"/>
          </a:bodyPr>
          <a:lstStyle/>
          <a:p>
            <a:pPr algn="just"/>
            <a:r>
              <a:rPr lang="en-US" dirty="0"/>
              <a:t>One common trap of web scraping is defining the data that you want to collect based entirely on what’s available in front of your eyes. For instance, if you want to collect product data, you may first look at a clothing store and decide that each product you scrape needs to have the following fields:</a:t>
            </a:r>
          </a:p>
          <a:p>
            <a:r>
              <a:rPr lang="en-US" dirty="0"/>
              <a:t>• Product name</a:t>
            </a:r>
          </a:p>
          <a:p>
            <a:r>
              <a:rPr lang="en-US" dirty="0"/>
              <a:t>• Price</a:t>
            </a:r>
          </a:p>
          <a:p>
            <a:r>
              <a:rPr lang="en-US" dirty="0"/>
              <a:t>• Description</a:t>
            </a:r>
          </a:p>
          <a:p>
            <a:r>
              <a:rPr lang="en-US" dirty="0"/>
              <a:t>• Sizes</a:t>
            </a:r>
          </a:p>
          <a:p>
            <a:r>
              <a:rPr lang="en-US" dirty="0"/>
              <a:t>• Colors</a:t>
            </a:r>
          </a:p>
          <a:p>
            <a:r>
              <a:rPr lang="en-US" dirty="0"/>
              <a:t>• Fabric type</a:t>
            </a:r>
          </a:p>
          <a:p>
            <a:r>
              <a:rPr lang="en-US" dirty="0"/>
              <a:t>• Customer rating</a:t>
            </a:r>
          </a:p>
          <a:p>
            <a:endParaRPr lang="en-IN" dirty="0"/>
          </a:p>
        </p:txBody>
      </p:sp>
    </p:spTree>
    <p:extLst>
      <p:ext uri="{BB962C8B-B14F-4D97-AF65-F5344CB8AC3E}">
        <p14:creationId xmlns:p14="http://schemas.microsoft.com/office/powerpoint/2010/main" val="1527638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C4324-350D-7D69-B46D-05E149A27210}"/>
              </a:ext>
            </a:extLst>
          </p:cNvPr>
          <p:cNvSpPr>
            <a:spLocks noGrp="1"/>
          </p:cNvSpPr>
          <p:nvPr>
            <p:ph idx="4294967295"/>
          </p:nvPr>
        </p:nvSpPr>
        <p:spPr>
          <a:xfrm>
            <a:off x="130628" y="158977"/>
            <a:ext cx="11680372" cy="5991452"/>
          </a:xfrm>
        </p:spPr>
        <p:txBody>
          <a:bodyPr>
            <a:normAutofit/>
          </a:bodyPr>
          <a:lstStyle/>
          <a:p>
            <a:pPr algn="just"/>
            <a:r>
              <a:rPr lang="en-US" dirty="0"/>
              <a:t>Looking at another website, you find that it has SKUs (stock keeping units, used to track and order items) listed on the page. You definitely want to collect that data as well, even if it doesn’t appear on the first site! You add this field:</a:t>
            </a:r>
          </a:p>
          <a:p>
            <a:pPr algn="just"/>
            <a:r>
              <a:rPr lang="en-US" dirty="0"/>
              <a:t>• Item SKU</a:t>
            </a:r>
          </a:p>
          <a:p>
            <a:pPr algn="just"/>
            <a:r>
              <a:rPr lang="en-US" dirty="0"/>
              <a:t>Although clothing may be a great start, you also want to make sure you can extend this crawler to other types of products. You start perusing product sections of other websites and decide you also need to collect this information:</a:t>
            </a:r>
          </a:p>
          <a:p>
            <a:pPr algn="just"/>
            <a:r>
              <a:rPr lang="en-US" dirty="0"/>
              <a:t>• Hardcover/Paperback</a:t>
            </a:r>
          </a:p>
          <a:p>
            <a:pPr algn="just"/>
            <a:r>
              <a:rPr lang="en-US" dirty="0"/>
              <a:t>• Matte/Glossy print</a:t>
            </a:r>
          </a:p>
          <a:p>
            <a:pPr algn="just"/>
            <a:r>
              <a:rPr lang="en-US" dirty="0"/>
              <a:t>• Number of customer reviews</a:t>
            </a:r>
          </a:p>
          <a:p>
            <a:pPr algn="just"/>
            <a:r>
              <a:rPr lang="en-US" dirty="0"/>
              <a:t>• Link to manufacturer</a:t>
            </a:r>
          </a:p>
          <a:p>
            <a:pPr algn="just"/>
            <a:r>
              <a:rPr lang="en-US" dirty="0"/>
              <a:t>Clearly, this is an unsustainable approach. Simply adding attributes to your product type every time you see a new piece of information on a website will lead to far too many fields to keep track of. Not only that, but every time you scrape a new website, you’ll be forced to perform a detailed analysis of the fields the website has and the fields you’ve accumulated so far, and potentially add new fields</a:t>
            </a:r>
            <a:endParaRPr lang="en-IN" dirty="0"/>
          </a:p>
        </p:txBody>
      </p:sp>
    </p:spTree>
    <p:extLst>
      <p:ext uri="{BB962C8B-B14F-4D97-AF65-F5344CB8AC3E}">
        <p14:creationId xmlns:p14="http://schemas.microsoft.com/office/powerpoint/2010/main" val="2388494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D9D0-5A4B-DB1A-9DFC-BA0285174050}"/>
              </a:ext>
            </a:extLst>
          </p:cNvPr>
          <p:cNvSpPr>
            <a:spLocks noGrp="1"/>
          </p:cNvSpPr>
          <p:nvPr>
            <p:ph type="title"/>
          </p:nvPr>
        </p:nvSpPr>
        <p:spPr/>
        <p:txBody>
          <a:bodyPr/>
          <a:lstStyle/>
          <a:p>
            <a:r>
              <a:rPr lang="en-IN" dirty="0"/>
              <a:t>Dealing with different website layouts</a:t>
            </a:r>
          </a:p>
        </p:txBody>
      </p:sp>
      <p:sp>
        <p:nvSpPr>
          <p:cNvPr id="3" name="Content Placeholder 2">
            <a:extLst>
              <a:ext uri="{FF2B5EF4-FFF2-40B4-BE49-F238E27FC236}">
                <a16:creationId xmlns:a16="http://schemas.microsoft.com/office/drawing/2014/main" id="{23490F6A-93D9-9B1A-15D3-89B00D7EBBAC}"/>
              </a:ext>
            </a:extLst>
          </p:cNvPr>
          <p:cNvSpPr>
            <a:spLocks noGrp="1"/>
          </p:cNvSpPr>
          <p:nvPr>
            <p:ph idx="1"/>
          </p:nvPr>
        </p:nvSpPr>
        <p:spPr/>
        <p:txBody>
          <a:bodyPr/>
          <a:lstStyle/>
          <a:p>
            <a:r>
              <a:rPr lang="en-US" b="0" i="0" dirty="0">
                <a:solidFill>
                  <a:srgbClr val="374151"/>
                </a:solidFill>
                <a:effectLst/>
                <a:latin typeface="Söhne"/>
              </a:rPr>
              <a:t>When dealing with different website layouts during web crawling, it's important to adapt your crawler to handle the specific structures and elements of each website.</a:t>
            </a:r>
          </a:p>
          <a:p>
            <a:r>
              <a:rPr lang="en-US" dirty="0">
                <a:solidFill>
                  <a:srgbClr val="374151"/>
                </a:solidFill>
                <a:latin typeface="Söhne"/>
              </a:rPr>
              <a:t>Simple approach would be writing a separate crawlers for different layouts</a:t>
            </a:r>
          </a:p>
          <a:p>
            <a:r>
              <a:rPr lang="en-US" dirty="0">
                <a:solidFill>
                  <a:srgbClr val="374151"/>
                </a:solidFill>
                <a:latin typeface="Söhne"/>
              </a:rPr>
              <a:t>Example: </a:t>
            </a:r>
          </a:p>
          <a:p>
            <a:endParaRPr lang="en-IN" dirty="0"/>
          </a:p>
        </p:txBody>
      </p:sp>
      <p:pic>
        <p:nvPicPr>
          <p:cNvPr id="5" name="Picture 4">
            <a:extLst>
              <a:ext uri="{FF2B5EF4-FFF2-40B4-BE49-F238E27FC236}">
                <a16:creationId xmlns:a16="http://schemas.microsoft.com/office/drawing/2014/main" id="{C51A9D9F-A56B-D3CF-742C-61C0D4C5F4A5}"/>
              </a:ext>
            </a:extLst>
          </p:cNvPr>
          <p:cNvPicPr>
            <a:picLocks noChangeAspect="1"/>
          </p:cNvPicPr>
          <p:nvPr/>
        </p:nvPicPr>
        <p:blipFill>
          <a:blip r:embed="rId2"/>
          <a:stretch>
            <a:fillRect/>
          </a:stretch>
        </p:blipFill>
        <p:spPr>
          <a:xfrm>
            <a:off x="2917258" y="3119403"/>
            <a:ext cx="6204971" cy="3128997"/>
          </a:xfrm>
          <a:prstGeom prst="rect">
            <a:avLst/>
          </a:prstGeom>
        </p:spPr>
      </p:pic>
    </p:spTree>
    <p:extLst>
      <p:ext uri="{BB962C8B-B14F-4D97-AF65-F5344CB8AC3E}">
        <p14:creationId xmlns:p14="http://schemas.microsoft.com/office/powerpoint/2010/main" val="2435929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ED16AD-DCFB-ABC7-9435-0C5C18DE4191}"/>
              </a:ext>
            </a:extLst>
          </p:cNvPr>
          <p:cNvPicPr>
            <a:picLocks noGrp="1" noChangeAspect="1"/>
          </p:cNvPicPr>
          <p:nvPr>
            <p:ph idx="4294967295"/>
          </p:nvPr>
        </p:nvPicPr>
        <p:blipFill>
          <a:blip r:embed="rId2"/>
          <a:stretch>
            <a:fillRect/>
          </a:stretch>
        </p:blipFill>
        <p:spPr>
          <a:xfrm>
            <a:off x="1121229" y="599622"/>
            <a:ext cx="8642350" cy="3830638"/>
          </a:xfrm>
        </p:spPr>
      </p:pic>
      <p:sp>
        <p:nvSpPr>
          <p:cNvPr id="7" name="TextBox 6">
            <a:extLst>
              <a:ext uri="{FF2B5EF4-FFF2-40B4-BE49-F238E27FC236}">
                <a16:creationId xmlns:a16="http://schemas.microsoft.com/office/drawing/2014/main" id="{173EB5B2-8DB2-5294-4041-894C7A8A8D1A}"/>
              </a:ext>
            </a:extLst>
          </p:cNvPr>
          <p:cNvSpPr txBox="1"/>
          <p:nvPr/>
        </p:nvSpPr>
        <p:spPr>
          <a:xfrm>
            <a:off x="370113" y="5185006"/>
            <a:ext cx="10809515" cy="369332"/>
          </a:xfrm>
          <a:prstGeom prst="rect">
            <a:avLst/>
          </a:prstGeom>
          <a:noFill/>
        </p:spPr>
        <p:txBody>
          <a:bodyPr wrap="square">
            <a:spAutoFit/>
          </a:bodyPr>
          <a:lstStyle/>
          <a:p>
            <a:r>
              <a:rPr lang="en-IN" dirty="0"/>
              <a:t>These things can also be modified by search function, search through links function</a:t>
            </a:r>
          </a:p>
        </p:txBody>
      </p:sp>
    </p:spTree>
    <p:extLst>
      <p:ext uri="{BB962C8B-B14F-4D97-AF65-F5344CB8AC3E}">
        <p14:creationId xmlns:p14="http://schemas.microsoft.com/office/powerpoint/2010/main" val="368178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E285-6D3A-C960-36D5-DC5402FA433A}"/>
              </a:ext>
            </a:extLst>
          </p:cNvPr>
          <p:cNvSpPr>
            <a:spLocks noGrp="1"/>
          </p:cNvSpPr>
          <p:nvPr>
            <p:ph type="title"/>
          </p:nvPr>
        </p:nvSpPr>
        <p:spPr/>
        <p:txBody>
          <a:bodyPr/>
          <a:lstStyle/>
          <a:p>
            <a:r>
              <a:rPr lang="en-IN" dirty="0">
                <a:solidFill>
                  <a:srgbClr val="FF0000"/>
                </a:solidFill>
              </a:rPr>
              <a:t>Different web scrapping techniques</a:t>
            </a:r>
          </a:p>
        </p:txBody>
      </p:sp>
      <p:sp>
        <p:nvSpPr>
          <p:cNvPr id="5" name="Content Placeholder 4">
            <a:extLst>
              <a:ext uri="{FF2B5EF4-FFF2-40B4-BE49-F238E27FC236}">
                <a16:creationId xmlns:a16="http://schemas.microsoft.com/office/drawing/2014/main" id="{F907E0B2-F460-942E-6C92-3D4ECD0E7C6A}"/>
              </a:ext>
            </a:extLst>
          </p:cNvPr>
          <p:cNvSpPr>
            <a:spLocks noGrp="1"/>
          </p:cNvSpPr>
          <p:nvPr>
            <p:ph idx="1"/>
          </p:nvPr>
        </p:nvSpPr>
        <p:spPr/>
        <p:txBody>
          <a:bodyPr/>
          <a:lstStyle/>
          <a:p>
            <a:pPr algn="just">
              <a:buFont typeface="+mj-lt"/>
              <a:buAutoNum type="arabicPeriod"/>
            </a:pPr>
            <a:r>
              <a:rPr lang="en-US" b="0" i="0" dirty="0">
                <a:effectLst/>
              </a:rPr>
              <a:t>Manual Scraping:</a:t>
            </a:r>
          </a:p>
          <a:p>
            <a:pPr lvl="1" algn="just"/>
            <a:r>
              <a:rPr lang="en-US" b="0" i="0" dirty="0">
                <a:effectLst/>
              </a:rPr>
              <a:t>This involves manually inspecting the webpage's HTML code and copying the desired data by hand. It's suitable for simple one-time tasks but can be time-consuming and not practical for large-scale scraping.</a:t>
            </a:r>
          </a:p>
          <a:p>
            <a:pPr algn="just">
              <a:buFont typeface="+mj-lt"/>
              <a:buAutoNum type="arabicPeriod"/>
            </a:pPr>
            <a:r>
              <a:rPr lang="en-US" b="0" i="0" dirty="0">
                <a:effectLst/>
              </a:rPr>
              <a:t>Regular Expressions:</a:t>
            </a:r>
          </a:p>
          <a:p>
            <a:pPr lvl="1" algn="just"/>
            <a:r>
              <a:rPr lang="en-US" b="0" i="0" dirty="0">
                <a:effectLst/>
              </a:rPr>
              <a:t>Regular expressions (regex) can be used to extract specific patterns from HTML code. It can be effective for simple data extraction tasks but becomes more challenging as the complexity of the HTML structure increases.</a:t>
            </a:r>
          </a:p>
          <a:p>
            <a:pPr algn="just"/>
            <a:endParaRPr lang="en-IN" dirty="0"/>
          </a:p>
        </p:txBody>
      </p:sp>
    </p:spTree>
    <p:extLst>
      <p:ext uri="{BB962C8B-B14F-4D97-AF65-F5344CB8AC3E}">
        <p14:creationId xmlns:p14="http://schemas.microsoft.com/office/powerpoint/2010/main" val="274430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103E7-D70C-5584-3BEC-9091965AE328}"/>
              </a:ext>
            </a:extLst>
          </p:cNvPr>
          <p:cNvSpPr>
            <a:spLocks noGrp="1"/>
          </p:cNvSpPr>
          <p:nvPr>
            <p:ph idx="4294967295"/>
          </p:nvPr>
        </p:nvSpPr>
        <p:spPr>
          <a:xfrm>
            <a:off x="261256" y="337456"/>
            <a:ext cx="11403693" cy="6291943"/>
          </a:xfrm>
        </p:spPr>
        <p:txBody>
          <a:bodyPr>
            <a:normAutofit/>
          </a:bodyPr>
          <a:lstStyle/>
          <a:p>
            <a:pPr algn="just">
              <a:buFont typeface="+mj-lt"/>
              <a:buAutoNum type="arabicPeriod"/>
            </a:pPr>
            <a:r>
              <a:rPr lang="en-US" b="0" i="0" dirty="0" err="1">
                <a:effectLst/>
              </a:rPr>
              <a:t>BeautifulSoup</a:t>
            </a:r>
            <a:r>
              <a:rPr lang="en-US" b="0" i="0" dirty="0">
                <a:effectLst/>
              </a:rPr>
              <a:t>:</a:t>
            </a:r>
          </a:p>
          <a:p>
            <a:pPr lvl="1" algn="just"/>
            <a:r>
              <a:rPr lang="en-US" b="0" i="0" dirty="0" err="1">
                <a:effectLst/>
              </a:rPr>
              <a:t>BeautifulSoup</a:t>
            </a:r>
            <a:r>
              <a:rPr lang="en-US" b="0" i="0" dirty="0">
                <a:effectLst/>
              </a:rPr>
              <a:t> is a popular Python library for web scraping. It provides a simple API to navigate and extract data from HTML and XML documents. It handles parsing and traversing the HTML tree structure, making it easier to locate and extract desired elements.</a:t>
            </a:r>
          </a:p>
          <a:p>
            <a:pPr algn="just">
              <a:buFont typeface="+mj-lt"/>
              <a:buAutoNum type="arabicPeriod"/>
            </a:pPr>
            <a:r>
              <a:rPr lang="en-US" b="0" i="0" dirty="0">
                <a:effectLst/>
              </a:rPr>
              <a:t>Scrapy:</a:t>
            </a:r>
          </a:p>
          <a:p>
            <a:pPr lvl="1" algn="just"/>
            <a:r>
              <a:rPr lang="en-US" b="0" i="0" dirty="0">
                <a:effectLst/>
              </a:rPr>
              <a:t>Scrapy is a powerful Python framework specifically designed for web scraping. It offers more advanced features like asynchronous requests, handling pagination, and handling complex website structures. Scrapy provides a robust framework for building scalable and efficient web scraping applications.</a:t>
            </a:r>
          </a:p>
          <a:p>
            <a:pPr algn="just">
              <a:buFont typeface="+mj-lt"/>
              <a:buAutoNum type="arabicPeriod"/>
            </a:pPr>
            <a:r>
              <a:rPr lang="en-US" b="0" i="0" dirty="0">
                <a:effectLst/>
              </a:rPr>
              <a:t>Selenium:</a:t>
            </a:r>
          </a:p>
          <a:p>
            <a:pPr lvl="1" algn="just"/>
            <a:r>
              <a:rPr lang="en-US" b="0" i="0" dirty="0">
                <a:effectLst/>
              </a:rPr>
              <a:t>Selenium is a tool commonly used for automating web browsers. It can be useful when dealing with websites that heavily rely on JavaScript or require interactions like clicking buttons or filling out forms. Selenium can programmatically control a browser and extract data from dynamically generated content.</a:t>
            </a:r>
          </a:p>
          <a:p>
            <a:pPr algn="just">
              <a:buFont typeface="+mj-lt"/>
              <a:buAutoNum type="arabicPeriod"/>
            </a:pPr>
            <a:r>
              <a:rPr lang="en-US" b="0" i="0" dirty="0">
                <a:effectLst/>
              </a:rPr>
              <a:t>APIs:</a:t>
            </a:r>
          </a:p>
          <a:p>
            <a:pPr lvl="1" algn="just"/>
            <a:r>
              <a:rPr lang="en-US" b="0" i="0" dirty="0">
                <a:effectLst/>
              </a:rPr>
              <a:t>Some websites provide APIs (Application Programming Interfaces) that allow developers to access and retrieve data in a structured format. Instead of scraping HTML, you can directly request data from the API endpoint and receive the response in JSON or XML format. APIs provide a more reliable and efficient way to access website data if available.</a:t>
            </a:r>
          </a:p>
          <a:p>
            <a:pPr algn="just">
              <a:buFont typeface="+mj-lt"/>
              <a:buAutoNum type="arabicPeriod"/>
            </a:pPr>
            <a:r>
              <a:rPr lang="en-US" b="0" i="0" dirty="0">
                <a:effectLst/>
              </a:rPr>
              <a:t>Headless Browsers:</a:t>
            </a:r>
          </a:p>
          <a:p>
            <a:pPr lvl="1" algn="just"/>
            <a:r>
              <a:rPr lang="en-US" b="0" i="0" dirty="0">
                <a:effectLst/>
              </a:rPr>
              <a:t>Headless browsers like Puppeteer or </a:t>
            </a:r>
            <a:r>
              <a:rPr lang="en-US" b="0" i="0" dirty="0" err="1">
                <a:effectLst/>
              </a:rPr>
              <a:t>PhantomJS</a:t>
            </a:r>
            <a:r>
              <a:rPr lang="en-US" b="0" i="0" dirty="0">
                <a:effectLst/>
              </a:rPr>
              <a:t> allow you to automate web scraping by running a browser in the background without a graphical user interface. They enable you to interact with web pages, execute JavaScript, and extract data.</a:t>
            </a:r>
          </a:p>
          <a:p>
            <a:pPr marL="742950" lvl="1" indent="-285750" algn="just">
              <a:buFont typeface="+mj-lt"/>
              <a:buAutoNum type="arabicPeriod"/>
            </a:pPr>
            <a:endParaRPr lang="en-US" b="0" i="0" dirty="0">
              <a:effectLst/>
            </a:endParaRPr>
          </a:p>
          <a:p>
            <a:pPr marL="457200" lvl="1" indent="0" algn="just">
              <a:buNone/>
            </a:pPr>
            <a:endParaRPr lang="en-US" b="0" i="0" dirty="0">
              <a:effectLst/>
            </a:endParaRPr>
          </a:p>
        </p:txBody>
      </p:sp>
    </p:spTree>
    <p:extLst>
      <p:ext uri="{BB962C8B-B14F-4D97-AF65-F5344CB8AC3E}">
        <p14:creationId xmlns:p14="http://schemas.microsoft.com/office/powerpoint/2010/main" val="397889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4F7E-F838-9F15-8255-E2312E2AAA97}"/>
              </a:ext>
            </a:extLst>
          </p:cNvPr>
          <p:cNvSpPr>
            <a:spLocks noGrp="1"/>
          </p:cNvSpPr>
          <p:nvPr>
            <p:ph type="title"/>
          </p:nvPr>
        </p:nvSpPr>
        <p:spPr/>
        <p:txBody>
          <a:bodyPr/>
          <a:lstStyle/>
          <a:p>
            <a:r>
              <a:rPr lang="en-IN" dirty="0">
                <a:solidFill>
                  <a:srgbClr val="FF0000"/>
                </a:solidFill>
              </a:rPr>
              <a:t>Introduction to </a:t>
            </a:r>
            <a:r>
              <a:rPr lang="en-IN" dirty="0" err="1">
                <a:solidFill>
                  <a:srgbClr val="FF0000"/>
                </a:solidFill>
              </a:rPr>
              <a:t>Beautifulsoup</a:t>
            </a:r>
            <a:r>
              <a:rPr lang="en-IN" dirty="0">
                <a:solidFill>
                  <a:srgbClr val="FF0000"/>
                </a:solidFill>
              </a:rPr>
              <a:t>()</a:t>
            </a:r>
          </a:p>
        </p:txBody>
      </p:sp>
      <p:sp>
        <p:nvSpPr>
          <p:cNvPr id="3" name="Content Placeholder 2">
            <a:extLst>
              <a:ext uri="{FF2B5EF4-FFF2-40B4-BE49-F238E27FC236}">
                <a16:creationId xmlns:a16="http://schemas.microsoft.com/office/drawing/2014/main" id="{08669C2B-4C34-A056-3ECB-23173B4EF567}"/>
              </a:ext>
            </a:extLst>
          </p:cNvPr>
          <p:cNvSpPr>
            <a:spLocks noGrp="1"/>
          </p:cNvSpPr>
          <p:nvPr>
            <p:ph idx="1"/>
          </p:nvPr>
        </p:nvSpPr>
        <p:spPr/>
        <p:txBody>
          <a:bodyPr>
            <a:normAutofit/>
          </a:bodyPr>
          <a:lstStyle/>
          <a:p>
            <a:pPr algn="just">
              <a:buFont typeface="Wingdings" panose="05000000000000000000" pitchFamily="2" charset="2"/>
              <a:buChar char="§"/>
            </a:pPr>
            <a:r>
              <a:rPr lang="en-US" dirty="0" err="1"/>
              <a:t>BeautifulSoup</a:t>
            </a:r>
            <a:r>
              <a:rPr lang="en-US" dirty="0"/>
              <a:t> is a Python library used for web scraping and parsing HTML and XML documents. It provides a convenient way to extract data from web pages by navigating and searching through the HTML structure.</a:t>
            </a:r>
          </a:p>
          <a:p>
            <a:pPr algn="just">
              <a:buFont typeface="Wingdings" panose="05000000000000000000" pitchFamily="2" charset="2"/>
              <a:buChar char="§"/>
            </a:pPr>
            <a:r>
              <a:rPr lang="en-US" dirty="0"/>
              <a:t>When working with web scraping, the first step is to retrieve the HTML content of a web page. This can be done using various libraries such as requests or </a:t>
            </a:r>
            <a:r>
              <a:rPr lang="en-US" dirty="0" err="1"/>
              <a:t>urllib</a:t>
            </a:r>
            <a:r>
              <a:rPr lang="en-US" dirty="0"/>
              <a:t>. Once we have obtained the HTML content, we can pass it to </a:t>
            </a:r>
            <a:r>
              <a:rPr lang="en-US" dirty="0" err="1"/>
              <a:t>BeautifulSoup</a:t>
            </a:r>
            <a:r>
              <a:rPr lang="en-US" dirty="0"/>
              <a:t> for parsing and data extraction.</a:t>
            </a:r>
          </a:p>
          <a:p>
            <a:pPr algn="just">
              <a:buFont typeface="Wingdings" panose="05000000000000000000" pitchFamily="2" charset="2"/>
              <a:buChar char="§"/>
            </a:pPr>
            <a:r>
              <a:rPr lang="en-US" dirty="0"/>
              <a:t>To start using </a:t>
            </a:r>
            <a:r>
              <a:rPr lang="en-US" dirty="0" err="1"/>
              <a:t>BeautifulSoup</a:t>
            </a:r>
            <a:r>
              <a:rPr lang="en-US" dirty="0"/>
              <a:t>, first need to import it into Python script:</a:t>
            </a:r>
          </a:p>
          <a:p>
            <a:pPr algn="just"/>
            <a:endParaRPr lang="en-IN" dirty="0"/>
          </a:p>
        </p:txBody>
      </p:sp>
      <p:pic>
        <p:nvPicPr>
          <p:cNvPr id="6" name="Picture 5">
            <a:extLst>
              <a:ext uri="{FF2B5EF4-FFF2-40B4-BE49-F238E27FC236}">
                <a16:creationId xmlns:a16="http://schemas.microsoft.com/office/drawing/2014/main" id="{C2D69D3A-A9F1-FA40-BD18-7D68FDF18324}"/>
              </a:ext>
            </a:extLst>
          </p:cNvPr>
          <p:cNvPicPr>
            <a:picLocks noChangeAspect="1"/>
          </p:cNvPicPr>
          <p:nvPr/>
        </p:nvPicPr>
        <p:blipFill>
          <a:blip r:embed="rId2"/>
          <a:stretch>
            <a:fillRect/>
          </a:stretch>
        </p:blipFill>
        <p:spPr>
          <a:xfrm>
            <a:off x="2490960" y="4464859"/>
            <a:ext cx="6141413" cy="1210220"/>
          </a:xfrm>
          <a:prstGeom prst="rect">
            <a:avLst/>
          </a:prstGeom>
        </p:spPr>
      </p:pic>
    </p:spTree>
    <p:extLst>
      <p:ext uri="{BB962C8B-B14F-4D97-AF65-F5344CB8AC3E}">
        <p14:creationId xmlns:p14="http://schemas.microsoft.com/office/powerpoint/2010/main" val="94933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09FB1-821B-E975-AABA-9302D80400C4}"/>
              </a:ext>
            </a:extLst>
          </p:cNvPr>
          <p:cNvSpPr>
            <a:spLocks noGrp="1"/>
          </p:cNvSpPr>
          <p:nvPr>
            <p:ph idx="1"/>
          </p:nvPr>
        </p:nvSpPr>
        <p:spPr>
          <a:xfrm>
            <a:off x="1244750" y="827316"/>
            <a:ext cx="9902221" cy="5584372"/>
          </a:xfrm>
        </p:spPr>
        <p:txBody>
          <a:bodyPr>
            <a:normAutofit/>
          </a:bodyPr>
          <a:lstStyle/>
          <a:p>
            <a:pPr algn="just"/>
            <a:r>
              <a:rPr lang="en-US" dirty="0"/>
              <a:t>Next we can create </a:t>
            </a:r>
            <a:r>
              <a:rPr lang="en-US" dirty="0" err="1"/>
              <a:t>BeautifulSoup</a:t>
            </a:r>
            <a:r>
              <a:rPr lang="en-US" dirty="0"/>
              <a:t> object by passing the HTML content and specifying the parser. </a:t>
            </a:r>
            <a:r>
              <a:rPr lang="en-US" dirty="0" err="1"/>
              <a:t>BeautifulSoup</a:t>
            </a:r>
            <a:r>
              <a:rPr lang="en-US" dirty="0"/>
              <a:t> supports different parsers, such as the built-in Python parser or external libraries like </a:t>
            </a:r>
            <a:r>
              <a:rPr lang="en-US" dirty="0" err="1"/>
              <a:t>lxml</a:t>
            </a:r>
            <a:r>
              <a:rPr lang="en-US" dirty="0"/>
              <a:t> or html5lib. </a:t>
            </a:r>
          </a:p>
          <a:p>
            <a:pPr algn="just"/>
            <a:r>
              <a:rPr lang="en-US" dirty="0"/>
              <a:t>Consider the following example:</a:t>
            </a:r>
          </a:p>
          <a:p>
            <a:pPr marL="457200" lvl="1" indent="0" algn="just">
              <a:buNone/>
            </a:pPr>
            <a:r>
              <a:rPr lang="en-IN" b="1" i="0" dirty="0" err="1">
                <a:effectLst/>
                <a:latin typeface="Söhne Mono"/>
              </a:rPr>
              <a:t>html_content</a:t>
            </a:r>
            <a:r>
              <a:rPr lang="en-IN" b="1" i="0" dirty="0">
                <a:effectLst/>
                <a:latin typeface="Söhne Mono"/>
              </a:rPr>
              <a:t> = """ &lt;html&gt; </a:t>
            </a:r>
          </a:p>
          <a:p>
            <a:pPr marL="457200" lvl="1" indent="0" algn="just">
              <a:buNone/>
            </a:pPr>
            <a:r>
              <a:rPr lang="en-IN" b="1" i="0" dirty="0">
                <a:effectLst/>
                <a:latin typeface="Söhne Mono"/>
              </a:rPr>
              <a:t>&lt;head&gt; </a:t>
            </a:r>
          </a:p>
          <a:p>
            <a:pPr marL="457200" lvl="1" indent="0" algn="just">
              <a:buNone/>
            </a:pPr>
            <a:r>
              <a:rPr lang="en-IN" b="1" i="0" dirty="0">
                <a:effectLst/>
                <a:latin typeface="Söhne Mono"/>
              </a:rPr>
              <a:t>&lt;title&gt;Example&lt;/title&gt; </a:t>
            </a:r>
          </a:p>
          <a:p>
            <a:pPr marL="457200" lvl="1" indent="0" algn="just">
              <a:buNone/>
            </a:pPr>
            <a:r>
              <a:rPr lang="en-IN" b="1" i="0" dirty="0">
                <a:effectLst/>
                <a:latin typeface="Söhne Mono"/>
              </a:rPr>
              <a:t>&lt;/head&gt; &lt;body&gt; </a:t>
            </a:r>
          </a:p>
          <a:p>
            <a:pPr marL="457200" lvl="1" indent="0" algn="just">
              <a:buNone/>
            </a:pPr>
            <a:r>
              <a:rPr lang="en-IN" b="1" i="0" dirty="0">
                <a:effectLst/>
                <a:latin typeface="Söhne Mono"/>
              </a:rPr>
              <a:t>&lt;p class="paragraph"&gt;This is a paragraph.&lt;/p&gt; </a:t>
            </a:r>
          </a:p>
          <a:p>
            <a:pPr marL="457200" lvl="1" indent="0" algn="just">
              <a:buNone/>
            </a:pPr>
            <a:r>
              <a:rPr lang="en-IN" b="1" i="0" dirty="0">
                <a:effectLst/>
                <a:latin typeface="Söhne Mono"/>
              </a:rPr>
              <a:t>&lt;</a:t>
            </a:r>
            <a:r>
              <a:rPr lang="en-IN" b="1" i="0" dirty="0" err="1">
                <a:effectLst/>
                <a:latin typeface="Söhne Mono"/>
              </a:rPr>
              <a:t>ul</a:t>
            </a:r>
            <a:r>
              <a:rPr lang="en-IN" b="1" i="0" dirty="0">
                <a:effectLst/>
                <a:latin typeface="Söhne Mono"/>
              </a:rPr>
              <a:t>&gt; &lt;li&gt;Item 1&lt;/li&gt;</a:t>
            </a:r>
          </a:p>
          <a:p>
            <a:pPr marL="457200" lvl="1" indent="0" algn="just">
              <a:buNone/>
            </a:pPr>
            <a:r>
              <a:rPr lang="en-IN" b="1" i="0" dirty="0">
                <a:effectLst/>
                <a:latin typeface="Söhne Mono"/>
              </a:rPr>
              <a:t> &lt;li&gt;Item 2&lt;/li&gt; &lt;/</a:t>
            </a:r>
            <a:r>
              <a:rPr lang="en-IN" b="1" i="0" dirty="0" err="1">
                <a:effectLst/>
                <a:latin typeface="Söhne Mono"/>
              </a:rPr>
              <a:t>ul</a:t>
            </a:r>
            <a:r>
              <a:rPr lang="en-IN" b="1" i="0" dirty="0">
                <a:effectLst/>
                <a:latin typeface="Söhne Mono"/>
              </a:rPr>
              <a:t>&gt; &lt;/body&gt; &lt;/html&gt; """ </a:t>
            </a:r>
          </a:p>
          <a:p>
            <a:pPr marL="457200" lvl="1" indent="0" algn="just">
              <a:buNone/>
            </a:pPr>
            <a:r>
              <a:rPr lang="en-IN" b="1" dirty="0">
                <a:latin typeface="Söhne Mono"/>
              </a:rPr>
              <a:t> </a:t>
            </a:r>
            <a:r>
              <a:rPr lang="en-IN" b="1" i="0" dirty="0">
                <a:effectLst/>
                <a:latin typeface="Söhne Mono"/>
              </a:rPr>
              <a:t>soup = </a:t>
            </a:r>
            <a:r>
              <a:rPr lang="en-IN" b="1" i="0" dirty="0" err="1">
                <a:effectLst/>
                <a:latin typeface="Söhne Mono"/>
              </a:rPr>
              <a:t>BeautifulSoup</a:t>
            </a:r>
            <a:r>
              <a:rPr lang="en-IN" b="1" i="0" dirty="0">
                <a:effectLst/>
                <a:latin typeface="Söhne Mono"/>
              </a:rPr>
              <a:t>(</a:t>
            </a:r>
            <a:r>
              <a:rPr lang="en-IN" b="1" i="0" dirty="0" err="1">
                <a:effectLst/>
                <a:latin typeface="Söhne Mono"/>
              </a:rPr>
              <a:t>html_content</a:t>
            </a:r>
            <a:r>
              <a:rPr lang="en-IN" b="1" i="0" dirty="0">
                <a:effectLst/>
                <a:latin typeface="Söhne Mono"/>
              </a:rPr>
              <a:t>, '</a:t>
            </a:r>
            <a:r>
              <a:rPr lang="en-IN" b="1" i="0" dirty="0" err="1">
                <a:effectLst/>
                <a:latin typeface="Söhne Mono"/>
              </a:rPr>
              <a:t>html.parser</a:t>
            </a:r>
            <a:r>
              <a:rPr lang="en-IN" b="1" i="0" dirty="0">
                <a:effectLst/>
                <a:latin typeface="Söhne Mono"/>
              </a:rPr>
              <a:t>’)</a:t>
            </a:r>
          </a:p>
          <a:p>
            <a:pPr marL="228600" lvl="1" algn="just"/>
            <a:r>
              <a:rPr lang="en-US" b="0" i="0" dirty="0">
                <a:solidFill>
                  <a:srgbClr val="374151"/>
                </a:solidFill>
                <a:effectLst/>
                <a:latin typeface="Söhne"/>
              </a:rPr>
              <a:t>Once </a:t>
            </a:r>
            <a:r>
              <a:rPr lang="en-US" b="0" i="0" dirty="0" err="1">
                <a:solidFill>
                  <a:srgbClr val="374151"/>
                </a:solidFill>
                <a:effectLst/>
                <a:latin typeface="Söhne"/>
              </a:rPr>
              <a:t>wehave</a:t>
            </a:r>
            <a:r>
              <a:rPr lang="en-US" b="0" i="0" dirty="0">
                <a:solidFill>
                  <a:srgbClr val="374151"/>
                </a:solidFill>
                <a:effectLst/>
                <a:latin typeface="Söhne"/>
              </a:rPr>
              <a:t> created the </a:t>
            </a:r>
            <a:r>
              <a:rPr lang="en-US" b="0" i="0" dirty="0" err="1">
                <a:solidFill>
                  <a:srgbClr val="374151"/>
                </a:solidFill>
                <a:effectLst/>
                <a:latin typeface="Söhne"/>
              </a:rPr>
              <a:t>BeautifulSoup</a:t>
            </a:r>
            <a:r>
              <a:rPr lang="en-US" b="0" i="0" dirty="0">
                <a:solidFill>
                  <a:srgbClr val="374151"/>
                </a:solidFill>
                <a:effectLst/>
                <a:latin typeface="Söhne"/>
              </a:rPr>
              <a:t> object, you can start navigating and searching the HTML structure. </a:t>
            </a:r>
            <a:r>
              <a:rPr lang="en-US" b="0" i="0" dirty="0" err="1">
                <a:solidFill>
                  <a:srgbClr val="374151"/>
                </a:solidFill>
                <a:effectLst/>
                <a:latin typeface="Söhne"/>
              </a:rPr>
              <a:t>BeautifulSoup</a:t>
            </a:r>
            <a:r>
              <a:rPr lang="en-US" b="0" i="0" dirty="0">
                <a:solidFill>
                  <a:srgbClr val="374151"/>
                </a:solidFill>
                <a:effectLst/>
                <a:latin typeface="Söhne"/>
              </a:rPr>
              <a:t> provides various methods and attributes to access different elements and data within the HTML document.</a:t>
            </a:r>
            <a:endParaRPr lang="en-US" b="1" dirty="0"/>
          </a:p>
          <a:p>
            <a:pPr marL="0" indent="0" algn="just">
              <a:buNone/>
            </a:pPr>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310474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07615-58BB-C140-2999-CB9BA226B278}"/>
              </a:ext>
            </a:extLst>
          </p:cNvPr>
          <p:cNvSpPr>
            <a:spLocks noGrp="1"/>
          </p:cNvSpPr>
          <p:nvPr>
            <p:ph idx="1"/>
          </p:nvPr>
        </p:nvSpPr>
        <p:spPr/>
        <p:txBody>
          <a:bodyPr/>
          <a:lstStyle/>
          <a:p>
            <a:r>
              <a:rPr lang="en-US" dirty="0"/>
              <a:t>To Access the title of the HTML document, we can use ‘title’ attribute</a:t>
            </a:r>
          </a:p>
          <a:p>
            <a:pPr lvl="1"/>
            <a:r>
              <a:rPr lang="en-US" b="1" dirty="0"/>
              <a:t>title = </a:t>
            </a:r>
            <a:r>
              <a:rPr lang="en-US" b="1" dirty="0" err="1"/>
              <a:t>soup.title</a:t>
            </a:r>
            <a:endParaRPr lang="en-US" b="1" dirty="0"/>
          </a:p>
          <a:p>
            <a:pPr lvl="1"/>
            <a:r>
              <a:rPr lang="en-US" b="1" dirty="0"/>
              <a:t>print(</a:t>
            </a:r>
            <a:r>
              <a:rPr lang="en-US" b="1" dirty="0" err="1"/>
              <a:t>title.text</a:t>
            </a:r>
            <a:r>
              <a:rPr lang="en-US" b="1" dirty="0"/>
              <a:t>)  # Output: Example</a:t>
            </a:r>
          </a:p>
          <a:p>
            <a:r>
              <a:rPr lang="en-US" dirty="0"/>
              <a:t>To access the contents of a specific tag, we can use the tag name as an attribute</a:t>
            </a:r>
          </a:p>
          <a:p>
            <a:pPr lvl="1"/>
            <a:r>
              <a:rPr lang="en-US" b="1" dirty="0"/>
              <a:t>paragraph = </a:t>
            </a:r>
            <a:r>
              <a:rPr lang="en-US" b="1" dirty="0" err="1"/>
              <a:t>soup.p</a:t>
            </a:r>
            <a:endParaRPr lang="en-US" b="1" dirty="0"/>
          </a:p>
          <a:p>
            <a:pPr lvl="1"/>
            <a:r>
              <a:rPr lang="en-US" b="1" dirty="0"/>
              <a:t>print(</a:t>
            </a:r>
            <a:r>
              <a:rPr lang="en-US" b="1" dirty="0" err="1"/>
              <a:t>paragraph.text</a:t>
            </a:r>
            <a:r>
              <a:rPr lang="en-US" b="1" dirty="0"/>
              <a:t>)  # Output: This is a paragraph.</a:t>
            </a:r>
          </a:p>
          <a:p>
            <a:endParaRPr lang="en-US" dirty="0"/>
          </a:p>
          <a:p>
            <a:endParaRPr lang="en-IN" dirty="0"/>
          </a:p>
        </p:txBody>
      </p:sp>
    </p:spTree>
    <p:extLst>
      <p:ext uri="{BB962C8B-B14F-4D97-AF65-F5344CB8AC3E}">
        <p14:creationId xmlns:p14="http://schemas.microsoft.com/office/powerpoint/2010/main" val="324919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D2F9-9B85-CC9E-F6B1-02299E76A6C1}"/>
              </a:ext>
            </a:extLst>
          </p:cNvPr>
          <p:cNvSpPr>
            <a:spLocks noGrp="1"/>
          </p:cNvSpPr>
          <p:nvPr>
            <p:ph type="title"/>
          </p:nvPr>
        </p:nvSpPr>
        <p:spPr/>
        <p:txBody>
          <a:bodyPr/>
          <a:lstStyle/>
          <a:p>
            <a:r>
              <a:rPr lang="en-US" dirty="0">
                <a:solidFill>
                  <a:srgbClr val="FF0000"/>
                </a:solidFill>
              </a:rPr>
              <a:t>Navigating the Parse TREE</a:t>
            </a:r>
            <a:endParaRPr lang="en-IN" dirty="0">
              <a:solidFill>
                <a:srgbClr val="FF0000"/>
              </a:solidFill>
            </a:endParaRPr>
          </a:p>
        </p:txBody>
      </p:sp>
      <p:sp>
        <p:nvSpPr>
          <p:cNvPr id="3" name="Content Placeholder 2">
            <a:extLst>
              <a:ext uri="{FF2B5EF4-FFF2-40B4-BE49-F238E27FC236}">
                <a16:creationId xmlns:a16="http://schemas.microsoft.com/office/drawing/2014/main" id="{771F3512-D79E-00B1-01E2-EEF0F0E8950E}"/>
              </a:ext>
            </a:extLst>
          </p:cNvPr>
          <p:cNvSpPr>
            <a:spLocks noGrp="1"/>
          </p:cNvSpPr>
          <p:nvPr>
            <p:ph idx="1"/>
          </p:nvPr>
        </p:nvSpPr>
        <p:spPr>
          <a:xfrm>
            <a:off x="1451579" y="2015732"/>
            <a:ext cx="9603275" cy="4548354"/>
          </a:xfrm>
        </p:spPr>
        <p:txBody>
          <a:bodyPr>
            <a:normAutofit/>
          </a:bodyPr>
          <a:lstStyle/>
          <a:p>
            <a:pPr algn="just"/>
            <a:r>
              <a:rPr lang="en-US" dirty="0"/>
              <a:t>When working with </a:t>
            </a:r>
            <a:r>
              <a:rPr lang="en-US" dirty="0" err="1"/>
              <a:t>BeautifulSoup</a:t>
            </a:r>
            <a:r>
              <a:rPr lang="en-US" dirty="0"/>
              <a:t>, the HTML or XML document is converted into a parse tree, which is a hierarchical representation of the document's structure. This parse tree allows you to navigate and search through the document to access specific elements and data.</a:t>
            </a:r>
          </a:p>
          <a:p>
            <a:pPr algn="just"/>
            <a:r>
              <a:rPr lang="en-US" dirty="0"/>
              <a:t>Beautiful Soup provides several methods and properties to navigate and search the parse tree. Some commonly used methods include:</a:t>
            </a:r>
          </a:p>
          <a:p>
            <a:pPr marL="0" indent="0" algn="just">
              <a:buNone/>
            </a:pPr>
            <a:r>
              <a:rPr lang="en-US" b="1" u="sng" dirty="0"/>
              <a:t>1. Tag navigation: </a:t>
            </a:r>
            <a:r>
              <a:rPr lang="en-US" dirty="0"/>
              <a:t>We can access elements based on their tag names. For example, to access the first p tag in the document, we can use the </a:t>
            </a:r>
            <a:r>
              <a:rPr lang="en-US" b="1" dirty="0"/>
              <a:t>find()</a:t>
            </a:r>
            <a:r>
              <a:rPr lang="en-US" dirty="0"/>
              <a:t> method:</a:t>
            </a:r>
          </a:p>
          <a:p>
            <a:pPr marL="0" indent="0" algn="just">
              <a:buNone/>
            </a:pPr>
            <a:r>
              <a:rPr lang="en-US" dirty="0"/>
              <a:t>	</a:t>
            </a:r>
            <a:r>
              <a:rPr lang="en-US" b="1" dirty="0"/>
              <a:t>Example 1: </a:t>
            </a:r>
            <a:r>
              <a:rPr lang="en-US" dirty="0"/>
              <a:t>paragraph = </a:t>
            </a:r>
            <a:r>
              <a:rPr lang="en-US" dirty="0" err="1"/>
              <a:t>soup.find</a:t>
            </a:r>
            <a:r>
              <a:rPr lang="en-US" dirty="0"/>
              <a:t>(‘p’)</a:t>
            </a:r>
          </a:p>
          <a:p>
            <a:pPr marL="0" indent="0" algn="just">
              <a:buNone/>
            </a:pPr>
            <a:r>
              <a:rPr lang="en-US" dirty="0"/>
              <a:t>	If we want to find all the ‘p’ tags, we can use the </a:t>
            </a:r>
            <a:r>
              <a:rPr lang="en-US" dirty="0" err="1"/>
              <a:t>find_all</a:t>
            </a:r>
            <a:r>
              <a:rPr lang="en-US" dirty="0"/>
              <a:t>() method</a:t>
            </a:r>
          </a:p>
          <a:p>
            <a:pPr marL="0" indent="0" algn="just">
              <a:buNone/>
            </a:pPr>
            <a:r>
              <a:rPr lang="en-US" dirty="0"/>
              <a:t>	</a:t>
            </a:r>
            <a:r>
              <a:rPr lang="en-US" b="1" dirty="0"/>
              <a:t>Example 2:</a:t>
            </a:r>
            <a:r>
              <a:rPr lang="en-US" dirty="0"/>
              <a:t> paragraphs = </a:t>
            </a:r>
            <a:r>
              <a:rPr lang="en-US" dirty="0" err="1"/>
              <a:t>soup.find_all</a:t>
            </a:r>
            <a:r>
              <a:rPr lang="en-US" dirty="0"/>
              <a:t>('p')</a:t>
            </a:r>
          </a:p>
          <a:p>
            <a:pPr marL="0" indent="0" algn="just">
              <a:buNone/>
            </a:pPr>
            <a:endParaRPr lang="en-US" dirty="0"/>
          </a:p>
          <a:p>
            <a:pPr marL="0" indent="0" algn="just">
              <a:buNone/>
            </a:pPr>
            <a:endParaRPr lang="en-US" dirty="0"/>
          </a:p>
          <a:p>
            <a:pPr marL="0" indent="0" algn="just">
              <a:buNone/>
            </a:pPr>
            <a:endParaRPr lang="en-US" dirty="0"/>
          </a:p>
          <a:p>
            <a:pPr algn="just"/>
            <a:endParaRPr lang="en-US" dirty="0"/>
          </a:p>
          <a:p>
            <a:pPr marL="457200" indent="-457200" algn="just">
              <a:buFont typeface="+mj-lt"/>
              <a:buAutoNum type="arabicPeriod"/>
            </a:pPr>
            <a:endParaRPr lang="en-IN" dirty="0"/>
          </a:p>
        </p:txBody>
      </p:sp>
    </p:spTree>
    <p:extLst>
      <p:ext uri="{BB962C8B-B14F-4D97-AF65-F5344CB8AC3E}">
        <p14:creationId xmlns:p14="http://schemas.microsoft.com/office/powerpoint/2010/main" val="23495126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2593</TotalTime>
  <Words>4071</Words>
  <Application>Microsoft Office PowerPoint</Application>
  <PresentationFormat>Widescreen</PresentationFormat>
  <Paragraphs>217</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Söhne</vt:lpstr>
      <vt:lpstr>Söhne Mono</vt:lpstr>
      <vt:lpstr>Wingdings</vt:lpstr>
      <vt:lpstr>Retrospect</vt:lpstr>
      <vt:lpstr>Unit-2  Web scrapping and its analytics</vt:lpstr>
      <vt:lpstr>Contents</vt:lpstr>
      <vt:lpstr>What is web scrapping?</vt:lpstr>
      <vt:lpstr>Different web scrapping techniques</vt:lpstr>
      <vt:lpstr>PowerPoint Presentation</vt:lpstr>
      <vt:lpstr>Introduction to Beautifulsoup()</vt:lpstr>
      <vt:lpstr>PowerPoint Presentation</vt:lpstr>
      <vt:lpstr>PowerPoint Presentation</vt:lpstr>
      <vt:lpstr>Navigating the Parse TREE</vt:lpstr>
      <vt:lpstr>PowerPoint Presentation</vt:lpstr>
      <vt:lpstr>PowerPoint Presentation</vt:lpstr>
      <vt:lpstr>Find() method</vt:lpstr>
      <vt:lpstr>PowerPoint Presentation</vt:lpstr>
      <vt:lpstr>Example: Find() method</vt:lpstr>
      <vt:lpstr>Find_all() method</vt:lpstr>
      <vt:lpstr>PowerPoint Presentation</vt:lpstr>
      <vt:lpstr>Example find_all()</vt:lpstr>
      <vt:lpstr>Beautifulsoup objects</vt:lpstr>
      <vt:lpstr>PowerPoint Presentation</vt:lpstr>
      <vt:lpstr>PowerPoint Presentation</vt:lpstr>
      <vt:lpstr>PowerPoint Presentation</vt:lpstr>
      <vt:lpstr>Regular expressions</vt:lpstr>
      <vt:lpstr>PowerPoint Presentation</vt:lpstr>
      <vt:lpstr>PowerPoint Presentation</vt:lpstr>
      <vt:lpstr>Web crawlers</vt:lpstr>
      <vt:lpstr>Introduction to web crawlers</vt:lpstr>
      <vt:lpstr>Web crawling process</vt:lpstr>
      <vt:lpstr>Crawling policies and challenges</vt:lpstr>
      <vt:lpstr>Web crawler example</vt:lpstr>
      <vt:lpstr>Web crawler: To search an entire site</vt:lpstr>
      <vt:lpstr>Example code</vt:lpstr>
      <vt:lpstr>PowerPoint Presentation</vt:lpstr>
      <vt:lpstr>Web crawling for internet</vt:lpstr>
      <vt:lpstr>PowerPoint Presentation</vt:lpstr>
      <vt:lpstr>PowerPoint Presentation</vt:lpstr>
      <vt:lpstr>Planning and defining objects</vt:lpstr>
      <vt:lpstr>PowerPoint Presentation</vt:lpstr>
      <vt:lpstr>Dealing with different website layouts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Disha DN</dc:creator>
  <cp:lastModifiedBy>Disha DN</cp:lastModifiedBy>
  <cp:revision>135</cp:revision>
  <dcterms:created xsi:type="dcterms:W3CDTF">2023-05-24T11:52:55Z</dcterms:created>
  <dcterms:modified xsi:type="dcterms:W3CDTF">2023-06-25T05:26:31Z</dcterms:modified>
</cp:coreProperties>
</file>