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60" r:id="rId5"/>
    <p:sldId id="261" r:id="rId6"/>
    <p:sldId id="259" r:id="rId7"/>
    <p:sldId id="267" r:id="rId8"/>
    <p:sldId id="268" r:id="rId9"/>
    <p:sldId id="269" r:id="rId10"/>
    <p:sldId id="264" r:id="rId11"/>
    <p:sldId id="265" r:id="rId12"/>
    <p:sldId id="266" r:id="rId13"/>
  </p:sldIdLst>
  <p:sldSz cx="18288000" cy="10287000"/>
  <p:notesSz cx="6858000" cy="9144000"/>
  <p:embeddedFontLst>
    <p:embeddedFont>
      <p:font typeface="DM Sans" panose="020B0604020202020204" charset="0"/>
      <p:regular r:id="rId15"/>
    </p:embeddedFont>
    <p:embeddedFont>
      <p:font typeface="Calibri" panose="020F0502020204030204" pitchFamily="34" charset="0"/>
      <p:regular r:id="rId16"/>
      <p:bold r:id="rId17"/>
      <p:italic r:id="rId18"/>
      <p:boldItalic r:id="rId19"/>
    </p:embeddedFont>
    <p:embeddedFont>
      <p:font typeface="DM Sans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9" d="100"/>
          <a:sy n="49" d="100"/>
        </p:scale>
        <p:origin x="57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1B2633-9C0E-40F4-9850-18F39C0A2710}" type="datetimeFigureOut">
              <a:rPr lang="en-IN" smtClean="0"/>
              <a:t>14-12-2024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187FB4-A0B3-40D6-8820-D876E574A451}" type="slidenum">
              <a:rPr lang="en-IN" smtClean="0"/>
              <a:t>‹#›</a:t>
            </a:fld>
            <a:endParaRPr lang="en-IN"/>
          </a:p>
        </p:txBody>
      </p:sp>
    </p:spTree>
    <p:extLst>
      <p:ext uri="{BB962C8B-B14F-4D97-AF65-F5344CB8AC3E}">
        <p14:creationId xmlns:p14="http://schemas.microsoft.com/office/powerpoint/2010/main" val="4227380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B187FB4-A0B3-40D6-8820-D876E574A451}" type="slidenum">
              <a:rPr lang="en-IN" smtClean="0"/>
              <a:t>1</a:t>
            </a:fld>
            <a:endParaRPr lang="en-IN"/>
          </a:p>
        </p:txBody>
      </p:sp>
    </p:spTree>
    <p:extLst>
      <p:ext uri="{BB962C8B-B14F-4D97-AF65-F5344CB8AC3E}">
        <p14:creationId xmlns:p14="http://schemas.microsoft.com/office/powerpoint/2010/main" val="4113802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svg"/><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image" Target="../media/image1.png"/><Relationship Id="rId21" Type="http://schemas.openxmlformats.org/officeDocument/2006/relationships/image" Target="../media/image19.svg"/><Relationship Id="rId7" Type="http://schemas.openxmlformats.org/officeDocument/2006/relationships/image" Target="../media/image5.svg"/><Relationship Id="rId12" Type="http://schemas.openxmlformats.org/officeDocument/2006/relationships/image" Target="../media/image6.png"/><Relationship Id="rId17" Type="http://schemas.openxmlformats.org/officeDocument/2006/relationships/image" Target="../media/image15.svg"/><Relationship Id="rId25" Type="http://schemas.openxmlformats.org/officeDocument/2006/relationships/image" Target="../media/image23.svg"/><Relationship Id="rId2" Type="http://schemas.openxmlformats.org/officeDocument/2006/relationships/notesSlide" Target="../notesSlides/notesSlide1.xml"/><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image" Target="../media/image27.sv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9.svg"/><Relationship Id="rId24" Type="http://schemas.openxmlformats.org/officeDocument/2006/relationships/image" Target="../media/image12.png"/><Relationship Id="rId5" Type="http://schemas.openxmlformats.org/officeDocument/2006/relationships/image" Target="../media/image3.svg"/><Relationship Id="rId15" Type="http://schemas.openxmlformats.org/officeDocument/2006/relationships/image" Target="../media/image13.svg"/><Relationship Id="rId23" Type="http://schemas.openxmlformats.org/officeDocument/2006/relationships/image" Target="../media/image21.svg"/><Relationship Id="rId28" Type="http://schemas.openxmlformats.org/officeDocument/2006/relationships/image" Target="../media/image14.png"/><Relationship Id="rId10" Type="http://schemas.openxmlformats.org/officeDocument/2006/relationships/image" Target="../media/image5.png"/><Relationship Id="rId19" Type="http://schemas.openxmlformats.org/officeDocument/2006/relationships/image" Target="../media/image17.svg"/><Relationship Id="rId31" Type="http://schemas.openxmlformats.org/officeDocument/2006/relationships/image" Target="../media/image29.sv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image" Target="../media/image25.svg"/><Relationship Id="rId30" Type="http://schemas.openxmlformats.org/officeDocument/2006/relationships/image" Target="../media/image15.png"/></Relationships>
</file>

<file path=ppt/slides/_rels/slide10.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3.png"/><Relationship Id="rId3" Type="http://schemas.openxmlformats.org/officeDocument/2006/relationships/image" Target="../media/image22.png"/><Relationship Id="rId7" Type="http://schemas.openxmlformats.org/officeDocument/2006/relationships/image" Target="../media/image6.png"/><Relationship Id="rId12" Type="http://schemas.openxmlformats.org/officeDocument/2006/relationships/image" Target="../media/image21.svg"/><Relationship Id="rId2" Type="http://schemas.openxmlformats.org/officeDocument/2006/relationships/image" Target="../media/image1.png"/><Relationship Id="rId16" Type="http://schemas.openxmlformats.org/officeDocument/2006/relationships/image" Target="../media/image29.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5.svg"/><Relationship Id="rId4" Type="http://schemas.openxmlformats.org/officeDocument/2006/relationships/image" Target="../media/image51.svg"/><Relationship Id="rId9" Type="http://schemas.openxmlformats.org/officeDocument/2006/relationships/image" Target="../media/image8.png"/><Relationship Id="rId14" Type="http://schemas.openxmlformats.org/officeDocument/2006/relationships/image" Target="../media/image25.sv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3.svg"/><Relationship Id="rId5" Type="http://schemas.openxmlformats.org/officeDocument/2006/relationships/image" Target="../media/image23.png"/><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8.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12.png"/><Relationship Id="rId7" Type="http://schemas.openxmlformats.org/officeDocument/2006/relationships/image" Target="../media/image5.png"/><Relationship Id="rId12" Type="http://schemas.openxmlformats.org/officeDocument/2006/relationships/image" Target="../media/image13.svg"/><Relationship Id="rId17" Type="http://schemas.openxmlformats.org/officeDocument/2006/relationships/image" Target="../media/image10.png"/><Relationship Id="rId25"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7.png"/><Relationship Id="rId24" Type="http://schemas.openxmlformats.org/officeDocument/2006/relationships/image" Target="../media/image25.svg"/><Relationship Id="rId5" Type="http://schemas.openxmlformats.org/officeDocument/2006/relationships/image" Target="../media/image3.png"/><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11.png"/><Relationship Id="rId4" Type="http://schemas.openxmlformats.org/officeDocument/2006/relationships/image" Target="../media/image3.svg"/><Relationship Id="rId9" Type="http://schemas.openxmlformats.org/officeDocument/2006/relationships/image" Target="../media/image6.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4.png"/><Relationship Id="rId3" Type="http://schemas.openxmlformats.org/officeDocument/2006/relationships/image" Target="../media/image16.png"/><Relationship Id="rId7" Type="http://schemas.openxmlformats.org/officeDocument/2006/relationships/image" Target="../media/image6.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8.png"/><Relationship Id="rId14" Type="http://schemas.openxmlformats.org/officeDocument/2006/relationships/image" Target="../media/image27.svg"/></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9.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1.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7.sv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15.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5.svg"/><Relationship Id="rId5" Type="http://schemas.openxmlformats.org/officeDocument/2006/relationships/image" Target="../media/image17.png"/><Relationship Id="rId4" Type="http://schemas.openxmlformats.org/officeDocument/2006/relationships/image" Target="../media/image27.sv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803473" y="-3947605"/>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3"/>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2">
              <a:extLst>
                <a:ext uri="{96DAC541-7B7A-43D3-8B79-37D633B846F1}">
                  <asvg:svgBlip xmlns="" xmlns:asvg="http://schemas.microsoft.com/office/drawing/2016/SVG/main" r:embed="rId13"/>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4">
              <a:extLst>
                <a:ext uri="{96DAC541-7B7A-43D3-8B79-37D633B846F1}">
                  <asvg:svgBlip xmlns="" xmlns:asvg="http://schemas.microsoft.com/office/drawing/2016/SVG/main" r:embed="rId15"/>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6">
              <a:extLst>
                <a:ext uri="{96DAC541-7B7A-43D3-8B79-37D633B846F1}">
                  <asvg:svgBlip xmlns="" xmlns:asvg="http://schemas.microsoft.com/office/drawing/2016/SVG/main" r:embed="rId17"/>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8">
              <a:extLst>
                <a:ext uri="{96DAC541-7B7A-43D3-8B79-37D633B846F1}">
                  <asvg:svgBlip xmlns="" xmlns:asvg="http://schemas.microsoft.com/office/drawing/2016/SVG/main" r:embed="rId19"/>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20">
              <a:extLst>
                <a:ext uri="{96DAC541-7B7A-43D3-8B79-37D633B846F1}">
                  <asvg:svgBlip xmlns="" xmlns:asvg="http://schemas.microsoft.com/office/drawing/2016/SVG/main" r:embed="rId21"/>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2">
              <a:extLst>
                <a:ext uri="{96DAC541-7B7A-43D3-8B79-37D633B846F1}">
                  <asvg:svgBlip xmlns="" xmlns:asvg="http://schemas.microsoft.com/office/drawing/2016/SVG/main" r:embed="rId23"/>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4">
              <a:extLst>
                <a:ext uri="{96DAC541-7B7A-43D3-8B79-37D633B846F1}">
                  <asvg:svgBlip xmlns="" xmlns:asvg="http://schemas.microsoft.com/office/drawing/2016/SVG/main" r:embed="rId25"/>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6">
              <a:extLst>
                <a:ext uri="{96DAC541-7B7A-43D3-8B79-37D633B846F1}">
                  <asvg:svgBlip xmlns="" xmlns:asvg="http://schemas.microsoft.com/office/drawing/2016/SVG/main" r:embed="rId27"/>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8">
              <a:extLst>
                <a:ext uri="{96DAC541-7B7A-43D3-8B79-37D633B846F1}">
                  <asvg:svgBlip xmlns="" xmlns:asvg="http://schemas.microsoft.com/office/drawing/2016/SVG/main" r:embed="rId29"/>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30">
              <a:extLst>
                <a:ext uri="{96DAC541-7B7A-43D3-8B79-37D633B846F1}">
                  <asvg:svgBlip xmlns="" xmlns:asvg="http://schemas.microsoft.com/office/drawing/2016/SVG/main" r:embed="rId31"/>
                </a:ext>
              </a:extLst>
            </a:blip>
            <a:stretch>
              <a:fillRect/>
            </a:stretch>
          </a:blipFill>
          <a:ln cap="sq">
            <a:noFill/>
            <a:prstDash val="solid"/>
            <a:miter/>
          </a:ln>
        </p:spPr>
      </p:sp>
      <p:sp>
        <p:nvSpPr>
          <p:cNvPr id="17" name="TextBox 17"/>
          <p:cNvSpPr txBox="1"/>
          <p:nvPr/>
        </p:nvSpPr>
        <p:spPr>
          <a:xfrm>
            <a:off x="1505242" y="1063474"/>
            <a:ext cx="15417165" cy="7956024"/>
          </a:xfrm>
          <a:prstGeom prst="rect">
            <a:avLst/>
          </a:prstGeom>
        </p:spPr>
        <p:txBody>
          <a:bodyPr wrap="square" lIns="0" tIns="0" rIns="0" bIns="0" rtlCol="0" anchor="t">
            <a:spAutoFit/>
          </a:bodyPr>
          <a:lstStyle/>
          <a:p>
            <a:pPr algn="ctr"/>
            <a:r>
              <a:rPr lang="en-US" sz="4400" b="1" dirty="0" err="1" smtClean="0">
                <a:solidFill>
                  <a:srgbClr val="000000"/>
                </a:solidFill>
                <a:latin typeface="DM Sans Bold"/>
                <a:ea typeface="DM Sans Bold"/>
                <a:cs typeface="DM Sans Bold"/>
                <a:sym typeface="DM Sans Bold"/>
              </a:rPr>
              <a:t>Aavishkar</a:t>
            </a:r>
            <a:endParaRPr lang="en-US" sz="4400" b="1" dirty="0" smtClean="0">
              <a:solidFill>
                <a:srgbClr val="000000"/>
              </a:solidFill>
              <a:latin typeface="DM Sans Bold"/>
              <a:ea typeface="DM Sans Bold"/>
              <a:cs typeface="DM Sans Bold"/>
              <a:sym typeface="DM Sans Bold"/>
            </a:endParaRPr>
          </a:p>
          <a:p>
            <a:pPr algn="ctr"/>
            <a:r>
              <a:rPr lang="en-US" sz="3200" b="1" dirty="0" smtClean="0">
                <a:solidFill>
                  <a:srgbClr val="000000"/>
                </a:solidFill>
                <a:latin typeface="DM Sans Bold"/>
                <a:ea typeface="DM Sans Bold"/>
                <a:cs typeface="DM Sans Bold"/>
                <a:sym typeface="DM Sans Bold"/>
              </a:rPr>
              <a:t>Inter-Collegiate / Institute / Department Research Convention</a:t>
            </a:r>
          </a:p>
          <a:p>
            <a:pPr algn="ctr"/>
            <a:endParaRPr lang="en-US" sz="3200" b="1" dirty="0" smtClean="0">
              <a:solidFill>
                <a:srgbClr val="000000"/>
              </a:solidFill>
              <a:latin typeface="DM Sans Bold"/>
              <a:ea typeface="DM Sans Bold"/>
              <a:cs typeface="DM Sans Bold"/>
              <a:sym typeface="DM Sans Bold"/>
            </a:endParaRPr>
          </a:p>
          <a:p>
            <a:pPr algn="ctr"/>
            <a:r>
              <a:rPr lang="en-US" sz="3200" b="1" dirty="0" smtClean="0">
                <a:solidFill>
                  <a:srgbClr val="000000"/>
                </a:solidFill>
                <a:latin typeface="DM Sans Bold"/>
                <a:ea typeface="DM Sans Bold"/>
                <a:cs typeface="DM Sans Bold"/>
                <a:sym typeface="DM Sans Bold"/>
              </a:rPr>
              <a:t>Category </a:t>
            </a:r>
            <a:r>
              <a:rPr lang="en-US" sz="3200" b="1" dirty="0" smtClean="0">
                <a:solidFill>
                  <a:srgbClr val="000000"/>
                </a:solidFill>
                <a:latin typeface="DM Sans Bold"/>
                <a:ea typeface="DM Sans Bold"/>
                <a:cs typeface="DM Sans Bold"/>
                <a:sym typeface="DM Sans Bold"/>
              </a:rPr>
              <a:t>: Engineering and Technology 					Level : UG</a:t>
            </a:r>
          </a:p>
          <a:p>
            <a:pPr algn="ctr"/>
            <a:endParaRPr lang="en-US" sz="7200" b="1" dirty="0" smtClean="0">
              <a:solidFill>
                <a:srgbClr val="000000"/>
              </a:solidFill>
              <a:latin typeface="DM Sans Bold"/>
              <a:ea typeface="DM Sans Bold"/>
              <a:cs typeface="DM Sans Bold"/>
              <a:sym typeface="DM Sans Bold"/>
            </a:endParaRPr>
          </a:p>
          <a:p>
            <a:pPr algn="ctr">
              <a:lnSpc>
                <a:spcPts val="12218"/>
              </a:lnSpc>
            </a:pPr>
            <a:r>
              <a:rPr lang="en-US" sz="9600" b="1" dirty="0" smtClean="0">
                <a:solidFill>
                  <a:srgbClr val="000000"/>
                </a:solidFill>
                <a:latin typeface="DM Sans Bold"/>
                <a:ea typeface="DM Sans Bold"/>
                <a:cs typeface="DM Sans Bold"/>
                <a:sym typeface="DM Sans Bold"/>
              </a:rPr>
              <a:t>Student Attendance System</a:t>
            </a:r>
          </a:p>
          <a:p>
            <a:pPr algn="ctr">
              <a:lnSpc>
                <a:spcPts val="12218"/>
              </a:lnSpc>
            </a:pPr>
            <a:r>
              <a:rPr lang="en-US" sz="3600" b="1" dirty="0" smtClean="0">
                <a:solidFill>
                  <a:srgbClr val="000000"/>
                </a:solidFill>
                <a:latin typeface="DM Sans Bold"/>
                <a:ea typeface="DM Sans Bold"/>
                <a:cs typeface="DM Sans Bold"/>
                <a:sym typeface="DM Sans Bold"/>
              </a:rPr>
              <a:t>Slot No. : 449</a:t>
            </a:r>
            <a:endParaRPr lang="en-US" sz="3600" b="1" dirty="0">
              <a:solidFill>
                <a:srgbClr val="000000"/>
              </a:solidFill>
              <a:latin typeface="DM Sans Bold"/>
              <a:ea typeface="DM Sans Bold"/>
              <a:cs typeface="DM Sans Bold"/>
              <a:sym typeface="DM Sans Bo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id="3" name="Group 3"/>
          <p:cNvGrpSpPr/>
          <p:nvPr/>
        </p:nvGrpSpPr>
        <p:grpSpPr>
          <a:xfrm>
            <a:off x="1028700" y="1261827"/>
            <a:ext cx="5038071" cy="3559266"/>
            <a:chOff x="0" y="0"/>
            <a:chExt cx="1048738" cy="740906"/>
          </a:xfrm>
        </p:grpSpPr>
        <p:sp>
          <p:nvSpPr>
            <p:cNvPr id="4" name="Freeform 4"/>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id="5" name="TextBox 5"/>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028700" y="5370657"/>
            <a:ext cx="5038071" cy="3559266"/>
            <a:chOff x="0" y="0"/>
            <a:chExt cx="1048738" cy="740906"/>
          </a:xfrm>
        </p:grpSpPr>
        <p:sp>
          <p:nvSpPr>
            <p:cNvPr id="7" name="Freeform 7"/>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id="8" name="TextBox 8"/>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6692531" y="1261827"/>
            <a:ext cx="5038071" cy="3559266"/>
            <a:chOff x="0" y="0"/>
            <a:chExt cx="1048738" cy="740906"/>
          </a:xfrm>
        </p:grpSpPr>
        <p:sp>
          <p:nvSpPr>
            <p:cNvPr id="10" name="Freeform 10"/>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id="11" name="TextBox 11"/>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6692531" y="5370657"/>
            <a:ext cx="5038071" cy="3559266"/>
            <a:chOff x="0" y="0"/>
            <a:chExt cx="1048738" cy="740906"/>
          </a:xfrm>
        </p:grpSpPr>
        <p:sp>
          <p:nvSpPr>
            <p:cNvPr id="13" name="Freeform 13"/>
            <p:cNvSpPr/>
            <p:nvPr/>
          </p:nvSpPr>
          <p:spPr>
            <a:xfrm>
              <a:off x="0" y="0"/>
              <a:ext cx="1048738" cy="740906"/>
            </a:xfrm>
            <a:custGeom>
              <a:avLst/>
              <a:gdLst/>
              <a:ahLst/>
              <a:cxnLst/>
              <a:rect l="l" t="t" r="r" b="b"/>
              <a:pathLst>
                <a:path w="1048738" h="740906">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id="14" name="TextBox 14"/>
            <p:cNvSpPr txBox="1"/>
            <p:nvPr/>
          </p:nvSpPr>
          <p:spPr>
            <a:xfrm>
              <a:off x="0" y="-38100"/>
              <a:ext cx="1048738" cy="779006"/>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028700" y="1261827"/>
            <a:ext cx="5038071" cy="668736"/>
            <a:chOff x="0" y="0"/>
            <a:chExt cx="1048738" cy="139206"/>
          </a:xfrm>
        </p:grpSpPr>
        <p:sp>
          <p:nvSpPr>
            <p:cNvPr id="16" name="Freeform 16"/>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id="17" name="TextBox 17"/>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028700" y="5370657"/>
            <a:ext cx="5038071" cy="668736"/>
            <a:chOff x="0" y="0"/>
            <a:chExt cx="1048738" cy="139206"/>
          </a:xfrm>
        </p:grpSpPr>
        <p:sp>
          <p:nvSpPr>
            <p:cNvPr id="19" name="Freeform 19"/>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id="20" name="TextBox 20"/>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6692531" y="1261827"/>
            <a:ext cx="5038071" cy="668736"/>
            <a:chOff x="0" y="0"/>
            <a:chExt cx="1048738" cy="139206"/>
          </a:xfrm>
        </p:grpSpPr>
        <p:sp>
          <p:nvSpPr>
            <p:cNvPr id="22" name="Freeform 22"/>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id="23" name="TextBox 23"/>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6692531" y="5370657"/>
            <a:ext cx="5038071" cy="668736"/>
            <a:chOff x="0" y="0"/>
            <a:chExt cx="1048738" cy="139206"/>
          </a:xfrm>
        </p:grpSpPr>
        <p:sp>
          <p:nvSpPr>
            <p:cNvPr id="25" name="Freeform 25"/>
            <p:cNvSpPr/>
            <p:nvPr/>
          </p:nvSpPr>
          <p:spPr>
            <a:xfrm>
              <a:off x="0" y="0"/>
              <a:ext cx="1048738" cy="139206"/>
            </a:xfrm>
            <a:custGeom>
              <a:avLst/>
              <a:gdLst/>
              <a:ahLst/>
              <a:cxnLst/>
              <a:rect l="l" t="t" r="r" b="b"/>
              <a:pathLst>
                <a:path w="1048738" h="139206">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id="26" name="TextBox 26"/>
            <p:cNvSpPr txBox="1"/>
            <p:nvPr/>
          </p:nvSpPr>
          <p:spPr>
            <a:xfrm>
              <a:off x="0" y="-38100"/>
              <a:ext cx="1048738" cy="177306"/>
            </a:xfrm>
            <a:prstGeom prst="rect">
              <a:avLst/>
            </a:prstGeom>
          </p:spPr>
          <p:txBody>
            <a:bodyPr lIns="50800" tIns="50800" rIns="50800" bIns="50800" rtlCol="0" anchor="ctr"/>
            <a:lstStyle/>
            <a:p>
              <a:pPr algn="ctr">
                <a:lnSpc>
                  <a:spcPts val="2659"/>
                </a:lnSpc>
              </a:pPr>
              <a:endParaRPr/>
            </a:p>
          </p:txBody>
        </p:sp>
      </p:grpSp>
      <p:sp>
        <p:nvSpPr>
          <p:cNvPr id="27" name="Freeform 27"/>
          <p:cNvSpPr/>
          <p:nvPr/>
        </p:nvSpPr>
        <p:spPr>
          <a:xfrm>
            <a:off x="13311752" y="1820230"/>
            <a:ext cx="3032484" cy="6646539"/>
          </a:xfrm>
          <a:custGeom>
            <a:avLst/>
            <a:gdLst/>
            <a:ahLst/>
            <a:cxnLst/>
            <a:rect l="l" t="t" r="r" b="b"/>
            <a:pathLst>
              <a:path w="3032484" h="6646539">
                <a:moveTo>
                  <a:pt x="0" y="0"/>
                </a:moveTo>
                <a:lnTo>
                  <a:pt x="3032483" y="0"/>
                </a:lnTo>
                <a:lnTo>
                  <a:pt x="3032483" y="6646540"/>
                </a:lnTo>
                <a:lnTo>
                  <a:pt x="0" y="664654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8" name="TextBox 28"/>
          <p:cNvSpPr txBox="1"/>
          <p:nvPr/>
        </p:nvSpPr>
        <p:spPr>
          <a:xfrm>
            <a:off x="1345712" y="1452532"/>
            <a:ext cx="3739422" cy="313501"/>
          </a:xfrm>
          <a:prstGeom prst="rect">
            <a:avLst/>
          </a:prstGeom>
        </p:spPr>
        <p:txBody>
          <a:bodyPr lIns="0" tIns="0" rIns="0" bIns="0" rtlCol="0" anchor="t">
            <a:spAutoFit/>
          </a:bodyPr>
          <a:lstStyle/>
          <a:p>
            <a:pPr algn="l">
              <a:lnSpc>
                <a:spcPts val="2495"/>
              </a:lnSpc>
            </a:pPr>
            <a:r>
              <a:rPr lang="en-US" sz="2132">
                <a:solidFill>
                  <a:srgbClr val="000000"/>
                </a:solidFill>
                <a:latin typeface="DM Sans"/>
                <a:ea typeface="DM Sans"/>
                <a:cs typeface="DM Sans"/>
                <a:sym typeface="DM Sans"/>
              </a:rPr>
              <a:t>Weaknesses</a:t>
            </a:r>
          </a:p>
        </p:txBody>
      </p:sp>
      <p:sp>
        <p:nvSpPr>
          <p:cNvPr id="29" name="TextBox 29"/>
          <p:cNvSpPr txBox="1"/>
          <p:nvPr/>
        </p:nvSpPr>
        <p:spPr>
          <a:xfrm>
            <a:off x="7062826" y="1452532"/>
            <a:ext cx="3739422" cy="313501"/>
          </a:xfrm>
          <a:prstGeom prst="rect">
            <a:avLst/>
          </a:prstGeom>
        </p:spPr>
        <p:txBody>
          <a:bodyPr lIns="0" tIns="0" rIns="0" bIns="0" rtlCol="0" anchor="t">
            <a:spAutoFit/>
          </a:bodyPr>
          <a:lstStyle/>
          <a:p>
            <a:pPr algn="l">
              <a:lnSpc>
                <a:spcPts val="2495"/>
              </a:lnSpc>
            </a:pPr>
            <a:r>
              <a:rPr lang="en-US" sz="2132">
                <a:solidFill>
                  <a:srgbClr val="000000"/>
                </a:solidFill>
                <a:latin typeface="DM Sans"/>
                <a:ea typeface="DM Sans"/>
                <a:cs typeface="DM Sans"/>
                <a:sym typeface="DM Sans"/>
              </a:rPr>
              <a:t>Threats</a:t>
            </a:r>
          </a:p>
        </p:txBody>
      </p:sp>
      <p:sp>
        <p:nvSpPr>
          <p:cNvPr id="30" name="TextBox 30"/>
          <p:cNvSpPr txBox="1"/>
          <p:nvPr/>
        </p:nvSpPr>
        <p:spPr>
          <a:xfrm>
            <a:off x="1345712" y="5554049"/>
            <a:ext cx="4137951" cy="313501"/>
          </a:xfrm>
          <a:prstGeom prst="rect">
            <a:avLst/>
          </a:prstGeom>
        </p:spPr>
        <p:txBody>
          <a:bodyPr lIns="0" tIns="0" rIns="0" bIns="0" rtlCol="0" anchor="t">
            <a:spAutoFit/>
          </a:bodyPr>
          <a:lstStyle/>
          <a:p>
            <a:pPr algn="l">
              <a:lnSpc>
                <a:spcPts val="2495"/>
              </a:lnSpc>
            </a:pPr>
            <a:r>
              <a:rPr lang="en-US" sz="2132">
                <a:solidFill>
                  <a:srgbClr val="000000"/>
                </a:solidFill>
                <a:latin typeface="DM Sans"/>
                <a:ea typeface="DM Sans"/>
                <a:cs typeface="DM Sans"/>
                <a:sym typeface="DM Sans"/>
              </a:rPr>
              <a:t>Strengths</a:t>
            </a:r>
          </a:p>
        </p:txBody>
      </p:sp>
      <p:sp>
        <p:nvSpPr>
          <p:cNvPr id="31" name="TextBox 31"/>
          <p:cNvSpPr txBox="1"/>
          <p:nvPr/>
        </p:nvSpPr>
        <p:spPr>
          <a:xfrm>
            <a:off x="7062826" y="5554049"/>
            <a:ext cx="3558025" cy="313501"/>
          </a:xfrm>
          <a:prstGeom prst="rect">
            <a:avLst/>
          </a:prstGeom>
        </p:spPr>
        <p:txBody>
          <a:bodyPr lIns="0" tIns="0" rIns="0" bIns="0" rtlCol="0" anchor="t">
            <a:spAutoFit/>
          </a:bodyPr>
          <a:lstStyle/>
          <a:p>
            <a:pPr algn="l">
              <a:lnSpc>
                <a:spcPts val="2495"/>
              </a:lnSpc>
            </a:pPr>
            <a:r>
              <a:rPr lang="en-US" sz="2132">
                <a:solidFill>
                  <a:srgbClr val="000000"/>
                </a:solidFill>
                <a:latin typeface="DM Sans"/>
                <a:ea typeface="DM Sans"/>
                <a:cs typeface="DM Sans"/>
                <a:sym typeface="DM Sans"/>
              </a:rPr>
              <a:t>Opportunities</a:t>
            </a:r>
          </a:p>
        </p:txBody>
      </p:sp>
      <p:sp>
        <p:nvSpPr>
          <p:cNvPr id="32" name="TextBox 32"/>
          <p:cNvSpPr txBox="1"/>
          <p:nvPr/>
        </p:nvSpPr>
        <p:spPr>
          <a:xfrm>
            <a:off x="1345712" y="2381812"/>
            <a:ext cx="4137951" cy="1410643"/>
          </a:xfrm>
          <a:prstGeom prst="rect">
            <a:avLst/>
          </a:prstGeom>
        </p:spPr>
        <p:txBody>
          <a:bodyPr lIns="0" tIns="0" rIns="0" bIns="0" rtlCol="0" anchor="t">
            <a:spAutoFit/>
          </a:bodyPr>
          <a:lstStyle/>
          <a:p>
            <a:pPr lvl="0">
              <a:lnSpc>
                <a:spcPts val="2160"/>
              </a:lnSpc>
              <a:spcBef>
                <a:spcPct val="0"/>
              </a:spcBef>
            </a:pPr>
            <a:r>
              <a:rPr lang="en-GB" sz="1600" spc="96" dirty="0">
                <a:solidFill>
                  <a:srgbClr val="000000"/>
                </a:solidFill>
                <a:latin typeface="DM Sans"/>
                <a:ea typeface="DM Sans"/>
                <a:cs typeface="DM Sans"/>
                <a:sym typeface="DM Sans"/>
              </a:rPr>
              <a:t>The system's reliance on internet connectivity can be a weakness, as network issues may disrupt attendance marking</a:t>
            </a:r>
            <a:r>
              <a:rPr lang="en-GB" sz="1600" spc="96" dirty="0" smtClean="0">
                <a:solidFill>
                  <a:srgbClr val="000000"/>
                </a:solidFill>
                <a:latin typeface="DM Sans"/>
                <a:ea typeface="DM Sans"/>
                <a:cs typeface="DM Sans"/>
                <a:sym typeface="DM Sans"/>
              </a:rPr>
              <a:t>. Doesn’t </a:t>
            </a:r>
            <a:r>
              <a:rPr lang="en-GB" sz="1600" spc="96" smtClean="0">
                <a:solidFill>
                  <a:srgbClr val="000000"/>
                </a:solidFill>
                <a:latin typeface="DM Sans"/>
                <a:ea typeface="DM Sans"/>
                <a:cs typeface="DM Sans"/>
                <a:sym typeface="DM Sans"/>
              </a:rPr>
              <a:t>support on Mozilla </a:t>
            </a:r>
            <a:r>
              <a:rPr lang="en-GB" sz="1600" spc="96" dirty="0" smtClean="0">
                <a:solidFill>
                  <a:srgbClr val="000000"/>
                </a:solidFill>
                <a:latin typeface="DM Sans"/>
                <a:ea typeface="DM Sans"/>
                <a:cs typeface="DM Sans"/>
                <a:sym typeface="DM Sans"/>
              </a:rPr>
              <a:t>Firefox.</a:t>
            </a:r>
            <a:endParaRPr lang="en-US" sz="1600" u="none" spc="96" dirty="0">
              <a:solidFill>
                <a:srgbClr val="000000"/>
              </a:solidFill>
              <a:latin typeface="DM Sans"/>
              <a:ea typeface="DM Sans"/>
              <a:cs typeface="DM Sans"/>
              <a:sym typeface="DM Sans"/>
            </a:endParaRPr>
          </a:p>
        </p:txBody>
      </p:sp>
      <p:sp>
        <p:nvSpPr>
          <p:cNvPr id="33" name="TextBox 33"/>
          <p:cNvSpPr txBox="1"/>
          <p:nvPr/>
        </p:nvSpPr>
        <p:spPr>
          <a:xfrm>
            <a:off x="7062826" y="2381812"/>
            <a:ext cx="4137951" cy="2809359"/>
          </a:xfrm>
          <a:prstGeom prst="rect">
            <a:avLst/>
          </a:prstGeom>
        </p:spPr>
        <p:txBody>
          <a:bodyPr lIns="0" tIns="0" rIns="0" bIns="0" rtlCol="0" anchor="t">
            <a:spAutoFit/>
          </a:bodyPr>
          <a:lstStyle/>
          <a:p>
            <a:pPr lvl="0">
              <a:lnSpc>
                <a:spcPts val="2160"/>
              </a:lnSpc>
              <a:spcBef>
                <a:spcPct val="0"/>
              </a:spcBef>
            </a:pPr>
            <a:r>
              <a:rPr lang="en-GB" sz="1600" spc="96" dirty="0" err="1">
                <a:solidFill>
                  <a:srgbClr val="000000"/>
                </a:solidFill>
                <a:latin typeface="DM Sans"/>
                <a:ea typeface="DM Sans"/>
                <a:cs typeface="DM Sans"/>
                <a:sym typeface="DM Sans"/>
              </a:rPr>
              <a:t>Cybersecurity</a:t>
            </a:r>
            <a:r>
              <a:rPr lang="en-GB" sz="1600" spc="96" dirty="0">
                <a:solidFill>
                  <a:srgbClr val="000000"/>
                </a:solidFill>
                <a:latin typeface="DM Sans"/>
                <a:ea typeface="DM Sans"/>
                <a:cs typeface="DM Sans"/>
                <a:sym typeface="DM Sans"/>
              </a:rPr>
              <a:t> threats, such as hacking attempts or data breaches, pose a risk to the system's integrity. Additionally, competition from other attendance systems and the challenge of maintaining user engagement could affect the system's success.</a:t>
            </a:r>
          </a:p>
          <a:p>
            <a:pPr lvl="0">
              <a:lnSpc>
                <a:spcPts val="2160"/>
              </a:lnSpc>
              <a:spcBef>
                <a:spcPct val="0"/>
              </a:spcBef>
            </a:pPr>
            <a:endParaRPr lang="en-GB" sz="1600" spc="96" dirty="0">
              <a:solidFill>
                <a:srgbClr val="000000"/>
              </a:solidFill>
              <a:latin typeface="DM Sans"/>
              <a:ea typeface="DM Sans"/>
              <a:cs typeface="DM Sans"/>
              <a:sym typeface="DM Sans"/>
            </a:endParaRPr>
          </a:p>
          <a:p>
            <a:pPr lvl="0">
              <a:lnSpc>
                <a:spcPts val="2160"/>
              </a:lnSpc>
              <a:spcBef>
                <a:spcPct val="0"/>
              </a:spcBef>
            </a:pPr>
            <a:endParaRPr lang="en-GB" sz="1600" spc="96" dirty="0">
              <a:solidFill>
                <a:srgbClr val="000000"/>
              </a:solidFill>
              <a:latin typeface="DM Sans"/>
              <a:ea typeface="DM Sans"/>
              <a:cs typeface="DM Sans"/>
              <a:sym typeface="DM Sans"/>
            </a:endParaRPr>
          </a:p>
          <a:p>
            <a:pPr lvl="0">
              <a:lnSpc>
                <a:spcPts val="2160"/>
              </a:lnSpc>
              <a:spcBef>
                <a:spcPct val="0"/>
              </a:spcBef>
            </a:pPr>
            <a:endParaRPr lang="en-GB" sz="1600" spc="96" dirty="0" err="1">
              <a:solidFill>
                <a:srgbClr val="000000"/>
              </a:solidFill>
              <a:latin typeface="DM Sans"/>
              <a:ea typeface="DM Sans"/>
              <a:cs typeface="DM Sans"/>
              <a:sym typeface="DM Sans"/>
            </a:endParaRPr>
          </a:p>
        </p:txBody>
      </p:sp>
      <p:sp>
        <p:nvSpPr>
          <p:cNvPr id="34" name="TextBox 34"/>
          <p:cNvSpPr txBox="1"/>
          <p:nvPr/>
        </p:nvSpPr>
        <p:spPr>
          <a:xfrm>
            <a:off x="7062826" y="6487068"/>
            <a:ext cx="4137951" cy="1962973"/>
          </a:xfrm>
          <a:prstGeom prst="rect">
            <a:avLst/>
          </a:prstGeom>
        </p:spPr>
        <p:txBody>
          <a:bodyPr lIns="0" tIns="0" rIns="0" bIns="0" rtlCol="0" anchor="t">
            <a:spAutoFit/>
          </a:bodyPr>
          <a:lstStyle/>
          <a:p>
            <a:pPr lvl="0">
              <a:lnSpc>
                <a:spcPts val="2160"/>
              </a:lnSpc>
              <a:spcBef>
                <a:spcPct val="0"/>
              </a:spcBef>
            </a:pPr>
            <a:r>
              <a:rPr lang="en-GB" sz="1600" spc="96" dirty="0">
                <a:solidFill>
                  <a:srgbClr val="000000"/>
                </a:solidFill>
                <a:latin typeface="DM Sans"/>
                <a:ea typeface="DM Sans"/>
                <a:cs typeface="DM Sans"/>
                <a:sym typeface="DM Sans"/>
              </a:rPr>
              <a:t>The system has opportunities for growth, such as integrating with other school management tools or incorporating advanced features like biometric tracking. With the rise of digital education, there is potential for wider adoption across institutions.</a:t>
            </a:r>
            <a:endParaRPr lang="en-US" sz="1600" u="none" spc="96" dirty="0">
              <a:solidFill>
                <a:srgbClr val="000000"/>
              </a:solidFill>
              <a:latin typeface="DM Sans"/>
              <a:ea typeface="DM Sans"/>
              <a:cs typeface="DM Sans"/>
              <a:sym typeface="DM Sans"/>
            </a:endParaRPr>
          </a:p>
        </p:txBody>
      </p:sp>
      <p:sp>
        <p:nvSpPr>
          <p:cNvPr id="35" name="TextBox 35"/>
          <p:cNvSpPr txBox="1"/>
          <p:nvPr/>
        </p:nvSpPr>
        <p:spPr>
          <a:xfrm>
            <a:off x="1345712" y="6487068"/>
            <a:ext cx="4137951" cy="2245102"/>
          </a:xfrm>
          <a:prstGeom prst="rect">
            <a:avLst/>
          </a:prstGeom>
        </p:spPr>
        <p:txBody>
          <a:bodyPr lIns="0" tIns="0" rIns="0" bIns="0" rtlCol="0" anchor="t">
            <a:spAutoFit/>
          </a:bodyPr>
          <a:lstStyle/>
          <a:p>
            <a:pPr lvl="0">
              <a:lnSpc>
                <a:spcPts val="2160"/>
              </a:lnSpc>
              <a:spcBef>
                <a:spcPct val="0"/>
              </a:spcBef>
            </a:pPr>
            <a:r>
              <a:rPr lang="en-GB" sz="1600" spc="96" dirty="0">
                <a:solidFill>
                  <a:srgbClr val="000000"/>
                </a:solidFill>
                <a:latin typeface="DM Sans"/>
                <a:ea typeface="DM Sans"/>
                <a:cs typeface="DM Sans"/>
                <a:sym typeface="DM Sans"/>
              </a:rPr>
              <a:t>The digital attendance system is efficient, secure, and accurate. It eliminates the risk of manipulation and human error, saving time for both teachers and students. With technologies like PHP and MySQL, it ensures reliable data storage and quick access to attendance records.</a:t>
            </a:r>
            <a:endParaRPr lang="en-US" sz="1600" u="none" spc="96" dirty="0">
              <a:solidFill>
                <a:srgbClr val="000000"/>
              </a:solidFill>
              <a:latin typeface="DM Sans"/>
              <a:ea typeface="DM Sans"/>
              <a:cs typeface="DM Sans"/>
              <a:sym typeface="DM Sans"/>
            </a:endParaRPr>
          </a:p>
        </p:txBody>
      </p:sp>
      <p:sp>
        <p:nvSpPr>
          <p:cNvPr id="36" name="Freeform 36"/>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a:ln cap="sq">
            <a:noFill/>
            <a:prstDash val="solid"/>
            <a:miter/>
          </a:ln>
        </p:spPr>
      </p:sp>
      <p:sp>
        <p:nvSpPr>
          <p:cNvPr id="37" name="Freeform 37"/>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a:ln cap="sq">
            <a:noFill/>
            <a:prstDash val="solid"/>
            <a:miter/>
          </a:ln>
        </p:spPr>
      </p:sp>
      <p:sp>
        <p:nvSpPr>
          <p:cNvPr id="38" name="Freeform 38"/>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a:ln cap="sq">
            <a:noFill/>
            <a:prstDash val="solid"/>
            <a:miter/>
          </a:ln>
        </p:spPr>
      </p:sp>
      <p:sp>
        <p:nvSpPr>
          <p:cNvPr id="39" name="Freeform 39"/>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 xmlns:asvg="http://schemas.microsoft.com/office/drawing/2016/SVG/main" r:embed="rId12"/>
                </a:ext>
              </a:extLst>
            </a:blip>
            <a:stretch>
              <a:fillRect/>
            </a:stretch>
          </a:blipFill>
          <a:ln cap="sq">
            <a:noFill/>
            <a:prstDash val="solid"/>
            <a:miter/>
          </a:ln>
        </p:spPr>
      </p:sp>
      <p:sp>
        <p:nvSpPr>
          <p:cNvPr id="40" name="Freeform 40"/>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3">
              <a:extLst>
                <a:ext uri="{96DAC541-7B7A-43D3-8B79-37D633B846F1}">
                  <asvg:svgBlip xmlns="" xmlns:asvg="http://schemas.microsoft.com/office/drawing/2016/SVG/main" r:embed="rId14"/>
                </a:ext>
              </a:extLst>
            </a:blip>
            <a:stretch>
              <a:fillRect/>
            </a:stretch>
          </a:blipFill>
          <a:ln cap="sq">
            <a:noFill/>
            <a:prstDash val="solid"/>
            <a:miter/>
          </a:ln>
        </p:spPr>
      </p:sp>
      <p:sp>
        <p:nvSpPr>
          <p:cNvPr id="41" name="Freeform 41"/>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5">
              <a:extLst>
                <a:ext uri="{96DAC541-7B7A-43D3-8B79-37D633B846F1}">
                  <asvg:svgBlip xmlns="" xmlns:asvg="http://schemas.microsoft.com/office/drawing/2016/SVG/main" r:embed="rId16"/>
                </a:ext>
              </a:extLst>
            </a:blip>
            <a:stretch>
              <a:fillRect/>
            </a:stretch>
          </a:blipFill>
          <a:ln cap="sq">
            <a:noFill/>
            <a:prstDash val="solid"/>
            <a:miter/>
          </a:ln>
        </p:spPr>
      </p:sp>
      <p:sp>
        <p:nvSpPr>
          <p:cNvPr id="42" name="Freeform 42"/>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5">
              <a:extLst>
                <a:ext uri="{96DAC541-7B7A-43D3-8B79-37D633B846F1}">
                  <asvg:svgBlip xmlns="" xmlns:asvg="http://schemas.microsoft.com/office/drawing/2016/SVG/main" r:embed="rId16"/>
                </a:ext>
              </a:extLst>
            </a:blip>
            <a:stretch>
              <a:fillRect/>
            </a:stretch>
          </a:blipFill>
          <a:ln cap="sq">
            <a:noFill/>
            <a:prstDash val="solid"/>
            <a:miter/>
          </a:ln>
        </p:spPr>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819907" y="1950456"/>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a:ln cap="sq">
            <a:noFill/>
            <a:prstDash val="solid"/>
            <a:miter/>
          </a:ln>
        </p:spPr>
      </p:sp>
      <p:sp>
        <p:nvSpPr>
          <p:cNvPr id="4" name="Freeform 4"/>
          <p:cNvSpPr/>
          <p:nvPr/>
        </p:nvSpPr>
        <p:spPr>
          <a:xfrm>
            <a:off x="10256115" y="2639048"/>
            <a:ext cx="7181225" cy="5008904"/>
          </a:xfrm>
          <a:custGeom>
            <a:avLst/>
            <a:gdLst/>
            <a:ahLst/>
            <a:cxnLst/>
            <a:rect l="l" t="t" r="r" b="b"/>
            <a:pathLst>
              <a:path w="7181225" h="5008904">
                <a:moveTo>
                  <a:pt x="0" y="0"/>
                </a:moveTo>
                <a:lnTo>
                  <a:pt x="7181225" y="0"/>
                </a:lnTo>
                <a:lnTo>
                  <a:pt x="7181225" y="5008904"/>
                </a:lnTo>
                <a:lnTo>
                  <a:pt x="0" y="5008904"/>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5" name="TextBox 5"/>
          <p:cNvSpPr txBox="1"/>
          <p:nvPr/>
        </p:nvSpPr>
        <p:spPr>
          <a:xfrm>
            <a:off x="1504950" y="1754505"/>
            <a:ext cx="8751165" cy="2245551"/>
          </a:xfrm>
          <a:prstGeom prst="rect">
            <a:avLst/>
          </a:prstGeom>
        </p:spPr>
        <p:txBody>
          <a:bodyPr lIns="0" tIns="0" rIns="0" bIns="0" rtlCol="0" anchor="t">
            <a:spAutoFit/>
          </a:bodyPr>
          <a:lstStyle/>
          <a:p>
            <a:pPr algn="l">
              <a:lnSpc>
                <a:spcPts val="8730"/>
              </a:lnSpc>
            </a:pPr>
            <a:r>
              <a:rPr lang="en-US" sz="8000" b="1" dirty="0">
                <a:solidFill>
                  <a:srgbClr val="000000"/>
                </a:solidFill>
                <a:latin typeface="DM Sans Bold"/>
                <a:ea typeface="DM Sans Bold"/>
                <a:cs typeface="DM Sans Bold"/>
                <a:sym typeface="DM Sans Bold"/>
              </a:rPr>
              <a:t>Final reflections and future steps</a:t>
            </a:r>
          </a:p>
        </p:txBody>
      </p:sp>
      <p:sp>
        <p:nvSpPr>
          <p:cNvPr id="6" name="TextBox 6"/>
          <p:cNvSpPr txBox="1"/>
          <p:nvPr/>
        </p:nvSpPr>
        <p:spPr>
          <a:xfrm>
            <a:off x="1504950" y="4381500"/>
            <a:ext cx="7707571" cy="4501232"/>
          </a:xfrm>
          <a:prstGeom prst="rect">
            <a:avLst/>
          </a:prstGeom>
        </p:spPr>
        <p:txBody>
          <a:bodyPr lIns="0" tIns="0" rIns="0" bIns="0" rtlCol="0" anchor="t">
            <a:spAutoFit/>
          </a:bodyPr>
          <a:lstStyle/>
          <a:p>
            <a:pPr lvl="0">
              <a:lnSpc>
                <a:spcPts val="2699"/>
              </a:lnSpc>
              <a:spcBef>
                <a:spcPct val="0"/>
              </a:spcBef>
            </a:pPr>
            <a:r>
              <a:rPr lang="en-GB" sz="1999" spc="119" dirty="0">
                <a:solidFill>
                  <a:srgbClr val="000000"/>
                </a:solidFill>
                <a:latin typeface="DM Sans"/>
                <a:ea typeface="DM Sans"/>
                <a:cs typeface="DM Sans"/>
                <a:sym typeface="DM Sans"/>
              </a:rPr>
              <a:t>Creating the digital attendance system has been a great learning experience. I was able to solve the problem of paper-based attendance by developing a simple, secure, and efficient solution using HTML, CSS, PHP, </a:t>
            </a:r>
            <a:r>
              <a:rPr lang="en-GB" sz="1999" spc="119" dirty="0" err="1" smtClean="0">
                <a:solidFill>
                  <a:srgbClr val="000000"/>
                </a:solidFill>
                <a:latin typeface="DM Sans"/>
                <a:ea typeface="DM Sans"/>
                <a:cs typeface="DM Sans"/>
                <a:sym typeface="DM Sans"/>
              </a:rPr>
              <a:t>Javascript</a:t>
            </a:r>
            <a:r>
              <a:rPr lang="en-GB" sz="1999" spc="119" dirty="0" smtClean="0">
                <a:solidFill>
                  <a:srgbClr val="000000"/>
                </a:solidFill>
                <a:latin typeface="DM Sans"/>
                <a:ea typeface="DM Sans"/>
                <a:cs typeface="DM Sans"/>
                <a:sym typeface="DM Sans"/>
              </a:rPr>
              <a:t>, </a:t>
            </a:r>
            <a:r>
              <a:rPr lang="en-GB" sz="1999" spc="119" dirty="0" smtClean="0">
                <a:solidFill>
                  <a:srgbClr val="000000"/>
                </a:solidFill>
                <a:latin typeface="DM Sans"/>
                <a:ea typeface="DM Sans"/>
                <a:cs typeface="DM Sans"/>
                <a:sym typeface="DM Sans"/>
              </a:rPr>
              <a:t>and </a:t>
            </a:r>
            <a:r>
              <a:rPr lang="en-GB" sz="1999" spc="119" dirty="0">
                <a:solidFill>
                  <a:srgbClr val="000000"/>
                </a:solidFill>
                <a:latin typeface="DM Sans"/>
                <a:ea typeface="DM Sans"/>
                <a:cs typeface="DM Sans"/>
                <a:sym typeface="DM Sans"/>
              </a:rPr>
              <a:t>MySQL. This project taught me how important it is to create a system that is both functional and easy to use. I’m happy with the results and how it improves the attendance process for both teachers and students</a:t>
            </a:r>
            <a:r>
              <a:rPr lang="en-GB" sz="1999" spc="119" dirty="0" smtClean="0">
                <a:solidFill>
                  <a:srgbClr val="000000"/>
                </a:solidFill>
                <a:latin typeface="DM Sans"/>
                <a:ea typeface="DM Sans"/>
                <a:cs typeface="DM Sans"/>
                <a:sym typeface="DM Sans"/>
              </a:rPr>
              <a:t>.</a:t>
            </a:r>
          </a:p>
          <a:p>
            <a:pPr lvl="0">
              <a:lnSpc>
                <a:spcPts val="2699"/>
              </a:lnSpc>
              <a:spcBef>
                <a:spcPct val="0"/>
              </a:spcBef>
            </a:pPr>
            <a:endParaRPr lang="en-GB" sz="1999" u="none" spc="119" dirty="0">
              <a:solidFill>
                <a:srgbClr val="000000"/>
              </a:solidFill>
              <a:latin typeface="DM Sans"/>
              <a:ea typeface="DM Sans"/>
              <a:cs typeface="DM Sans"/>
              <a:sym typeface="DM Sans"/>
            </a:endParaRPr>
          </a:p>
          <a:p>
            <a:pPr marL="342900" lvl="0" indent="-342900">
              <a:lnSpc>
                <a:spcPts val="2699"/>
              </a:lnSpc>
              <a:spcBef>
                <a:spcPct val="0"/>
              </a:spcBef>
              <a:buFont typeface="Arial" panose="020B0604020202020204" pitchFamily="34" charset="0"/>
              <a:buChar char="•"/>
            </a:pPr>
            <a:r>
              <a:rPr lang="en-IN" sz="2000" dirty="0" smtClean="0"/>
              <a:t>Biometric Integration</a:t>
            </a:r>
          </a:p>
          <a:p>
            <a:pPr marL="342900" lvl="0" indent="-342900">
              <a:lnSpc>
                <a:spcPts val="2699"/>
              </a:lnSpc>
              <a:spcBef>
                <a:spcPct val="0"/>
              </a:spcBef>
              <a:buFont typeface="Arial" panose="020B0604020202020204" pitchFamily="34" charset="0"/>
              <a:buChar char="•"/>
            </a:pPr>
            <a:r>
              <a:rPr lang="en-IN" sz="2000" dirty="0" smtClean="0"/>
              <a:t>AI-based </a:t>
            </a:r>
            <a:r>
              <a:rPr lang="en-IN" sz="2000" dirty="0"/>
              <a:t>Attendance </a:t>
            </a:r>
            <a:r>
              <a:rPr lang="en-IN" sz="2000" dirty="0" smtClean="0"/>
              <a:t>Tracking</a:t>
            </a:r>
          </a:p>
          <a:p>
            <a:pPr marL="342900" lvl="0" indent="-342900">
              <a:lnSpc>
                <a:spcPts val="2699"/>
              </a:lnSpc>
              <a:spcBef>
                <a:spcPct val="0"/>
              </a:spcBef>
              <a:buFont typeface="Arial" panose="020B0604020202020204" pitchFamily="34" charset="0"/>
              <a:buChar char="•"/>
            </a:pPr>
            <a:r>
              <a:rPr lang="en-IN" sz="2000" dirty="0"/>
              <a:t>Automated Notifications and </a:t>
            </a:r>
            <a:r>
              <a:rPr lang="en-IN" sz="2000" dirty="0" smtClean="0"/>
              <a:t>Alerts</a:t>
            </a:r>
          </a:p>
          <a:p>
            <a:pPr marL="342900" lvl="0" indent="-342900">
              <a:lnSpc>
                <a:spcPts val="2699"/>
              </a:lnSpc>
              <a:spcBef>
                <a:spcPct val="0"/>
              </a:spcBef>
              <a:buFont typeface="Arial" panose="020B0604020202020204" pitchFamily="34" charset="0"/>
              <a:buChar char="•"/>
            </a:pPr>
            <a:r>
              <a:rPr lang="en-IN" sz="2000" dirty="0"/>
              <a:t>Mobile App Integration</a:t>
            </a:r>
            <a:endParaRPr lang="en-US" sz="1999" u="none" spc="119" dirty="0">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 xmlns:asvg="http://schemas.microsoft.com/office/drawing/2016/SVG/main" r:embed="rId28"/>
                </a:ext>
              </a:extLst>
            </a:blip>
            <a:stretch>
              <a:fillRect/>
            </a:stretch>
          </a:blipFill>
          <a:ln cap="sq">
            <a:noFill/>
            <a:prstDash val="solid"/>
            <a:miter/>
          </a:ln>
        </p:spPr>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 very much!</a:t>
            </a:r>
          </a:p>
        </p:txBody>
      </p:sp>
      <p:sp>
        <p:nvSpPr>
          <p:cNvPr id="17" name="TextBox 17"/>
          <p:cNvSpPr txBox="1"/>
          <p:nvPr/>
        </p:nvSpPr>
        <p:spPr>
          <a:xfrm>
            <a:off x="4860641" y="6811335"/>
            <a:ext cx="8459795" cy="583686"/>
          </a:xfrm>
          <a:prstGeom prst="rect">
            <a:avLst/>
          </a:prstGeom>
        </p:spPr>
        <p:txBody>
          <a:bodyPr lIns="0" tIns="0" rIns="0" bIns="0" rtlCol="0" anchor="t">
            <a:spAutoFit/>
          </a:bodyPr>
          <a:lstStyle/>
          <a:p>
            <a:pPr algn="ctr">
              <a:lnSpc>
                <a:spcPts val="4381"/>
              </a:lnSpc>
            </a:pPr>
            <a:endParaRPr lang="en-US" sz="4381" b="1" spc="-87" dirty="0">
              <a:solidFill>
                <a:srgbClr val="000000"/>
              </a:solidFill>
              <a:latin typeface="DM Sans Bold"/>
              <a:ea typeface="DM Sans Bold"/>
              <a:cs typeface="DM Sans Bold"/>
              <a:sym typeface="DM Sans Bo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994934"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1504950" y="2345718"/>
            <a:ext cx="7848753" cy="2282190"/>
          </a:xfrm>
          <a:prstGeom prst="rect">
            <a:avLst/>
          </a:prstGeom>
        </p:spPr>
        <p:txBody>
          <a:bodyPr lIns="0" tIns="0" rIns="0" bIns="0" rtlCol="0" anchor="t">
            <a:spAutoFit/>
          </a:bodyPr>
          <a:lstStyle/>
          <a:p>
            <a:pPr algn="l">
              <a:lnSpc>
                <a:spcPts val="8730"/>
              </a:lnSpc>
            </a:pPr>
            <a:r>
              <a:rPr lang="en-US" sz="9000" b="1" dirty="0">
                <a:solidFill>
                  <a:srgbClr val="000000"/>
                </a:solidFill>
                <a:latin typeface="DM Sans Bold"/>
                <a:ea typeface="DM Sans Bold"/>
                <a:cs typeface="DM Sans Bold"/>
                <a:sym typeface="DM Sans Bold"/>
              </a:rPr>
              <a:t>Origin of the creative idea</a:t>
            </a:r>
          </a:p>
        </p:txBody>
      </p:sp>
      <p:sp>
        <p:nvSpPr>
          <p:cNvPr id="5" name="TextBox 5"/>
          <p:cNvSpPr txBox="1"/>
          <p:nvPr/>
        </p:nvSpPr>
        <p:spPr>
          <a:xfrm>
            <a:off x="1504950" y="4807557"/>
            <a:ext cx="7707571" cy="3795398"/>
          </a:xfrm>
          <a:prstGeom prst="rect">
            <a:avLst/>
          </a:prstGeom>
        </p:spPr>
        <p:txBody>
          <a:bodyPr lIns="0" tIns="0" rIns="0" bIns="0" rtlCol="0" anchor="t">
            <a:spAutoFit/>
          </a:bodyPr>
          <a:lstStyle/>
          <a:p>
            <a:pPr lvl="0">
              <a:lnSpc>
                <a:spcPts val="2699"/>
              </a:lnSpc>
              <a:spcBef>
                <a:spcPct val="0"/>
              </a:spcBef>
            </a:pPr>
            <a:r>
              <a:rPr lang="en-GB" sz="1999" spc="119" dirty="0">
                <a:solidFill>
                  <a:srgbClr val="000000"/>
                </a:solidFill>
                <a:latin typeface="DM Sans"/>
                <a:ea typeface="DM Sans"/>
                <a:cs typeface="DM Sans"/>
                <a:sym typeface="DM Sans"/>
              </a:rPr>
              <a:t>Problems lead to creative solutions. The traditional method of marking attendance with paper and pen is prone to manipulation. This led to the development of a digital student attendance system that marks attendance without the possibility of alteration.</a:t>
            </a:r>
          </a:p>
          <a:p>
            <a:pPr lvl="0">
              <a:lnSpc>
                <a:spcPts val="2699"/>
              </a:lnSpc>
              <a:spcBef>
                <a:spcPct val="0"/>
              </a:spcBef>
            </a:pPr>
            <a:endParaRPr lang="en-GB" sz="1999" spc="119" dirty="0">
              <a:solidFill>
                <a:srgbClr val="000000"/>
              </a:solidFill>
              <a:latin typeface="DM Sans"/>
              <a:ea typeface="DM Sans"/>
              <a:cs typeface="DM Sans"/>
              <a:sym typeface="DM Sans"/>
            </a:endParaRPr>
          </a:p>
          <a:p>
            <a:pPr lvl="0">
              <a:lnSpc>
                <a:spcPts val="2699"/>
              </a:lnSpc>
              <a:spcBef>
                <a:spcPct val="0"/>
              </a:spcBef>
            </a:pPr>
            <a:r>
              <a:rPr lang="en-GB" sz="1999" spc="119" dirty="0">
                <a:solidFill>
                  <a:srgbClr val="000000"/>
                </a:solidFill>
                <a:latin typeface="DM Sans"/>
                <a:ea typeface="DM Sans"/>
                <a:cs typeface="DM Sans"/>
                <a:sym typeface="DM Sans"/>
              </a:rPr>
              <a:t>In this system, both teachers and students can access only their specific functions after receiving approval from the Head of Department (HOD). This ensures that unnecessary access is removed and makes the attendance process </a:t>
            </a:r>
            <a:r>
              <a:rPr lang="en-GB" sz="1999" spc="119" dirty="0" smtClean="0">
                <a:solidFill>
                  <a:srgbClr val="000000"/>
                </a:solidFill>
                <a:latin typeface="DM Sans"/>
                <a:ea typeface="DM Sans"/>
                <a:cs typeface="DM Sans"/>
                <a:sym typeface="DM Sans"/>
              </a:rPr>
              <a:t>smoother</a:t>
            </a:r>
            <a:r>
              <a:rPr lang="en-GB" sz="1999" spc="119" dirty="0">
                <a:solidFill>
                  <a:srgbClr val="000000"/>
                </a:solidFill>
                <a:latin typeface="DM Sans"/>
                <a:ea typeface="DM Sans"/>
                <a:cs typeface="DM Sans"/>
                <a:sym typeface="DM Sans"/>
              </a:rPr>
              <a:t>.</a:t>
            </a:r>
            <a:endParaRPr lang="en-US" sz="1999" u="none" spc="119" dirty="0">
              <a:solidFill>
                <a:srgbClr val="000000"/>
              </a:solidFill>
              <a:latin typeface="DM Sans"/>
              <a:ea typeface="DM Sans"/>
              <a:cs typeface="DM Sans"/>
              <a:sym typeface="DM Sans"/>
            </a:endParaRPr>
          </a:p>
        </p:txBody>
      </p:sp>
      <p:sp>
        <p:nvSpPr>
          <p:cNvPr id="6" name="Freeform 6"/>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a:ln cap="sq">
            <a:noFill/>
            <a:prstDash val="solid"/>
            <a:miter/>
          </a:ln>
        </p:spPr>
      </p:sp>
      <p:sp>
        <p:nvSpPr>
          <p:cNvPr id="8" name="Freeform 8"/>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a:ln cap="sq">
            <a:noFill/>
            <a:prstDash val="solid"/>
            <a:miter/>
          </a:ln>
        </p:spPr>
      </p:sp>
      <p:sp>
        <p:nvSpPr>
          <p:cNvPr id="9" name="Freeform 9"/>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 xmlns:asvg="http://schemas.microsoft.com/office/drawing/2016/SVG/main" r:embed="rId12"/>
                </a:ext>
              </a:extLst>
            </a:blip>
            <a:stretch>
              <a:fillRect/>
            </a:stretch>
          </a:blipFill>
          <a:ln cap="sq">
            <a:noFill/>
            <a:prstDash val="solid"/>
            <a:miter/>
          </a:ln>
        </p:spPr>
      </p:sp>
      <p:sp>
        <p:nvSpPr>
          <p:cNvPr id="10" name="Freeform 10"/>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 xmlns:asvg="http://schemas.microsoft.com/office/drawing/2016/SVG/main" r:embed="rId14"/>
                </a:ext>
              </a:extLst>
            </a:blip>
            <a:stretch>
              <a:fillRect/>
            </a:stretch>
          </a:blipFill>
          <a:ln cap="sq">
            <a:noFill/>
            <a:prstDash val="solid"/>
            <a:miter/>
          </a:ln>
        </p:spPr>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1504950" y="2566521"/>
            <a:ext cx="7025086" cy="3387090"/>
          </a:xfrm>
          <a:prstGeom prst="rect">
            <a:avLst/>
          </a:prstGeom>
        </p:spPr>
        <p:txBody>
          <a:bodyPr lIns="0" tIns="0" rIns="0" bIns="0" rtlCol="0" anchor="t">
            <a:spAutoFit/>
          </a:bodyPr>
          <a:lstStyle/>
          <a:p>
            <a:pPr algn="l">
              <a:lnSpc>
                <a:spcPts val="8730"/>
              </a:lnSpc>
            </a:pPr>
            <a:r>
              <a:rPr lang="en-US" sz="9000" b="1" dirty="0">
                <a:solidFill>
                  <a:srgbClr val="000000"/>
                </a:solidFill>
                <a:latin typeface="DM Sans Bold"/>
                <a:ea typeface="DM Sans Bold"/>
                <a:cs typeface="DM Sans Bold"/>
                <a:sym typeface="DM Sans Bold"/>
              </a:rPr>
              <a:t>Project vision and mission</a:t>
            </a:r>
          </a:p>
        </p:txBody>
      </p:sp>
      <p:sp>
        <p:nvSpPr>
          <p:cNvPr id="4" name="TextBox 4"/>
          <p:cNvSpPr txBox="1"/>
          <p:nvPr/>
        </p:nvSpPr>
        <p:spPr>
          <a:xfrm>
            <a:off x="1504950" y="6252853"/>
            <a:ext cx="7025086" cy="1717906"/>
          </a:xfrm>
          <a:prstGeom prst="rect">
            <a:avLst/>
          </a:prstGeom>
        </p:spPr>
        <p:txBody>
          <a:bodyPr lIns="0" tIns="0" rIns="0" bIns="0" rtlCol="0" anchor="t">
            <a:spAutoFit/>
          </a:bodyPr>
          <a:lstStyle/>
          <a:p>
            <a:pPr lvl="0">
              <a:lnSpc>
                <a:spcPts val="2699"/>
              </a:lnSpc>
              <a:spcBef>
                <a:spcPct val="0"/>
              </a:spcBef>
            </a:pPr>
            <a:r>
              <a:rPr lang="en-GB" sz="1999" spc="119" dirty="0" smtClean="0">
                <a:solidFill>
                  <a:srgbClr val="000000"/>
                </a:solidFill>
                <a:latin typeface="DM Sans"/>
                <a:ea typeface="DM Sans"/>
                <a:cs typeface="DM Sans"/>
                <a:sym typeface="DM Sans"/>
              </a:rPr>
              <a:t>Our </a:t>
            </a:r>
            <a:r>
              <a:rPr lang="en-GB" sz="1999" spc="119" dirty="0">
                <a:solidFill>
                  <a:srgbClr val="000000"/>
                </a:solidFill>
                <a:latin typeface="DM Sans"/>
                <a:ea typeface="DM Sans"/>
                <a:cs typeface="DM Sans"/>
                <a:sym typeface="DM Sans"/>
              </a:rPr>
              <a:t>vision is to create a reliable, efficient, and secure digital attendance system that ensures accurate tracking of student attendance while preventing manipulation, providing a seamless experience for both teachers and students.</a:t>
            </a:r>
            <a:r>
              <a:rPr lang="en-US" sz="1999" u="none" spc="119" dirty="0" smtClean="0">
                <a:solidFill>
                  <a:srgbClr val="000000"/>
                </a:solidFill>
                <a:latin typeface="DM Sans"/>
                <a:ea typeface="DM Sans"/>
                <a:cs typeface="DM Sans"/>
                <a:sym typeface="DM Sans"/>
              </a:rPr>
              <a:t>.</a:t>
            </a:r>
            <a:endParaRPr lang="en-US" sz="1999" u="none" spc="119" dirty="0">
              <a:solidFill>
                <a:srgbClr val="000000"/>
              </a:solidFill>
              <a:latin typeface="DM Sans"/>
              <a:ea typeface="DM Sans"/>
              <a:cs typeface="DM Sans"/>
              <a:sym typeface="DM Sans"/>
            </a:endParaRPr>
          </a:p>
        </p:txBody>
      </p:sp>
      <p:grpSp>
        <p:nvGrpSpPr>
          <p:cNvPr id="5" name="Group 5"/>
          <p:cNvGrpSpPr/>
          <p:nvPr/>
        </p:nvGrpSpPr>
        <p:grpSpPr>
          <a:xfrm>
            <a:off x="9975489" y="1170261"/>
            <a:ext cx="6998061" cy="2561528"/>
            <a:chOff x="0" y="0"/>
            <a:chExt cx="2342659" cy="857492"/>
          </a:xfrm>
        </p:grpSpPr>
        <p:sp>
          <p:nvSpPr>
            <p:cNvPr id="6" name="Freeform 6"/>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7" name="TextBox 7"/>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8" name="TextBox 8"/>
          <p:cNvSpPr txBox="1"/>
          <p:nvPr/>
        </p:nvSpPr>
        <p:spPr>
          <a:xfrm>
            <a:off x="10491672" y="2024301"/>
            <a:ext cx="1578952" cy="1034423"/>
          </a:xfrm>
          <a:prstGeom prst="rect">
            <a:avLst/>
          </a:prstGeom>
        </p:spPr>
        <p:txBody>
          <a:bodyPr lIns="0" tIns="0" rIns="0" bIns="0" rtlCol="0" anchor="t">
            <a:spAutoFit/>
          </a:bodyPr>
          <a:lstStyle/>
          <a:p>
            <a:pPr algn="l">
              <a:lnSpc>
                <a:spcPts val="7680"/>
              </a:lnSpc>
            </a:pPr>
            <a:r>
              <a:rPr lang="en-US" sz="8000" spc="-656" dirty="0" smtClean="0">
                <a:solidFill>
                  <a:srgbClr val="000000"/>
                </a:solidFill>
                <a:latin typeface="DM Sans"/>
                <a:ea typeface="DM Sans"/>
                <a:cs typeface="DM Sans"/>
                <a:sym typeface="DM Sans"/>
              </a:rPr>
              <a:t>01</a:t>
            </a:r>
            <a:r>
              <a:rPr lang="en-US" sz="8000" spc="-656" dirty="0">
                <a:solidFill>
                  <a:srgbClr val="000000"/>
                </a:solidFill>
                <a:latin typeface="DM Sans"/>
                <a:ea typeface="DM Sans"/>
                <a:cs typeface="DM Sans"/>
                <a:sym typeface="DM Sans"/>
              </a:rPr>
              <a:t>.</a:t>
            </a:r>
          </a:p>
        </p:txBody>
      </p:sp>
      <p:grpSp>
        <p:nvGrpSpPr>
          <p:cNvPr id="9" name="Group 9"/>
          <p:cNvGrpSpPr/>
          <p:nvPr/>
        </p:nvGrpSpPr>
        <p:grpSpPr>
          <a:xfrm>
            <a:off x="9975489" y="3862348"/>
            <a:ext cx="6998061" cy="2561528"/>
            <a:chOff x="0" y="0"/>
            <a:chExt cx="2342659" cy="857492"/>
          </a:xfrm>
        </p:grpSpPr>
        <p:sp>
          <p:nvSpPr>
            <p:cNvPr id="10" name="Freeform 10"/>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11" name="TextBox 11"/>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grpSp>
        <p:nvGrpSpPr>
          <p:cNvPr id="12" name="Group 12"/>
          <p:cNvGrpSpPr/>
          <p:nvPr/>
        </p:nvGrpSpPr>
        <p:grpSpPr>
          <a:xfrm>
            <a:off x="9975489" y="6557226"/>
            <a:ext cx="6998061" cy="2561528"/>
            <a:chOff x="0" y="0"/>
            <a:chExt cx="2342659" cy="857492"/>
          </a:xfrm>
        </p:grpSpPr>
        <p:sp>
          <p:nvSpPr>
            <p:cNvPr id="13" name="Freeform 13"/>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id="14" name="TextBox 14"/>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15" name="TextBox 15"/>
          <p:cNvSpPr txBox="1"/>
          <p:nvPr/>
        </p:nvSpPr>
        <p:spPr>
          <a:xfrm>
            <a:off x="10491672" y="4717783"/>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id="16" name="TextBox 16"/>
          <p:cNvSpPr txBox="1"/>
          <p:nvPr/>
        </p:nvSpPr>
        <p:spPr>
          <a:xfrm>
            <a:off x="10491672" y="7411266"/>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id="17" name="TextBox 17"/>
          <p:cNvSpPr txBox="1"/>
          <p:nvPr/>
        </p:nvSpPr>
        <p:spPr>
          <a:xfrm>
            <a:off x="12218907" y="2024301"/>
            <a:ext cx="4132127" cy="736035"/>
          </a:xfrm>
          <a:prstGeom prst="rect">
            <a:avLst/>
          </a:prstGeom>
        </p:spPr>
        <p:txBody>
          <a:bodyPr lIns="0" tIns="0" rIns="0" bIns="0" rtlCol="0" anchor="t">
            <a:spAutoFit/>
          </a:bodyPr>
          <a:lstStyle/>
          <a:p>
            <a:pPr lvl="0" algn="just">
              <a:lnSpc>
                <a:spcPts val="1890"/>
              </a:lnSpc>
              <a:spcBef>
                <a:spcPct val="0"/>
              </a:spcBef>
            </a:pPr>
            <a:r>
              <a:rPr lang="en-GB" spc="22" dirty="0">
                <a:solidFill>
                  <a:srgbClr val="000000"/>
                </a:solidFill>
                <a:latin typeface="DM Sans"/>
                <a:ea typeface="DM Sans"/>
                <a:cs typeface="DM Sans"/>
                <a:sym typeface="DM Sans"/>
              </a:rPr>
              <a:t>To develop a user-friendly digital platform for marking attendance that eliminates errors and </a:t>
            </a:r>
            <a:r>
              <a:rPr lang="en-GB" spc="22" dirty="0" smtClean="0">
                <a:solidFill>
                  <a:srgbClr val="000000"/>
                </a:solidFill>
                <a:latin typeface="DM Sans"/>
                <a:ea typeface="DM Sans"/>
                <a:cs typeface="DM Sans"/>
                <a:sym typeface="DM Sans"/>
              </a:rPr>
              <a:t>manipulation</a:t>
            </a:r>
            <a:r>
              <a:rPr lang="en-US" u="none" spc="22" dirty="0" smtClean="0">
                <a:solidFill>
                  <a:srgbClr val="000000"/>
                </a:solidFill>
                <a:latin typeface="DM Sans"/>
                <a:ea typeface="DM Sans"/>
                <a:cs typeface="DM Sans"/>
                <a:sym typeface="DM Sans"/>
              </a:rPr>
              <a:t>.</a:t>
            </a:r>
            <a:endParaRPr lang="en-US" u="none" spc="22" dirty="0">
              <a:solidFill>
                <a:srgbClr val="000000"/>
              </a:solidFill>
              <a:latin typeface="DM Sans"/>
              <a:ea typeface="DM Sans"/>
              <a:cs typeface="DM Sans"/>
              <a:sym typeface="DM Sans"/>
            </a:endParaRPr>
          </a:p>
        </p:txBody>
      </p:sp>
      <p:sp>
        <p:nvSpPr>
          <p:cNvPr id="18" name="TextBox 18"/>
          <p:cNvSpPr txBox="1"/>
          <p:nvPr/>
        </p:nvSpPr>
        <p:spPr>
          <a:xfrm>
            <a:off x="12218909" y="4717783"/>
            <a:ext cx="4132126" cy="974626"/>
          </a:xfrm>
          <a:prstGeom prst="rect">
            <a:avLst/>
          </a:prstGeom>
        </p:spPr>
        <p:txBody>
          <a:bodyPr wrap="square" lIns="0" tIns="0" rIns="0" bIns="0" rtlCol="0" anchor="t">
            <a:spAutoFit/>
          </a:bodyPr>
          <a:lstStyle/>
          <a:p>
            <a:pPr lvl="0" algn="just">
              <a:lnSpc>
                <a:spcPts val="1890"/>
              </a:lnSpc>
              <a:spcBef>
                <a:spcPct val="0"/>
              </a:spcBef>
            </a:pPr>
            <a:r>
              <a:rPr lang="en-GB" spc="22" dirty="0">
                <a:solidFill>
                  <a:srgbClr val="000000"/>
                </a:solidFill>
                <a:latin typeface="DM Sans"/>
                <a:ea typeface="DM Sans"/>
                <a:cs typeface="DM Sans"/>
                <a:sym typeface="DM Sans"/>
              </a:rPr>
              <a:t>To save time by eliminating the need for paper and pen, allowing for quick and efficient digital attendance marking</a:t>
            </a:r>
            <a:r>
              <a:rPr lang="en-GB" spc="22" dirty="0" smtClean="0">
                <a:solidFill>
                  <a:srgbClr val="000000"/>
                </a:solidFill>
                <a:latin typeface="DM Sans"/>
                <a:ea typeface="DM Sans"/>
                <a:cs typeface="DM Sans"/>
                <a:sym typeface="DM Sans"/>
              </a:rPr>
              <a:t>.</a:t>
            </a:r>
            <a:endParaRPr lang="en-US" u="none" spc="22" dirty="0">
              <a:solidFill>
                <a:srgbClr val="000000"/>
              </a:solidFill>
              <a:latin typeface="DM Sans"/>
              <a:ea typeface="DM Sans"/>
              <a:cs typeface="DM Sans"/>
              <a:sym typeface="DM Sans"/>
            </a:endParaRPr>
          </a:p>
        </p:txBody>
      </p:sp>
      <p:sp>
        <p:nvSpPr>
          <p:cNvPr id="19" name="TextBox 19"/>
          <p:cNvSpPr txBox="1"/>
          <p:nvPr/>
        </p:nvSpPr>
        <p:spPr>
          <a:xfrm>
            <a:off x="12218907" y="7350677"/>
            <a:ext cx="4132127" cy="974626"/>
          </a:xfrm>
          <a:prstGeom prst="rect">
            <a:avLst/>
          </a:prstGeom>
        </p:spPr>
        <p:txBody>
          <a:bodyPr lIns="0" tIns="0" rIns="0" bIns="0" rtlCol="0" anchor="t">
            <a:spAutoFit/>
          </a:bodyPr>
          <a:lstStyle/>
          <a:p>
            <a:pPr lvl="0" algn="just">
              <a:lnSpc>
                <a:spcPts val="1890"/>
              </a:lnSpc>
              <a:spcBef>
                <a:spcPct val="0"/>
              </a:spcBef>
            </a:pPr>
            <a:r>
              <a:rPr lang="en-GB" spc="22" dirty="0">
                <a:solidFill>
                  <a:srgbClr val="000000"/>
                </a:solidFill>
                <a:latin typeface="DM Sans"/>
                <a:ea typeface="DM Sans"/>
                <a:cs typeface="DM Sans"/>
                <a:sym typeface="DM Sans"/>
              </a:rPr>
              <a:t>To enhance accountability and efficiency in the educational environment through digital </a:t>
            </a:r>
            <a:r>
              <a:rPr lang="en-GB" spc="22" dirty="0" smtClean="0">
                <a:solidFill>
                  <a:srgbClr val="000000"/>
                </a:solidFill>
                <a:latin typeface="DM Sans"/>
                <a:ea typeface="DM Sans"/>
                <a:cs typeface="DM Sans"/>
                <a:sym typeface="DM Sans"/>
              </a:rPr>
              <a:t>innovation.</a:t>
            </a:r>
            <a:endParaRPr lang="en-US" u="none" spc="22" dirty="0">
              <a:solidFill>
                <a:srgbClr val="000000"/>
              </a:solidFill>
              <a:latin typeface="DM Sans"/>
              <a:ea typeface="DM Sans"/>
              <a:cs typeface="DM Sans"/>
              <a:sym typeface="DM Sans"/>
            </a:endParaRPr>
          </a:p>
        </p:txBody>
      </p:sp>
      <p:sp>
        <p:nvSpPr>
          <p:cNvPr id="20" name="Freeform 20"/>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1" name="Freeform 21"/>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a:ln cap="sq">
            <a:noFill/>
            <a:prstDash val="solid"/>
            <a:miter/>
          </a:ln>
        </p:spPr>
      </p:sp>
      <p:sp>
        <p:nvSpPr>
          <p:cNvPr id="22" name="Freeform 22"/>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a:ln cap="sq">
            <a:noFill/>
            <a:prstDash val="solid"/>
            <a:miter/>
          </a:ln>
        </p:spPr>
      </p:sp>
      <p:sp>
        <p:nvSpPr>
          <p:cNvPr id="23" name="Freeform 23"/>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a:ln cap="sq">
            <a:noFill/>
            <a:prstDash val="solid"/>
            <a:miter/>
          </a:ln>
        </p:spPr>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6957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AutoShape 3"/>
          <p:cNvSpPr/>
          <p:nvPr/>
        </p:nvSpPr>
        <p:spPr>
          <a:xfrm>
            <a:off x="-886757" y="5074942"/>
            <a:ext cx="20061513" cy="0"/>
          </a:xfrm>
          <a:prstGeom prst="line">
            <a:avLst/>
          </a:prstGeom>
          <a:ln w="28575" cap="flat">
            <a:solidFill>
              <a:srgbClr val="000000"/>
            </a:solidFill>
            <a:prstDash val="solid"/>
            <a:headEnd type="none" w="sm" len="sm"/>
            <a:tailEnd type="none" w="sm" len="sm"/>
          </a:ln>
        </p:spPr>
      </p:sp>
      <p:grpSp>
        <p:nvGrpSpPr>
          <p:cNvPr id="4" name="Group 4"/>
          <p:cNvGrpSpPr/>
          <p:nvPr/>
        </p:nvGrpSpPr>
        <p:grpSpPr>
          <a:xfrm>
            <a:off x="5930165" y="4823914"/>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2227066" y="4823914"/>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10" name="Group 10"/>
          <p:cNvGrpSpPr/>
          <p:nvPr/>
        </p:nvGrpSpPr>
        <p:grpSpPr>
          <a:xfrm>
            <a:off x="9653627" y="4823914"/>
            <a:ext cx="502056" cy="5020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3" name="Group 13"/>
          <p:cNvGrpSpPr/>
          <p:nvPr/>
        </p:nvGrpSpPr>
        <p:grpSpPr>
          <a:xfrm>
            <a:off x="13396139" y="4823914"/>
            <a:ext cx="502056" cy="50205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id="15" name="TextBox 1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6" name="TextBox 16"/>
          <p:cNvSpPr txBox="1"/>
          <p:nvPr/>
        </p:nvSpPr>
        <p:spPr>
          <a:xfrm>
            <a:off x="4732501" y="1907439"/>
            <a:ext cx="8822997" cy="2282190"/>
          </a:xfrm>
          <a:prstGeom prst="rect">
            <a:avLst/>
          </a:prstGeom>
        </p:spPr>
        <p:txBody>
          <a:bodyPr lIns="0" tIns="0" rIns="0" bIns="0" rtlCol="0" anchor="t">
            <a:spAutoFit/>
          </a:bodyPr>
          <a:lstStyle/>
          <a:p>
            <a:pPr marL="0" lvl="1" indent="0" algn="ctr">
              <a:lnSpc>
                <a:spcPts val="8730"/>
              </a:lnSpc>
              <a:spcBef>
                <a:spcPct val="0"/>
              </a:spcBef>
            </a:pPr>
            <a:r>
              <a:rPr lang="en-US" sz="9000" b="1">
                <a:solidFill>
                  <a:srgbClr val="000000"/>
                </a:solidFill>
                <a:latin typeface="DM Sans Bold"/>
                <a:ea typeface="DM Sans Bold"/>
                <a:cs typeface="DM Sans Bold"/>
                <a:sym typeface="DM Sans Bold"/>
              </a:rPr>
              <a:t>Ideation process</a:t>
            </a:r>
          </a:p>
        </p:txBody>
      </p:sp>
      <p:sp>
        <p:nvSpPr>
          <p:cNvPr id="17" name="TextBox 17"/>
          <p:cNvSpPr txBox="1"/>
          <p:nvPr/>
        </p:nvSpPr>
        <p:spPr>
          <a:xfrm>
            <a:off x="2227066" y="5616041"/>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01</a:t>
            </a:r>
          </a:p>
        </p:txBody>
      </p:sp>
      <p:sp>
        <p:nvSpPr>
          <p:cNvPr id="18" name="TextBox 18"/>
          <p:cNvSpPr txBox="1"/>
          <p:nvPr/>
        </p:nvSpPr>
        <p:spPr>
          <a:xfrm>
            <a:off x="5948468" y="5616041"/>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02</a:t>
            </a:r>
          </a:p>
        </p:txBody>
      </p:sp>
      <p:sp>
        <p:nvSpPr>
          <p:cNvPr id="19" name="TextBox 19"/>
          <p:cNvSpPr txBox="1"/>
          <p:nvPr/>
        </p:nvSpPr>
        <p:spPr>
          <a:xfrm>
            <a:off x="1388799" y="6331344"/>
            <a:ext cx="2646492" cy="2949525"/>
          </a:xfrm>
          <a:prstGeom prst="rect">
            <a:avLst/>
          </a:prstGeom>
        </p:spPr>
        <p:txBody>
          <a:bodyPr lIns="0" tIns="0" rIns="0" bIns="0" rtlCol="0" anchor="t">
            <a:spAutoFit/>
          </a:bodyPr>
          <a:lstStyle/>
          <a:p>
            <a:pPr algn="ctr">
              <a:lnSpc>
                <a:spcPts val="2340"/>
              </a:lnSpc>
            </a:pPr>
            <a:r>
              <a:rPr lang="en-GB" sz="1600" b="1" u="sng" dirty="0"/>
              <a:t>Identifying the </a:t>
            </a:r>
            <a:r>
              <a:rPr lang="en-GB" sz="1600" b="1" u="sng" dirty="0" smtClean="0"/>
              <a:t>Problem</a:t>
            </a:r>
          </a:p>
          <a:p>
            <a:pPr algn="ctr">
              <a:lnSpc>
                <a:spcPts val="2340"/>
              </a:lnSpc>
            </a:pPr>
            <a:r>
              <a:rPr lang="en-GB" sz="1600" dirty="0"/>
              <a:t/>
            </a:r>
            <a:br>
              <a:rPr lang="en-GB" sz="1600" dirty="0"/>
            </a:br>
            <a:r>
              <a:rPr lang="en-GB" sz="1600" dirty="0"/>
              <a:t>The ideation process starts by recognizing the issues with the traditional paper-and-pen attendance system, such as manipulation, inefficiency, and time consumption. These problems highlight the need for a secure, digital solution.</a:t>
            </a:r>
            <a:endParaRPr lang="en-US" sz="1500" dirty="0">
              <a:solidFill>
                <a:srgbClr val="000000"/>
              </a:solidFill>
              <a:latin typeface="DM Sans"/>
              <a:ea typeface="DM Sans"/>
              <a:cs typeface="DM Sans"/>
              <a:sym typeface="DM Sans"/>
            </a:endParaRPr>
          </a:p>
        </p:txBody>
      </p:sp>
      <p:sp>
        <p:nvSpPr>
          <p:cNvPr id="20" name="TextBox 20"/>
          <p:cNvSpPr txBox="1"/>
          <p:nvPr/>
        </p:nvSpPr>
        <p:spPr>
          <a:xfrm>
            <a:off x="5056999" y="6394660"/>
            <a:ext cx="2732862" cy="2654573"/>
          </a:xfrm>
          <a:prstGeom prst="rect">
            <a:avLst/>
          </a:prstGeom>
        </p:spPr>
        <p:txBody>
          <a:bodyPr lIns="0" tIns="0" rIns="0" bIns="0" rtlCol="0" anchor="t">
            <a:spAutoFit/>
          </a:bodyPr>
          <a:lstStyle/>
          <a:p>
            <a:pPr algn="ctr">
              <a:lnSpc>
                <a:spcPts val="2340"/>
              </a:lnSpc>
            </a:pPr>
            <a:r>
              <a:rPr lang="en-GB" sz="1600" b="1" u="sng" dirty="0" smtClean="0"/>
              <a:t>Generating Ideas</a:t>
            </a:r>
          </a:p>
          <a:p>
            <a:pPr algn="ctr">
              <a:lnSpc>
                <a:spcPts val="2340"/>
              </a:lnSpc>
            </a:pPr>
            <a:r>
              <a:rPr lang="en-GB" sz="1600" dirty="0" smtClean="0"/>
              <a:t/>
            </a:r>
            <a:br>
              <a:rPr lang="en-GB" sz="1600" dirty="0" smtClean="0"/>
            </a:br>
            <a:r>
              <a:rPr lang="en-GB" sz="1600" dirty="0" smtClean="0"/>
              <a:t>During brainstorming, various digital solutions, like mobile apps, web platforms, and biometric systems, are explored to improve the attendance process, ensuring ease of use and reducing errors.</a:t>
            </a:r>
            <a:endParaRPr lang="en-US" sz="1500" dirty="0">
              <a:solidFill>
                <a:srgbClr val="000000"/>
              </a:solidFill>
              <a:latin typeface="DM Sans"/>
              <a:ea typeface="DM Sans"/>
              <a:cs typeface="DM Sans"/>
              <a:sym typeface="DM Sans"/>
            </a:endParaRPr>
          </a:p>
        </p:txBody>
      </p:sp>
      <p:sp>
        <p:nvSpPr>
          <p:cNvPr id="21" name="TextBox 21"/>
          <p:cNvSpPr txBox="1"/>
          <p:nvPr/>
        </p:nvSpPr>
        <p:spPr>
          <a:xfrm>
            <a:off x="9671930" y="5616041"/>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03</a:t>
            </a:r>
          </a:p>
        </p:txBody>
      </p:sp>
      <p:sp>
        <p:nvSpPr>
          <p:cNvPr id="22" name="TextBox 22"/>
          <p:cNvSpPr txBox="1"/>
          <p:nvPr/>
        </p:nvSpPr>
        <p:spPr>
          <a:xfrm>
            <a:off x="8813565" y="6369773"/>
            <a:ext cx="2747991" cy="2654573"/>
          </a:xfrm>
          <a:prstGeom prst="rect">
            <a:avLst/>
          </a:prstGeom>
        </p:spPr>
        <p:txBody>
          <a:bodyPr lIns="0" tIns="0" rIns="0" bIns="0" rtlCol="0" anchor="t">
            <a:spAutoFit/>
          </a:bodyPr>
          <a:lstStyle/>
          <a:p>
            <a:pPr algn="ctr">
              <a:lnSpc>
                <a:spcPts val="2340"/>
              </a:lnSpc>
            </a:pPr>
            <a:r>
              <a:rPr lang="en-GB" sz="1600" b="1" u="sng" dirty="0"/>
              <a:t>Evaluating and Refining </a:t>
            </a:r>
            <a:r>
              <a:rPr lang="en-GB" sz="1600" b="1" u="sng" dirty="0" smtClean="0"/>
              <a:t>Ideas</a:t>
            </a:r>
          </a:p>
          <a:p>
            <a:pPr algn="ctr">
              <a:lnSpc>
                <a:spcPts val="2340"/>
              </a:lnSpc>
            </a:pPr>
            <a:r>
              <a:rPr lang="en-GB" sz="1600" dirty="0"/>
              <a:t/>
            </a:r>
            <a:br>
              <a:rPr lang="en-GB" sz="1600" dirty="0"/>
            </a:br>
            <a:r>
              <a:rPr lang="en-GB" sz="1600" dirty="0"/>
              <a:t>After brainstorming, ideas are assessed for feasibility, security, and user experience. The best solutions are selected and refined to meet the project’s goals of simplicity, security, and efficiency.</a:t>
            </a:r>
            <a:endParaRPr lang="en-US" sz="1500" dirty="0">
              <a:solidFill>
                <a:srgbClr val="000000"/>
              </a:solidFill>
              <a:latin typeface="DM Sans"/>
              <a:ea typeface="DM Sans"/>
              <a:cs typeface="DM Sans"/>
              <a:sym typeface="DM Sans"/>
            </a:endParaRPr>
          </a:p>
        </p:txBody>
      </p:sp>
      <p:sp>
        <p:nvSpPr>
          <p:cNvPr id="23" name="TextBox 23"/>
          <p:cNvSpPr txBox="1"/>
          <p:nvPr/>
        </p:nvSpPr>
        <p:spPr>
          <a:xfrm>
            <a:off x="13414442" y="5616041"/>
            <a:ext cx="2197323" cy="679451"/>
          </a:xfrm>
          <a:prstGeom prst="rect">
            <a:avLst/>
          </a:prstGeom>
        </p:spPr>
        <p:txBody>
          <a:bodyPr lIns="0" tIns="0" rIns="0" bIns="0" rtlCol="0" anchor="t">
            <a:spAutoFit/>
          </a:bodyPr>
          <a:lstStyle/>
          <a:p>
            <a:pPr algn="l">
              <a:lnSpc>
                <a:spcPts val="5150"/>
              </a:lnSpc>
            </a:pPr>
            <a:r>
              <a:rPr lang="en-US" sz="5000" b="1">
                <a:solidFill>
                  <a:srgbClr val="000000"/>
                </a:solidFill>
                <a:latin typeface="DM Sans Bold"/>
                <a:ea typeface="DM Sans Bold"/>
                <a:cs typeface="DM Sans Bold"/>
                <a:sym typeface="DM Sans Bold"/>
              </a:rPr>
              <a:t>04</a:t>
            </a:r>
          </a:p>
        </p:txBody>
      </p:sp>
      <p:sp>
        <p:nvSpPr>
          <p:cNvPr id="24" name="TextBox 24"/>
          <p:cNvSpPr txBox="1"/>
          <p:nvPr/>
        </p:nvSpPr>
        <p:spPr>
          <a:xfrm>
            <a:off x="12478633" y="6369773"/>
            <a:ext cx="2646492" cy="2654573"/>
          </a:xfrm>
          <a:prstGeom prst="rect">
            <a:avLst/>
          </a:prstGeom>
        </p:spPr>
        <p:txBody>
          <a:bodyPr lIns="0" tIns="0" rIns="0" bIns="0" rtlCol="0" anchor="t">
            <a:spAutoFit/>
          </a:bodyPr>
          <a:lstStyle/>
          <a:p>
            <a:pPr algn="ctr">
              <a:lnSpc>
                <a:spcPts val="2340"/>
              </a:lnSpc>
            </a:pPr>
            <a:r>
              <a:rPr lang="en-GB" sz="1600" b="1" u="sng" dirty="0"/>
              <a:t>Prototyping and </a:t>
            </a:r>
            <a:r>
              <a:rPr lang="en-GB" sz="1600" b="1" u="sng" dirty="0" smtClean="0"/>
              <a:t>Testing</a:t>
            </a:r>
          </a:p>
          <a:p>
            <a:pPr algn="ctr">
              <a:lnSpc>
                <a:spcPts val="2340"/>
              </a:lnSpc>
            </a:pPr>
            <a:r>
              <a:rPr lang="en-GB" sz="1600" dirty="0"/>
              <a:t/>
            </a:r>
            <a:br>
              <a:rPr lang="en-GB" sz="1600" dirty="0"/>
            </a:br>
            <a:r>
              <a:rPr lang="en-GB" sz="1600" dirty="0"/>
              <a:t>A prototype of the chosen solution is developed and tested with teachers and students. Feedback from the testing phase helps refine the system to ensure it works smoothly for all users.</a:t>
            </a:r>
            <a:endParaRPr lang="en-US" sz="1500" dirty="0">
              <a:solidFill>
                <a:srgbClr val="000000"/>
              </a:solidFill>
              <a:latin typeface="DM Sans"/>
              <a:ea typeface="DM Sans"/>
              <a:cs typeface="DM Sans"/>
              <a:sym typeface="DM Sans"/>
            </a:endParaRPr>
          </a:p>
        </p:txBody>
      </p:sp>
      <p:sp>
        <p:nvSpPr>
          <p:cNvPr id="25" name="Freeform 25"/>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26" name="Freeform 26"/>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a:ln cap="sq">
            <a:noFill/>
            <a:prstDash val="solid"/>
            <a:miter/>
          </a:ln>
        </p:spPr>
      </p:sp>
      <p:sp>
        <p:nvSpPr>
          <p:cNvPr id="27" name="Freeform 27"/>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a:ln cap="sq">
            <a:noFill/>
            <a:prstDash val="solid"/>
            <a:miter/>
          </a:ln>
        </p:spPr>
      </p:sp>
      <p:sp>
        <p:nvSpPr>
          <p:cNvPr id="28" name="Freeform 28"/>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a:ln cap="sq">
            <a:noFill/>
            <a:prstDash val="solid"/>
            <a:miter/>
          </a:ln>
        </p:spPr>
      </p:sp>
      <p:sp>
        <p:nvSpPr>
          <p:cNvPr id="29" name="Freeform 29"/>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 xmlns:asvg="http://schemas.microsoft.com/office/drawing/2016/SVG/main" r:embed="rId12"/>
                </a:ext>
              </a:extLst>
            </a:blip>
            <a:stretch>
              <a:fillRect/>
            </a:stretch>
          </a:blipFill>
          <a:ln cap="sq">
            <a:noFill/>
            <a:prstDash val="solid"/>
            <a:miter/>
          </a:ln>
        </p:spPr>
      </p:sp>
      <p:sp>
        <p:nvSpPr>
          <p:cNvPr id="30" name="Freeform 30"/>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 xmlns:asvg="http://schemas.microsoft.com/office/drawing/2016/SVG/main" r:embed="rId14"/>
                </a:ext>
              </a:extLst>
            </a:blip>
            <a:stretch>
              <a:fillRect/>
            </a:stretch>
          </a:blipFill>
          <a:ln cap="sq">
            <a:noFill/>
            <a:prstDash val="solid"/>
            <a:miter/>
          </a:ln>
        </p:spPr>
      </p:sp>
      <p:sp>
        <p:nvSpPr>
          <p:cNvPr id="31" name="Freeform 31"/>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 xmlns:asvg="http://schemas.microsoft.com/office/drawing/2016/SVG/main" r:embed="rId16"/>
                </a:ext>
              </a:extLst>
            </a:blip>
            <a:stretch>
              <a:fillRect/>
            </a:stretch>
          </a:blipFill>
          <a:ln cap="sq">
            <a:noFill/>
            <a:prstDash val="solid"/>
            <a:miter/>
          </a:ln>
        </p:spPr>
      </p:sp>
      <p:sp>
        <p:nvSpPr>
          <p:cNvPr id="32" name="Freeform 32"/>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 xmlns:asvg="http://schemas.microsoft.com/office/drawing/2016/SVG/main" r:embed="rId18"/>
                </a:ext>
              </a:extLst>
            </a:blip>
            <a:stretch>
              <a:fillRect/>
            </a:stretch>
          </a:blipFill>
          <a:ln cap="sq">
            <a:noFill/>
            <a:prstDash val="solid"/>
            <a:miter/>
          </a:ln>
        </p:spPr>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rot="-5282649">
            <a:off x="753178" y="3852356"/>
            <a:ext cx="7567145" cy="2582288"/>
          </a:xfrm>
          <a:custGeom>
            <a:avLst/>
            <a:gdLst/>
            <a:ahLst/>
            <a:cxnLst/>
            <a:rect l="l" t="t" r="r" b="b"/>
            <a:pathLst>
              <a:path w="7567145" h="2582288">
                <a:moveTo>
                  <a:pt x="0" y="0"/>
                </a:moveTo>
                <a:lnTo>
                  <a:pt x="7567144" y="0"/>
                </a:lnTo>
                <a:lnTo>
                  <a:pt x="7567144" y="2582288"/>
                </a:lnTo>
                <a:lnTo>
                  <a:pt x="0" y="2582288"/>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a:ln cap="sq">
            <a:noFill/>
            <a:prstDash val="solid"/>
            <a:miter/>
          </a:ln>
        </p:spPr>
      </p:sp>
      <p:sp>
        <p:nvSpPr>
          <p:cNvPr id="4" name="Freeform 4"/>
          <p:cNvSpPr/>
          <p:nvPr/>
        </p:nvSpPr>
        <p:spPr>
          <a:xfrm>
            <a:off x="1780231" y="2037564"/>
            <a:ext cx="5513037" cy="6211873"/>
          </a:xfrm>
          <a:custGeom>
            <a:avLst/>
            <a:gdLst/>
            <a:ahLst/>
            <a:cxnLst/>
            <a:rect l="l" t="t" r="r" b="b"/>
            <a:pathLst>
              <a:path w="5513037" h="6211873">
                <a:moveTo>
                  <a:pt x="0" y="0"/>
                </a:moveTo>
                <a:lnTo>
                  <a:pt x="5513038" y="0"/>
                </a:lnTo>
                <a:lnTo>
                  <a:pt x="5513038" y="6211872"/>
                </a:lnTo>
                <a:lnTo>
                  <a:pt x="0" y="6211872"/>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5" name="TextBox 5"/>
          <p:cNvSpPr txBox="1"/>
          <p:nvPr/>
        </p:nvSpPr>
        <p:spPr>
          <a:xfrm>
            <a:off x="8305800" y="952500"/>
            <a:ext cx="9677400" cy="1115690"/>
          </a:xfrm>
          <a:prstGeom prst="rect">
            <a:avLst/>
          </a:prstGeom>
        </p:spPr>
        <p:txBody>
          <a:bodyPr wrap="square" lIns="0" tIns="0" rIns="0" bIns="0" rtlCol="0" anchor="t">
            <a:spAutoFit/>
          </a:bodyPr>
          <a:lstStyle/>
          <a:p>
            <a:pPr algn="l">
              <a:lnSpc>
                <a:spcPts val="8730"/>
              </a:lnSpc>
            </a:pPr>
            <a:r>
              <a:rPr lang="en-US" sz="9000" b="1" dirty="0">
                <a:solidFill>
                  <a:srgbClr val="000000"/>
                </a:solidFill>
                <a:latin typeface="DM Sans Bold"/>
                <a:ea typeface="DM Sans Bold"/>
                <a:cs typeface="DM Sans Bold"/>
                <a:sym typeface="DM Sans Bold"/>
              </a:rPr>
              <a:t>Creation process</a:t>
            </a:r>
          </a:p>
        </p:txBody>
      </p:sp>
      <p:sp>
        <p:nvSpPr>
          <p:cNvPr id="6" name="TextBox 6"/>
          <p:cNvSpPr txBox="1"/>
          <p:nvPr/>
        </p:nvSpPr>
        <p:spPr>
          <a:xfrm>
            <a:off x="8630264" y="2247900"/>
            <a:ext cx="9352936" cy="6924973"/>
          </a:xfrm>
          <a:prstGeom prst="rect">
            <a:avLst/>
          </a:prstGeom>
        </p:spPr>
        <p:txBody>
          <a:bodyPr wrap="square" lIns="0" tIns="0" rIns="0" bIns="0" rtlCol="0" anchor="t">
            <a:spAutoFit/>
          </a:bodyPr>
          <a:lstStyle/>
          <a:p>
            <a:pPr lvl="0">
              <a:lnSpc>
                <a:spcPts val="2699"/>
              </a:lnSpc>
              <a:spcBef>
                <a:spcPct val="0"/>
              </a:spcBef>
            </a:pPr>
            <a:r>
              <a:rPr lang="en-GB" sz="1999" spc="119" dirty="0">
                <a:solidFill>
                  <a:srgbClr val="000000"/>
                </a:solidFill>
                <a:latin typeface="DM Sans"/>
                <a:ea typeface="DM Sans"/>
                <a:cs typeface="DM Sans"/>
                <a:sym typeface="DM Sans"/>
              </a:rPr>
              <a:t>The creation process of the digital attendance system began with careful planning and structuring of the project. I started by designing the database using MySQL to store the attendance data securely. Once the database was set up, I focused on creating the basic structure of the website using HTML. This allowed me to establish the foundation of the system, defining the layout and content. Afterward, I added functionality with PHP, which enabled features like marking attendance and user authentication. PHP was key to linking the front-end with the database, allowing real-time data updates and interaction</a:t>
            </a:r>
            <a:r>
              <a:rPr lang="en-GB" sz="1999" spc="119" dirty="0" smtClean="0">
                <a:solidFill>
                  <a:srgbClr val="000000"/>
                </a:solidFill>
                <a:latin typeface="DM Sans"/>
                <a:ea typeface="DM Sans"/>
                <a:cs typeface="DM Sans"/>
                <a:sym typeface="DM Sans"/>
              </a:rPr>
              <a:t>. Used JavaScript for Logic Implementation.</a:t>
            </a:r>
            <a:endParaRPr lang="en-GB" sz="1999" spc="119" dirty="0">
              <a:solidFill>
                <a:srgbClr val="000000"/>
              </a:solidFill>
              <a:latin typeface="DM Sans"/>
              <a:ea typeface="DM Sans"/>
              <a:cs typeface="DM Sans"/>
              <a:sym typeface="DM Sans"/>
            </a:endParaRPr>
          </a:p>
          <a:p>
            <a:pPr lvl="0">
              <a:lnSpc>
                <a:spcPts val="2699"/>
              </a:lnSpc>
              <a:spcBef>
                <a:spcPct val="0"/>
              </a:spcBef>
            </a:pPr>
            <a:endParaRPr lang="en-GB" sz="1999" spc="119" dirty="0">
              <a:solidFill>
                <a:srgbClr val="000000"/>
              </a:solidFill>
              <a:latin typeface="DM Sans"/>
              <a:ea typeface="DM Sans"/>
              <a:cs typeface="DM Sans"/>
              <a:sym typeface="DM Sans"/>
            </a:endParaRPr>
          </a:p>
          <a:p>
            <a:pPr lvl="0">
              <a:lnSpc>
                <a:spcPts val="2699"/>
              </a:lnSpc>
              <a:spcBef>
                <a:spcPct val="0"/>
              </a:spcBef>
            </a:pPr>
            <a:r>
              <a:rPr lang="en-GB" sz="1999" spc="119" dirty="0">
                <a:solidFill>
                  <a:srgbClr val="000000"/>
                </a:solidFill>
                <a:latin typeface="DM Sans"/>
                <a:ea typeface="DM Sans"/>
                <a:cs typeface="DM Sans"/>
                <a:sym typeface="DM Sans"/>
              </a:rPr>
              <a:t>After building the core functionality, I turned my attention to the design. Using CSS and Bootstrap, I gave the website a professional and user-friendly interface. Bootstrap’s responsive features ensured the site would be accessible across all devices. The final step involved fine-tuning the design with CSS to enhance the visual appeal and ensure the site was both functional and easy to navigate. This combination of tools helped me create a seamless, secure, and efficient digital attendance system tailored to the needs of both teachers and students.</a:t>
            </a:r>
            <a:r>
              <a:rPr lang="en-US" sz="1999" u="none" spc="119" dirty="0" smtClean="0">
                <a:solidFill>
                  <a:srgbClr val="000000"/>
                </a:solidFill>
                <a:latin typeface="DM Sans"/>
                <a:ea typeface="DM Sans"/>
                <a:cs typeface="DM Sans"/>
                <a:sym typeface="DM Sans"/>
              </a:rPr>
              <a:t>.</a:t>
            </a:r>
            <a:endParaRPr lang="en-US" sz="1999" u="none" spc="119" dirty="0">
              <a:solidFill>
                <a:srgbClr val="000000"/>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1" y="-3976396"/>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5" name="TextBox 5"/>
          <p:cNvSpPr txBox="1"/>
          <p:nvPr/>
        </p:nvSpPr>
        <p:spPr>
          <a:xfrm>
            <a:off x="891097" y="1241908"/>
            <a:ext cx="6165567" cy="1115690"/>
          </a:xfrm>
          <a:prstGeom prst="rect">
            <a:avLst/>
          </a:prstGeom>
        </p:spPr>
        <p:txBody>
          <a:bodyPr wrap="square" lIns="0" tIns="0" rIns="0" bIns="0" rtlCol="0" anchor="t">
            <a:spAutoFit/>
          </a:bodyPr>
          <a:lstStyle/>
          <a:p>
            <a:pPr algn="l">
              <a:lnSpc>
                <a:spcPts val="8730"/>
              </a:lnSpc>
            </a:pPr>
            <a:r>
              <a:rPr lang="en-US" sz="9000" b="1" dirty="0" smtClean="0">
                <a:solidFill>
                  <a:srgbClr val="000000"/>
                </a:solidFill>
                <a:latin typeface="DM Sans Bold"/>
                <a:ea typeface="DM Sans Bold"/>
                <a:cs typeface="DM Sans Bold"/>
                <a:sym typeface="DM Sans Bold"/>
              </a:rPr>
              <a:t>Main Page</a:t>
            </a:r>
          </a:p>
        </p:txBody>
      </p:sp>
      <p:sp>
        <p:nvSpPr>
          <p:cNvPr id="6" name="TextBox 6"/>
          <p:cNvSpPr txBox="1"/>
          <p:nvPr/>
        </p:nvSpPr>
        <p:spPr>
          <a:xfrm>
            <a:off x="981415" y="2608242"/>
            <a:ext cx="6113349" cy="4847481"/>
          </a:xfrm>
          <a:prstGeom prst="rect">
            <a:avLst/>
          </a:prstGeom>
        </p:spPr>
        <p:txBody>
          <a:bodyPr wrap="square" lIns="0" tIns="0" rIns="0" bIns="0" rtlCol="0" anchor="t">
            <a:spAutoFit/>
          </a:bodyPr>
          <a:lstStyle/>
          <a:p>
            <a:pPr lvl="0">
              <a:lnSpc>
                <a:spcPts val="2699"/>
              </a:lnSpc>
              <a:spcBef>
                <a:spcPct val="0"/>
              </a:spcBef>
            </a:pPr>
            <a:r>
              <a:rPr lang="en-GB" sz="1999" spc="119" dirty="0">
                <a:solidFill>
                  <a:srgbClr val="000000"/>
                </a:solidFill>
                <a:latin typeface="DM Sans"/>
                <a:ea typeface="DM Sans"/>
                <a:cs typeface="DM Sans"/>
                <a:sym typeface="DM Sans"/>
              </a:rPr>
              <a:t>The main page of the project provides a clear and concise dashboard showcasing key metrics for the institution. It features four dynamic cards that display real-time counts of total students, teachers, courses, and HODs, ensuring the data is always up-to-date. Alongside these, a graphical representation highlights the attendance percentage for each subject individually, offering a visual overview of participation trends. This combination of dynamic cards and an attendance graph ensures quick access to critical data, making the dashboard both informative and user-friendly.</a:t>
            </a:r>
            <a:endParaRPr lang="en-US" sz="1999" u="none" spc="119" dirty="0">
              <a:solidFill>
                <a:srgbClr val="000000"/>
              </a:solidFill>
              <a:latin typeface="DM Sans"/>
              <a:ea typeface="DM Sans"/>
              <a:cs typeface="DM Sans"/>
              <a:sym typeface="DM Sans"/>
            </a:endParaRP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3730"/>
          <a:stretch/>
        </p:blipFill>
        <p:spPr>
          <a:xfrm>
            <a:off x="7376432" y="876300"/>
            <a:ext cx="10515600" cy="6781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5" name="TextBox 5"/>
          <p:cNvSpPr txBox="1"/>
          <p:nvPr/>
        </p:nvSpPr>
        <p:spPr>
          <a:xfrm>
            <a:off x="962365" y="684687"/>
            <a:ext cx="6200435" cy="2282228"/>
          </a:xfrm>
          <a:prstGeom prst="rect">
            <a:avLst/>
          </a:prstGeom>
        </p:spPr>
        <p:txBody>
          <a:bodyPr wrap="square" lIns="0" tIns="0" rIns="0" bIns="0" rtlCol="0" anchor="t">
            <a:spAutoFit/>
          </a:bodyPr>
          <a:lstStyle/>
          <a:p>
            <a:pPr algn="l">
              <a:lnSpc>
                <a:spcPts val="8730"/>
              </a:lnSpc>
            </a:pPr>
            <a:r>
              <a:rPr lang="en-US" sz="9000" b="1" dirty="0" err="1" smtClean="0">
                <a:solidFill>
                  <a:srgbClr val="000000"/>
                </a:solidFill>
                <a:latin typeface="DM Sans Bold"/>
                <a:ea typeface="DM Sans Bold"/>
                <a:cs typeface="DM Sans Bold"/>
                <a:sym typeface="DM Sans Bold"/>
              </a:rPr>
              <a:t>Hod</a:t>
            </a:r>
            <a:endParaRPr lang="en-US" sz="9000" b="1" dirty="0" smtClean="0">
              <a:solidFill>
                <a:srgbClr val="000000"/>
              </a:solidFill>
              <a:latin typeface="DM Sans Bold"/>
              <a:ea typeface="DM Sans Bold"/>
              <a:cs typeface="DM Sans Bold"/>
              <a:sym typeface="DM Sans Bold"/>
            </a:endParaRPr>
          </a:p>
          <a:p>
            <a:pPr algn="l">
              <a:lnSpc>
                <a:spcPts val="8730"/>
              </a:lnSpc>
            </a:pPr>
            <a:r>
              <a:rPr lang="en-US" sz="9000" b="1" dirty="0" smtClean="0">
                <a:solidFill>
                  <a:srgbClr val="000000"/>
                </a:solidFill>
                <a:latin typeface="DM Sans Bold"/>
                <a:ea typeface="DM Sans Bold"/>
                <a:cs typeface="DM Sans Bold"/>
                <a:sym typeface="DM Sans Bold"/>
              </a:rPr>
              <a:t>Dashboard</a:t>
            </a:r>
          </a:p>
        </p:txBody>
      </p:sp>
      <p:sp>
        <p:nvSpPr>
          <p:cNvPr id="6" name="TextBox 6"/>
          <p:cNvSpPr txBox="1"/>
          <p:nvPr/>
        </p:nvSpPr>
        <p:spPr>
          <a:xfrm>
            <a:off x="962365" y="2966915"/>
            <a:ext cx="6200435" cy="7604133"/>
          </a:xfrm>
          <a:prstGeom prst="rect">
            <a:avLst/>
          </a:prstGeom>
        </p:spPr>
        <p:txBody>
          <a:bodyPr wrap="square" lIns="0" tIns="0" rIns="0" bIns="0" rtlCol="0" anchor="t">
            <a:spAutoFit/>
          </a:bodyPr>
          <a:lstStyle/>
          <a:p>
            <a:pPr lvl="0">
              <a:lnSpc>
                <a:spcPts val="2699"/>
              </a:lnSpc>
              <a:spcBef>
                <a:spcPct val="0"/>
              </a:spcBef>
            </a:pPr>
            <a:r>
              <a:rPr lang="en-GB" sz="1999" spc="119" dirty="0">
                <a:solidFill>
                  <a:srgbClr val="000000"/>
                </a:solidFill>
                <a:latin typeface="DM Sans"/>
                <a:ea typeface="DM Sans"/>
                <a:cs typeface="DM Sans"/>
                <a:sym typeface="DM Sans"/>
              </a:rPr>
              <a:t>The HOD (Head of Department) dashboard is designed to streamline departmental management with key functionalities. It includes options to create a course, allowing HODs to define and manage new courses within the system. The teacher request and student request sections enable the review and approval of requests submitted by teachers and students, ensuring smooth communication and process handling. Additionally, the view staff feature provides an overview of all staff members in the department, while the view attendance functionality offers detailed insights into attendance records for better monitoring and </a:t>
            </a:r>
            <a:r>
              <a:rPr lang="en-GB" sz="1999" spc="119" dirty="0" err="1" smtClean="0">
                <a:solidFill>
                  <a:srgbClr val="000000"/>
                </a:solidFill>
                <a:latin typeface="DM Sans"/>
                <a:ea typeface="DM Sans"/>
                <a:cs typeface="DM Sans"/>
                <a:sym typeface="DM Sans"/>
              </a:rPr>
              <a:t>analysis.The</a:t>
            </a:r>
            <a:r>
              <a:rPr lang="en-GB" sz="1999" spc="119" dirty="0" smtClean="0">
                <a:solidFill>
                  <a:srgbClr val="000000"/>
                </a:solidFill>
                <a:latin typeface="DM Sans"/>
                <a:ea typeface="DM Sans"/>
                <a:cs typeface="DM Sans"/>
                <a:sym typeface="DM Sans"/>
              </a:rPr>
              <a:t> Dashboard </a:t>
            </a:r>
            <a:r>
              <a:rPr lang="en-GB" sz="1999" spc="119" dirty="0">
                <a:solidFill>
                  <a:srgbClr val="000000"/>
                </a:solidFill>
                <a:latin typeface="DM Sans"/>
                <a:ea typeface="DM Sans"/>
                <a:cs typeface="DM Sans"/>
                <a:sym typeface="DM Sans"/>
              </a:rPr>
              <a:t>also includes a logout button for easy and secure sign-out. </a:t>
            </a:r>
          </a:p>
          <a:p>
            <a:pPr lvl="0">
              <a:lnSpc>
                <a:spcPts val="2699"/>
              </a:lnSpc>
              <a:spcBef>
                <a:spcPct val="0"/>
              </a:spcBef>
            </a:pPr>
            <a:endParaRPr lang="en-GB" sz="1999" spc="119" dirty="0">
              <a:solidFill>
                <a:srgbClr val="000000"/>
              </a:solidFill>
              <a:latin typeface="DM Sans"/>
              <a:ea typeface="DM Sans"/>
              <a:cs typeface="DM Sans"/>
              <a:sym typeface="DM Sans"/>
            </a:endParaRPr>
          </a:p>
          <a:p>
            <a:pPr lvl="0">
              <a:lnSpc>
                <a:spcPts val="2699"/>
              </a:lnSpc>
              <a:spcBef>
                <a:spcPct val="0"/>
              </a:spcBef>
            </a:pPr>
            <a:endParaRPr lang="en-GB" sz="1999" spc="119" dirty="0">
              <a:solidFill>
                <a:srgbClr val="000000"/>
              </a:solidFill>
              <a:latin typeface="DM Sans"/>
              <a:ea typeface="DM Sans"/>
              <a:cs typeface="DM Sans"/>
              <a:sym typeface="DM Sans"/>
            </a:endParaRPr>
          </a:p>
          <a:p>
            <a:pPr lvl="0">
              <a:lnSpc>
                <a:spcPts val="2699"/>
              </a:lnSpc>
              <a:spcBef>
                <a:spcPct val="0"/>
              </a:spcBef>
            </a:pPr>
            <a:endParaRPr lang="en-GB" sz="1999" spc="119" dirty="0">
              <a:solidFill>
                <a:srgbClr val="000000"/>
              </a:solidFill>
              <a:latin typeface="DM Sans"/>
              <a:ea typeface="DM Sans"/>
              <a:cs typeface="DM Sans"/>
              <a:sym typeface="DM Sans"/>
            </a:endParaRPr>
          </a:p>
          <a:p>
            <a:pPr lvl="0">
              <a:lnSpc>
                <a:spcPts val="2699"/>
              </a:lnSpc>
              <a:spcBef>
                <a:spcPct val="0"/>
              </a:spcBef>
            </a:pPr>
            <a:endParaRPr lang="en-GB" sz="1999" spc="119" dirty="0">
              <a:solidFill>
                <a:srgbClr val="000000"/>
              </a:solidFill>
              <a:latin typeface="DM Sans"/>
              <a:ea typeface="DM Sans"/>
              <a:cs typeface="DM Sans"/>
              <a:sym typeface="DM Sans"/>
            </a:endParaRPr>
          </a:p>
          <a:p>
            <a:pPr lvl="0">
              <a:lnSpc>
                <a:spcPts val="2699"/>
              </a:lnSpc>
              <a:spcBef>
                <a:spcPct val="0"/>
              </a:spcBef>
            </a:pPr>
            <a:endParaRPr lang="en-GB" sz="1999" spc="119" dirty="0">
              <a:solidFill>
                <a:srgbClr val="000000"/>
              </a:solidFill>
              <a:latin typeface="DM Sans"/>
              <a:ea typeface="DM Sans"/>
              <a:cs typeface="DM Sans"/>
              <a:sym typeface="DM Sans"/>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13095"/>
          <a:stretch/>
        </p:blipFill>
        <p:spPr>
          <a:xfrm>
            <a:off x="7677150" y="2019300"/>
            <a:ext cx="10058400" cy="5829300"/>
          </a:xfrm>
          <a:prstGeom prst="rect">
            <a:avLst/>
          </a:prstGeom>
        </p:spPr>
      </p:pic>
    </p:spTree>
    <p:extLst>
      <p:ext uri="{BB962C8B-B14F-4D97-AF65-F5344CB8AC3E}">
        <p14:creationId xmlns:p14="http://schemas.microsoft.com/office/powerpoint/2010/main" val="2980874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5" name="TextBox 5"/>
          <p:cNvSpPr txBox="1"/>
          <p:nvPr/>
        </p:nvSpPr>
        <p:spPr>
          <a:xfrm>
            <a:off x="685800" y="952500"/>
            <a:ext cx="8092094" cy="2231380"/>
          </a:xfrm>
          <a:prstGeom prst="rect">
            <a:avLst/>
          </a:prstGeom>
        </p:spPr>
        <p:txBody>
          <a:bodyPr lIns="0" tIns="0" rIns="0" bIns="0" rtlCol="0" anchor="t">
            <a:spAutoFit/>
          </a:bodyPr>
          <a:lstStyle/>
          <a:p>
            <a:pPr algn="l">
              <a:lnSpc>
                <a:spcPts val="8730"/>
              </a:lnSpc>
            </a:pPr>
            <a:r>
              <a:rPr lang="en-US" sz="9000" b="1" dirty="0" smtClean="0">
                <a:solidFill>
                  <a:srgbClr val="000000"/>
                </a:solidFill>
                <a:latin typeface="DM Sans Bold"/>
                <a:ea typeface="DM Sans Bold"/>
                <a:cs typeface="DM Sans Bold"/>
                <a:sym typeface="DM Sans Bold"/>
              </a:rPr>
              <a:t>Teacher</a:t>
            </a:r>
          </a:p>
          <a:p>
            <a:pPr algn="l">
              <a:lnSpc>
                <a:spcPts val="8730"/>
              </a:lnSpc>
            </a:pPr>
            <a:r>
              <a:rPr lang="en-US" sz="9000" b="1" dirty="0" smtClean="0">
                <a:solidFill>
                  <a:srgbClr val="000000"/>
                </a:solidFill>
                <a:latin typeface="DM Sans Bold"/>
                <a:ea typeface="DM Sans Bold"/>
                <a:cs typeface="DM Sans Bold"/>
                <a:sym typeface="DM Sans Bold"/>
              </a:rPr>
              <a:t>Dashboard</a:t>
            </a:r>
          </a:p>
        </p:txBody>
      </p:sp>
      <p:sp>
        <p:nvSpPr>
          <p:cNvPr id="6" name="TextBox 6"/>
          <p:cNvSpPr txBox="1"/>
          <p:nvPr/>
        </p:nvSpPr>
        <p:spPr>
          <a:xfrm>
            <a:off x="990600" y="3390900"/>
            <a:ext cx="5895635" cy="5526641"/>
          </a:xfrm>
          <a:prstGeom prst="rect">
            <a:avLst/>
          </a:prstGeom>
        </p:spPr>
        <p:txBody>
          <a:bodyPr wrap="square" lIns="0" tIns="0" rIns="0" bIns="0" rtlCol="0" anchor="t">
            <a:spAutoFit/>
          </a:bodyPr>
          <a:lstStyle/>
          <a:p>
            <a:pPr lvl="0">
              <a:lnSpc>
                <a:spcPts val="2699"/>
              </a:lnSpc>
              <a:spcBef>
                <a:spcPct val="0"/>
              </a:spcBef>
            </a:pPr>
            <a:r>
              <a:rPr lang="en-GB" sz="1999" spc="119" dirty="0">
                <a:solidFill>
                  <a:srgbClr val="000000"/>
                </a:solidFill>
                <a:latin typeface="DM Sans"/>
                <a:ea typeface="DM Sans"/>
                <a:cs typeface="DM Sans"/>
                <a:sym typeface="DM Sans"/>
              </a:rPr>
              <a:t>The Teacher dashboard is structured to provide essential functionalities for managing academic activities, with access granted after HOD approval. Initially, teachers register through the dashboard, and upon approval, they gain access to additional features. Teachers can create subjects for their classes, forming the basis for managing attendance. The attendance section offers comprehensive tools, including mark attendance, manage attendance, delete attendance, and view attendance, enabling efficient tracking and updates of student participation. A logout button is also included to ensure secure session termination</a:t>
            </a:r>
            <a:r>
              <a:rPr lang="en-GB" sz="1999" spc="119" dirty="0" smtClean="0">
                <a:solidFill>
                  <a:srgbClr val="000000"/>
                </a:solidFill>
                <a:latin typeface="DM Sans"/>
                <a:ea typeface="DM Sans"/>
                <a:cs typeface="DM Sans"/>
                <a:sym typeface="DM Sans"/>
              </a:rPr>
              <a:t>.</a:t>
            </a:r>
            <a:endParaRPr lang="en-US" sz="1999" u="none" spc="119" dirty="0">
              <a:solidFill>
                <a:srgbClr val="000000"/>
              </a:solidFill>
              <a:latin typeface="DM Sans"/>
              <a:ea typeface="DM Sans"/>
              <a:cs typeface="DM Sans"/>
              <a:sym typeface="DM San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8252" y="1714500"/>
            <a:ext cx="10363201" cy="6410171"/>
          </a:xfrm>
          <a:prstGeom prst="rect">
            <a:avLst/>
          </a:prstGeom>
        </p:spPr>
      </p:pic>
    </p:spTree>
    <p:extLst>
      <p:ext uri="{BB962C8B-B14F-4D97-AF65-F5344CB8AC3E}">
        <p14:creationId xmlns:p14="http://schemas.microsoft.com/office/powerpoint/2010/main" val="3608445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5" name="TextBox 5"/>
          <p:cNvSpPr txBox="1"/>
          <p:nvPr/>
        </p:nvSpPr>
        <p:spPr>
          <a:xfrm>
            <a:off x="770103" y="1293174"/>
            <a:ext cx="8092094" cy="2282228"/>
          </a:xfrm>
          <a:prstGeom prst="rect">
            <a:avLst/>
          </a:prstGeom>
        </p:spPr>
        <p:txBody>
          <a:bodyPr lIns="0" tIns="0" rIns="0" bIns="0" rtlCol="0" anchor="t">
            <a:spAutoFit/>
          </a:bodyPr>
          <a:lstStyle/>
          <a:p>
            <a:pPr algn="l">
              <a:lnSpc>
                <a:spcPts val="8730"/>
              </a:lnSpc>
            </a:pPr>
            <a:r>
              <a:rPr lang="en-US" sz="9000" b="1" dirty="0" smtClean="0">
                <a:solidFill>
                  <a:srgbClr val="000000"/>
                </a:solidFill>
                <a:latin typeface="DM Sans Bold"/>
                <a:ea typeface="DM Sans Bold"/>
                <a:cs typeface="DM Sans Bold"/>
                <a:sym typeface="DM Sans Bold"/>
              </a:rPr>
              <a:t>Student Dashboard</a:t>
            </a:r>
          </a:p>
        </p:txBody>
      </p:sp>
      <p:sp>
        <p:nvSpPr>
          <p:cNvPr id="6" name="TextBox 6"/>
          <p:cNvSpPr txBox="1"/>
          <p:nvPr/>
        </p:nvSpPr>
        <p:spPr>
          <a:xfrm>
            <a:off x="962365" y="3575402"/>
            <a:ext cx="5971835" cy="6219138"/>
          </a:xfrm>
          <a:prstGeom prst="rect">
            <a:avLst/>
          </a:prstGeom>
        </p:spPr>
        <p:txBody>
          <a:bodyPr wrap="square" lIns="0" tIns="0" rIns="0" bIns="0" rtlCol="0" anchor="t">
            <a:spAutoFit/>
          </a:bodyPr>
          <a:lstStyle/>
          <a:p>
            <a:pPr lvl="0">
              <a:lnSpc>
                <a:spcPts val="2699"/>
              </a:lnSpc>
              <a:spcBef>
                <a:spcPct val="0"/>
              </a:spcBef>
            </a:pPr>
            <a:r>
              <a:rPr lang="en-GB" sz="1999" spc="119" dirty="0">
                <a:solidFill>
                  <a:srgbClr val="000000"/>
                </a:solidFill>
                <a:latin typeface="DM Sans"/>
                <a:ea typeface="DM Sans"/>
                <a:cs typeface="DM Sans"/>
                <a:sym typeface="DM Sans"/>
              </a:rPr>
              <a:t>The Student portal is designed to provide a streamlined interface for students to manage their academic interactions. Initially, students can register through the portal, and access to further functionalities is granted only after the HOD approves their registration. Once approved, students can utilize the view attendance feature to monitor their attendance records for each subject, ensuring transparency and helping them stay informed about their academic progress. The portal also includes a logout button to securely end their session. </a:t>
            </a:r>
          </a:p>
          <a:p>
            <a:pPr lvl="0">
              <a:lnSpc>
                <a:spcPts val="2699"/>
              </a:lnSpc>
              <a:spcBef>
                <a:spcPct val="0"/>
              </a:spcBef>
            </a:pPr>
            <a:endParaRPr lang="en-GB" sz="1999" spc="119" dirty="0">
              <a:solidFill>
                <a:srgbClr val="000000"/>
              </a:solidFill>
              <a:latin typeface="DM Sans"/>
              <a:ea typeface="DM Sans"/>
              <a:cs typeface="DM Sans"/>
              <a:sym typeface="DM Sans"/>
            </a:endParaRPr>
          </a:p>
          <a:p>
            <a:pPr lvl="0">
              <a:lnSpc>
                <a:spcPts val="2699"/>
              </a:lnSpc>
              <a:spcBef>
                <a:spcPct val="0"/>
              </a:spcBef>
            </a:pPr>
            <a:endParaRPr lang="en-GB" sz="1999" spc="119" dirty="0">
              <a:solidFill>
                <a:srgbClr val="000000"/>
              </a:solidFill>
              <a:latin typeface="DM Sans"/>
              <a:ea typeface="DM Sans"/>
              <a:cs typeface="DM Sans"/>
              <a:sym typeface="DM Sans"/>
            </a:endParaRPr>
          </a:p>
          <a:p>
            <a:pPr lvl="0">
              <a:lnSpc>
                <a:spcPts val="2699"/>
              </a:lnSpc>
              <a:spcBef>
                <a:spcPct val="0"/>
              </a:spcBef>
            </a:pPr>
            <a:endParaRPr lang="en-GB" sz="1999" spc="119" dirty="0">
              <a:solidFill>
                <a:srgbClr val="000000"/>
              </a:solidFill>
              <a:latin typeface="DM Sans"/>
              <a:ea typeface="DM Sans"/>
              <a:cs typeface="DM Sans"/>
              <a:sym typeface="DM Sans"/>
            </a:endParaRPr>
          </a:p>
          <a:p>
            <a:pPr lvl="0">
              <a:lnSpc>
                <a:spcPts val="2699"/>
              </a:lnSpc>
              <a:spcBef>
                <a:spcPct val="0"/>
              </a:spcBef>
            </a:pPr>
            <a:endParaRPr lang="en-GB" sz="1999" spc="119" dirty="0">
              <a:solidFill>
                <a:srgbClr val="000000"/>
              </a:solidFill>
              <a:latin typeface="DM Sans"/>
              <a:ea typeface="DM Sans"/>
              <a:cs typeface="DM Sans"/>
              <a:sym typeface="DM Sans"/>
            </a:endParaRPr>
          </a:p>
          <a:p>
            <a:pPr lvl="0">
              <a:lnSpc>
                <a:spcPts val="2699"/>
              </a:lnSpc>
              <a:spcBef>
                <a:spcPct val="0"/>
              </a:spcBef>
            </a:pPr>
            <a:endParaRPr lang="en-GB" sz="1999" spc="119" dirty="0">
              <a:solidFill>
                <a:srgbClr val="000000"/>
              </a:solidFill>
              <a:latin typeface="DM Sans"/>
              <a:ea typeface="DM Sans"/>
              <a:cs typeface="DM Sans"/>
              <a:sym typeface="DM Sans"/>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800" y="1858676"/>
            <a:ext cx="10514961" cy="6019800"/>
          </a:xfrm>
          <a:prstGeom prst="rect">
            <a:avLst/>
          </a:prstGeom>
        </p:spPr>
      </p:pic>
    </p:spTree>
    <p:extLst>
      <p:ext uri="{BB962C8B-B14F-4D97-AF65-F5344CB8AC3E}">
        <p14:creationId xmlns:p14="http://schemas.microsoft.com/office/powerpoint/2010/main" val="2040503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1078</Words>
  <Application>Microsoft Office PowerPoint</Application>
  <PresentationFormat>Custom</PresentationFormat>
  <Paragraphs>70</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DM Sans</vt:lpstr>
      <vt:lpstr>Arial</vt:lpstr>
      <vt:lpstr>Calibri</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cp:lastModifiedBy>USER</cp:lastModifiedBy>
  <cp:revision>31</cp:revision>
  <dcterms:created xsi:type="dcterms:W3CDTF">2006-08-16T00:00:00Z</dcterms:created>
  <dcterms:modified xsi:type="dcterms:W3CDTF">2024-12-14T01:25:36Z</dcterms:modified>
  <dc:identifier>DAGZJExrkoc</dc:identifier>
</cp:coreProperties>
</file>