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46"/>
  </p:notesMasterIdLst>
  <p:sldIdLst>
    <p:sldId id="256" r:id="rId2"/>
    <p:sldId id="258" r:id="rId3"/>
    <p:sldId id="260" r:id="rId4"/>
    <p:sldId id="259" r:id="rId5"/>
    <p:sldId id="288" r:id="rId6"/>
    <p:sldId id="264" r:id="rId7"/>
    <p:sldId id="282" r:id="rId8"/>
    <p:sldId id="313" r:id="rId9"/>
    <p:sldId id="314" r:id="rId10"/>
    <p:sldId id="315" r:id="rId11"/>
    <p:sldId id="317" r:id="rId12"/>
    <p:sldId id="320" r:id="rId13"/>
    <p:sldId id="321" r:id="rId14"/>
    <p:sldId id="331" r:id="rId15"/>
    <p:sldId id="332" r:id="rId16"/>
    <p:sldId id="333" r:id="rId17"/>
    <p:sldId id="334" r:id="rId18"/>
    <p:sldId id="325" r:id="rId19"/>
    <p:sldId id="316" r:id="rId20"/>
    <p:sldId id="270" r:id="rId21"/>
    <p:sldId id="274" r:id="rId22"/>
    <p:sldId id="279" r:id="rId23"/>
    <p:sldId id="326" r:id="rId24"/>
    <p:sldId id="328" r:id="rId25"/>
    <p:sldId id="329" r:id="rId26"/>
    <p:sldId id="343" r:id="rId27"/>
    <p:sldId id="280" r:id="rId28"/>
    <p:sldId id="345" r:id="rId29"/>
    <p:sldId id="346" r:id="rId30"/>
    <p:sldId id="344" r:id="rId31"/>
    <p:sldId id="348" r:id="rId32"/>
    <p:sldId id="349" r:id="rId33"/>
    <p:sldId id="275" r:id="rId34"/>
    <p:sldId id="335" r:id="rId35"/>
    <p:sldId id="318" r:id="rId36"/>
    <p:sldId id="341" r:id="rId37"/>
    <p:sldId id="337" r:id="rId38"/>
    <p:sldId id="338" r:id="rId39"/>
    <p:sldId id="339" r:id="rId40"/>
    <p:sldId id="340" r:id="rId41"/>
    <p:sldId id="336" r:id="rId42"/>
    <p:sldId id="342" r:id="rId43"/>
    <p:sldId id="350" r:id="rId44"/>
    <p:sldId id="291" r:id="rId45"/>
  </p:sldIdLst>
  <p:sldSz cx="9144000" cy="5143500" type="screen16x9"/>
  <p:notesSz cx="6858000" cy="9144000"/>
  <p:embeddedFontLst>
    <p:embeddedFont>
      <p:font typeface="Arial Nova Cond" panose="020B0506020202020204" pitchFamily="34" charset="0"/>
      <p:regular r:id="rId47"/>
      <p:bold r:id="rId48"/>
      <p:italic r:id="rId49"/>
      <p:boldItalic r:id="rId50"/>
    </p:embeddedFont>
    <p:embeddedFont>
      <p:font typeface="Barlow SemiBold" panose="00000700000000000000" pitchFamily="2" charset="0"/>
      <p:regular r:id="rId51"/>
      <p:bold r:id="rId52"/>
      <p:italic r:id="rId53"/>
      <p:boldItalic r:id="rId54"/>
    </p:embeddedFont>
    <p:embeddedFont>
      <p:font typeface="Bebas Neue" panose="020B0606020202050201" pitchFamily="34" charset="0"/>
      <p:regular r:id="rId55"/>
    </p:embeddedFont>
    <p:embeddedFont>
      <p:font typeface="Commissioner" panose="020B0604020202020204" charset="0"/>
      <p:regular r:id="rId56"/>
      <p:bold r:id="rId57"/>
    </p:embeddedFont>
    <p:embeddedFont>
      <p:font typeface="Commissioner ExtraBold" panose="020B0604020202020204" charset="0"/>
      <p:bold r:id="rId58"/>
    </p:embeddedFont>
    <p:embeddedFont>
      <p:font typeface="Francois One" panose="020B0604020202020204" charset="0"/>
      <p:regular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  <p:embeddedFont>
      <p:font typeface="Sylfaen" panose="010A0502050306030303" pitchFamily="18" charset="0"/>
      <p:regular r:id="rId64"/>
    </p:embeddedFont>
    <p:embeddedFont>
      <p:font typeface="Syne" panose="020B0604020202020204" charset="0"/>
      <p:regular r:id="rId65"/>
      <p:bold r:id="rId66"/>
    </p:embeddedFont>
    <p:embeddedFont>
      <p:font typeface="Syne SemiBold" panose="020B0604020202020204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28ED6-D2B4-4DF7-9D92-8F25C189B78A}" v="28" dt="2022-12-05T10:16:40.689"/>
    <p1510:client id="{FC384F0B-34A5-49FD-ACF4-3DF7BCDE62C5}" v="23" dt="2022-12-05T11:28:44.128"/>
  </p1510:revLst>
</p1510:revInfo>
</file>

<file path=ppt/tableStyles.xml><?xml version="1.0" encoding="utf-8"?>
<a:tblStyleLst xmlns:a="http://schemas.openxmlformats.org/drawingml/2006/main" def="{79941B1D-F13C-4B55-A981-9F0931D0085A}">
  <a:tblStyle styleId="{79941B1D-F13C-4B55-A981-9F0931D00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BinMansour" userId="c57a0ca174a41c43" providerId="LiveId" clId="{B1B28ED6-D2B4-4DF7-9D92-8F25C189B78A}"/>
    <pc:docChg chg="undo custSel addSld delSld modSld sldOrd">
      <pc:chgData name="Saad BinMansour" userId="c57a0ca174a41c43" providerId="LiveId" clId="{B1B28ED6-D2B4-4DF7-9D92-8F25C189B78A}" dt="2022-12-05T10:28:55.748" v="78" actId="47"/>
      <pc:docMkLst>
        <pc:docMk/>
      </pc:docMkLst>
      <pc:sldChg chg="modSp">
        <pc:chgData name="Saad BinMansour" userId="c57a0ca174a41c43" providerId="LiveId" clId="{B1B28ED6-D2B4-4DF7-9D92-8F25C189B78A}" dt="2022-12-05T06:35:54.872" v="2" actId="14100"/>
        <pc:sldMkLst>
          <pc:docMk/>
          <pc:sldMk cId="0" sldId="275"/>
        </pc:sldMkLst>
        <pc:picChg chg="mod">
          <ac:chgData name="Saad BinMansour" userId="c57a0ca174a41c43" providerId="LiveId" clId="{B1B28ED6-D2B4-4DF7-9D92-8F25C189B78A}" dt="2022-12-05T06:35:54.872" v="2" actId="14100"/>
          <ac:picMkLst>
            <pc:docMk/>
            <pc:sldMk cId="0" sldId="275"/>
            <ac:picMk id="8194" creationId="{5922A807-F264-C51F-CA51-55999A851778}"/>
          </ac:picMkLst>
        </pc:picChg>
      </pc:sldChg>
      <pc:sldChg chg="modSp">
        <pc:chgData name="Saad BinMansour" userId="c57a0ca174a41c43" providerId="LiveId" clId="{B1B28ED6-D2B4-4DF7-9D92-8F25C189B78A}" dt="2022-12-05T10:16:40.689" v="77" actId="1035"/>
        <pc:sldMkLst>
          <pc:docMk/>
          <pc:sldMk cId="0" sldId="280"/>
        </pc:sldMkLst>
        <pc:picChg chg="mod">
          <ac:chgData name="Saad BinMansour" userId="c57a0ca174a41c43" providerId="LiveId" clId="{B1B28ED6-D2B4-4DF7-9D92-8F25C189B78A}" dt="2022-12-05T10:16:40.689" v="77" actId="1035"/>
          <ac:picMkLst>
            <pc:docMk/>
            <pc:sldMk cId="0" sldId="280"/>
            <ac:picMk id="7170" creationId="{8C818A55-FAAF-01C5-3F4E-34640B7FB2FB}"/>
          </ac:picMkLst>
        </pc:picChg>
      </pc:sldChg>
      <pc:sldChg chg="modSp mod">
        <pc:chgData name="Saad BinMansour" userId="c57a0ca174a41c43" providerId="LiveId" clId="{B1B28ED6-D2B4-4DF7-9D92-8F25C189B78A}" dt="2022-12-05T10:03:51.632" v="42" actId="20577"/>
        <pc:sldMkLst>
          <pc:docMk/>
          <pc:sldMk cId="0" sldId="288"/>
        </pc:sldMkLst>
        <pc:spChg chg="mod">
          <ac:chgData name="Saad BinMansour" userId="c57a0ca174a41c43" providerId="LiveId" clId="{B1B28ED6-D2B4-4DF7-9D92-8F25C189B78A}" dt="2022-12-05T10:03:45.049" v="40" actId="20577"/>
          <ac:spMkLst>
            <pc:docMk/>
            <pc:sldMk cId="0" sldId="288"/>
            <ac:spMk id="1024" creationId="{00000000-0000-0000-0000-000000000000}"/>
          </ac:spMkLst>
        </pc:spChg>
        <pc:spChg chg="mod">
          <ac:chgData name="Saad BinMansour" userId="c57a0ca174a41c43" providerId="LiveId" clId="{B1B28ED6-D2B4-4DF7-9D92-8F25C189B78A}" dt="2022-12-05T10:03:48.587" v="41" actId="20577"/>
          <ac:spMkLst>
            <pc:docMk/>
            <pc:sldMk cId="0" sldId="288"/>
            <ac:spMk id="1026" creationId="{00000000-0000-0000-0000-000000000000}"/>
          </ac:spMkLst>
        </pc:spChg>
        <pc:spChg chg="mod">
          <ac:chgData name="Saad BinMansour" userId="c57a0ca174a41c43" providerId="LiveId" clId="{B1B28ED6-D2B4-4DF7-9D92-8F25C189B78A}" dt="2022-12-05T10:03:51.632" v="42" actId="20577"/>
          <ac:spMkLst>
            <pc:docMk/>
            <pc:sldMk cId="0" sldId="288"/>
            <ac:spMk id="1028" creationId="{00000000-0000-0000-0000-000000000000}"/>
          </ac:spMkLst>
        </pc:spChg>
      </pc:sldChg>
      <pc:sldChg chg="ord">
        <pc:chgData name="Saad BinMansour" userId="c57a0ca174a41c43" providerId="LiveId" clId="{B1B28ED6-D2B4-4DF7-9D92-8F25C189B78A}" dt="2022-12-05T06:43:02.805" v="17"/>
        <pc:sldMkLst>
          <pc:docMk/>
          <pc:sldMk cId="217691078" sldId="336"/>
        </pc:sldMkLst>
      </pc:sldChg>
      <pc:sldChg chg="modSp">
        <pc:chgData name="Saad BinMansour" userId="c57a0ca174a41c43" providerId="LiveId" clId="{B1B28ED6-D2B4-4DF7-9D92-8F25C189B78A}" dt="2022-12-05T06:38:30.694" v="8" actId="14826"/>
        <pc:sldMkLst>
          <pc:docMk/>
          <pc:sldMk cId="166150478" sldId="344"/>
        </pc:sldMkLst>
        <pc:picChg chg="mod">
          <ac:chgData name="Saad BinMansour" userId="c57a0ca174a41c43" providerId="LiveId" clId="{B1B28ED6-D2B4-4DF7-9D92-8F25C189B78A}" dt="2022-12-05T06:38:30.694" v="8" actId="14826"/>
          <ac:picMkLst>
            <pc:docMk/>
            <pc:sldMk cId="166150478" sldId="344"/>
            <ac:picMk id="7170" creationId="{8C818A55-FAAF-01C5-3F4E-34640B7FB2FB}"/>
          </ac:picMkLst>
        </pc:picChg>
      </pc:sldChg>
      <pc:sldChg chg="modSp">
        <pc:chgData name="Saad BinMansour" userId="c57a0ca174a41c43" providerId="LiveId" clId="{B1B28ED6-D2B4-4DF7-9D92-8F25C189B78A}" dt="2022-12-05T06:40:16.202" v="14" actId="14826"/>
        <pc:sldMkLst>
          <pc:docMk/>
          <pc:sldMk cId="3632999825" sldId="345"/>
        </pc:sldMkLst>
        <pc:picChg chg="mod">
          <ac:chgData name="Saad BinMansour" userId="c57a0ca174a41c43" providerId="LiveId" clId="{B1B28ED6-D2B4-4DF7-9D92-8F25C189B78A}" dt="2022-12-05T06:40:16.202" v="14" actId="14826"/>
          <ac:picMkLst>
            <pc:docMk/>
            <pc:sldMk cId="3632999825" sldId="345"/>
            <ac:picMk id="6146" creationId="{9F1631FB-E287-1286-3844-7060C7A65016}"/>
          </ac:picMkLst>
        </pc:picChg>
      </pc:sldChg>
      <pc:sldChg chg="modSp">
        <pc:chgData name="Saad BinMansour" userId="c57a0ca174a41c43" providerId="LiveId" clId="{B1B28ED6-D2B4-4DF7-9D92-8F25C189B78A}" dt="2022-12-05T06:40:02.207" v="13" actId="1038"/>
        <pc:sldMkLst>
          <pc:docMk/>
          <pc:sldMk cId="3143911232" sldId="346"/>
        </pc:sldMkLst>
        <pc:picChg chg="mod">
          <ac:chgData name="Saad BinMansour" userId="c57a0ca174a41c43" providerId="LiveId" clId="{B1B28ED6-D2B4-4DF7-9D92-8F25C189B78A}" dt="2022-12-05T06:40:02.207" v="13" actId="1038"/>
          <ac:picMkLst>
            <pc:docMk/>
            <pc:sldMk cId="3143911232" sldId="346"/>
            <ac:picMk id="6146" creationId="{9F1631FB-E287-1286-3844-7060C7A65016}"/>
          </ac:picMkLst>
        </pc:picChg>
      </pc:sldChg>
      <pc:sldChg chg="modSp">
        <pc:chgData name="Saad BinMansour" userId="c57a0ca174a41c43" providerId="LiveId" clId="{B1B28ED6-D2B4-4DF7-9D92-8F25C189B78A}" dt="2022-12-05T06:38:03.892" v="7" actId="14826"/>
        <pc:sldMkLst>
          <pc:docMk/>
          <pc:sldMk cId="2018668234" sldId="348"/>
        </pc:sldMkLst>
        <pc:picChg chg="mod">
          <ac:chgData name="Saad BinMansour" userId="c57a0ca174a41c43" providerId="LiveId" clId="{B1B28ED6-D2B4-4DF7-9D92-8F25C189B78A}" dt="2022-12-05T06:38:03.892" v="7" actId="14826"/>
          <ac:picMkLst>
            <pc:docMk/>
            <pc:sldMk cId="2018668234" sldId="348"/>
            <ac:picMk id="15" creationId="{EF2B11DC-7EA4-476B-13BC-28055A39DC49}"/>
          </ac:picMkLst>
        </pc:picChg>
      </pc:sldChg>
      <pc:sldChg chg="modSp">
        <pc:chgData name="Saad BinMansour" userId="c57a0ca174a41c43" providerId="LiveId" clId="{B1B28ED6-D2B4-4DF7-9D92-8F25C189B78A}" dt="2022-12-05T06:37:36.690" v="6" actId="14826"/>
        <pc:sldMkLst>
          <pc:docMk/>
          <pc:sldMk cId="3524596476" sldId="349"/>
        </pc:sldMkLst>
        <pc:picChg chg="mod">
          <ac:chgData name="Saad BinMansour" userId="c57a0ca174a41c43" providerId="LiveId" clId="{B1B28ED6-D2B4-4DF7-9D92-8F25C189B78A}" dt="2022-12-05T06:37:36.690" v="6" actId="14826"/>
          <ac:picMkLst>
            <pc:docMk/>
            <pc:sldMk cId="3524596476" sldId="349"/>
            <ac:picMk id="8" creationId="{827369BD-8BEC-7A1E-1078-A7DFA65005A0}"/>
          </ac:picMkLst>
        </pc:picChg>
      </pc:sldChg>
      <pc:sldChg chg="addSp delSp modSp add mod">
        <pc:chgData name="Saad BinMansour" userId="c57a0ca174a41c43" providerId="LiveId" clId="{B1B28ED6-D2B4-4DF7-9D92-8F25C189B78A}" dt="2022-12-05T09:02:18.913" v="39" actId="14100"/>
        <pc:sldMkLst>
          <pc:docMk/>
          <pc:sldMk cId="2611140394" sldId="350"/>
        </pc:sldMkLst>
        <pc:spChg chg="del">
          <ac:chgData name="Saad BinMansour" userId="c57a0ca174a41c43" providerId="LiveId" clId="{B1B28ED6-D2B4-4DF7-9D92-8F25C189B78A}" dt="2022-12-05T06:48:54.075" v="20" actId="478"/>
          <ac:spMkLst>
            <pc:docMk/>
            <pc:sldMk cId="2611140394" sldId="350"/>
            <ac:spMk id="2" creationId="{8D7E6B81-F40E-ABB7-4389-F80E79C0189E}"/>
          </ac:spMkLst>
        </pc:spChg>
        <pc:spChg chg="mod">
          <ac:chgData name="Saad BinMansour" userId="c57a0ca174a41c43" providerId="LiveId" clId="{B1B28ED6-D2B4-4DF7-9D92-8F25C189B78A}" dt="2022-12-05T06:49:50.757" v="38" actId="1076"/>
          <ac:spMkLst>
            <pc:docMk/>
            <pc:sldMk cId="2611140394" sldId="350"/>
            <ac:spMk id="1034" creationId="{00000000-0000-0000-0000-000000000000}"/>
          </ac:spMkLst>
        </pc:spChg>
        <pc:graphicFrameChg chg="del">
          <ac:chgData name="Saad BinMansour" userId="c57a0ca174a41c43" providerId="LiveId" clId="{B1B28ED6-D2B4-4DF7-9D92-8F25C189B78A}" dt="2022-12-05T06:47:40.222" v="19" actId="478"/>
          <ac:graphicFrameMkLst>
            <pc:docMk/>
            <pc:sldMk cId="2611140394" sldId="350"/>
            <ac:graphicFrameMk id="3" creationId="{BDC5FFD6-FB15-6559-637F-DF55957F3882}"/>
          </ac:graphicFrameMkLst>
        </pc:graphicFrameChg>
        <pc:picChg chg="add mod">
          <ac:chgData name="Saad BinMansour" userId="c57a0ca174a41c43" providerId="LiveId" clId="{B1B28ED6-D2B4-4DF7-9D92-8F25C189B78A}" dt="2022-12-05T09:02:18.913" v="39" actId="14100"/>
          <ac:picMkLst>
            <pc:docMk/>
            <pc:sldMk cId="2611140394" sldId="350"/>
            <ac:picMk id="5" creationId="{3A8357B9-455D-0503-522A-817007DC9DA9}"/>
          </ac:picMkLst>
        </pc:picChg>
      </pc:sldChg>
      <pc:sldChg chg="add del ord">
        <pc:chgData name="Saad BinMansour" userId="c57a0ca174a41c43" providerId="LiveId" clId="{B1B28ED6-D2B4-4DF7-9D92-8F25C189B78A}" dt="2022-12-05T10:05:03.545" v="48" actId="47"/>
        <pc:sldMkLst>
          <pc:docMk/>
          <pc:sldMk cId="562821956" sldId="351"/>
        </pc:sldMkLst>
      </pc:sldChg>
      <pc:sldChg chg="add del">
        <pc:chgData name="Saad BinMansour" userId="c57a0ca174a41c43" providerId="LiveId" clId="{B1B28ED6-D2B4-4DF7-9D92-8F25C189B78A}" dt="2022-12-05T10:04:56.668" v="47" actId="2696"/>
        <pc:sldMkLst>
          <pc:docMk/>
          <pc:sldMk cId="395356077" sldId="352"/>
        </pc:sldMkLst>
      </pc:sldChg>
      <pc:sldChg chg="addSp delSp modSp add del mod">
        <pc:chgData name="Saad BinMansour" userId="c57a0ca174a41c43" providerId="LiveId" clId="{B1B28ED6-D2B4-4DF7-9D92-8F25C189B78A}" dt="2022-12-05T10:28:55.748" v="78" actId="47"/>
        <pc:sldMkLst>
          <pc:docMk/>
          <pc:sldMk cId="1194260663" sldId="352"/>
        </pc:sldMkLst>
        <pc:spChg chg="del">
          <ac:chgData name="Saad BinMansour" userId="c57a0ca174a41c43" providerId="LiveId" clId="{B1B28ED6-D2B4-4DF7-9D92-8F25C189B78A}" dt="2022-12-05T10:05:52.979" v="55" actId="478"/>
          <ac:spMkLst>
            <pc:docMk/>
            <pc:sldMk cId="1194260663" sldId="352"/>
            <ac:spMk id="2" creationId="{8D7E6B81-F40E-ABB7-4389-F80E79C0189E}"/>
          </ac:spMkLst>
        </pc:spChg>
        <pc:graphicFrameChg chg="del">
          <ac:chgData name="Saad BinMansour" userId="c57a0ca174a41c43" providerId="LiveId" clId="{B1B28ED6-D2B4-4DF7-9D92-8F25C189B78A}" dt="2022-12-05T10:05:46.734" v="53" actId="478"/>
          <ac:graphicFrameMkLst>
            <pc:docMk/>
            <pc:sldMk cId="1194260663" sldId="352"/>
            <ac:graphicFrameMk id="3" creationId="{BDC5FFD6-FB15-6559-637F-DF55957F3882}"/>
          </ac:graphicFrameMkLst>
        </pc:graphicFrameChg>
        <pc:graphicFrameChg chg="add del mod modGraphic">
          <ac:chgData name="Saad BinMansour" userId="c57a0ca174a41c43" providerId="LiveId" clId="{B1B28ED6-D2B4-4DF7-9D92-8F25C189B78A}" dt="2022-12-05T10:06:49.900" v="68" actId="478"/>
          <ac:graphicFrameMkLst>
            <pc:docMk/>
            <pc:sldMk cId="1194260663" sldId="352"/>
            <ac:graphicFrameMk id="4" creationId="{985C89DE-3A54-FA8F-5131-5BDE37B61168}"/>
          </ac:graphicFrameMkLst>
        </pc:graphicFrameChg>
        <pc:picChg chg="add mod">
          <ac:chgData name="Saad BinMansour" userId="c57a0ca174a41c43" providerId="LiveId" clId="{B1B28ED6-D2B4-4DF7-9D92-8F25C189B78A}" dt="2022-12-05T10:09:14.566" v="72" actId="14100"/>
          <ac:picMkLst>
            <pc:docMk/>
            <pc:sldMk cId="1194260663" sldId="352"/>
            <ac:picMk id="6" creationId="{4526A836-71BB-DB7C-01B0-07DF9CC1D364}"/>
          </ac:picMkLst>
        </pc:picChg>
      </pc:sldChg>
      <pc:sldChg chg="modSp add del">
        <pc:chgData name="Saad BinMansour" userId="c57a0ca174a41c43" providerId="LiveId" clId="{B1B28ED6-D2B4-4DF7-9D92-8F25C189B78A}" dt="2022-12-05T10:28:55.748" v="78" actId="47"/>
        <pc:sldMkLst>
          <pc:docMk/>
          <pc:sldMk cId="371685314" sldId="353"/>
        </pc:sldMkLst>
        <pc:graphicFrameChg chg="mod">
          <ac:chgData name="Saad BinMansour" userId="c57a0ca174a41c43" providerId="LiveId" clId="{B1B28ED6-D2B4-4DF7-9D92-8F25C189B78A}" dt="2022-12-05T10:06:28.410" v="63"/>
          <ac:graphicFrameMkLst>
            <pc:docMk/>
            <pc:sldMk cId="371685314" sldId="353"/>
            <ac:graphicFrameMk id="3" creationId="{BDC5FFD6-FB15-6559-637F-DF55957F3882}"/>
          </ac:graphicFrameMkLst>
        </pc:graphicFrameChg>
      </pc:sldChg>
      <pc:sldChg chg="add del">
        <pc:chgData name="Saad BinMansour" userId="c57a0ca174a41c43" providerId="LiveId" clId="{B1B28ED6-D2B4-4DF7-9D92-8F25C189B78A}" dt="2022-12-05T10:05:10.759" v="51"/>
        <pc:sldMkLst>
          <pc:docMk/>
          <pc:sldMk cId="3682248861" sldId="353"/>
        </pc:sldMkLst>
      </pc:sldChg>
    </pc:docChg>
  </pc:docChgLst>
  <pc:docChgLst>
    <pc:chgData name="Saad BinMansour" userId="c57a0ca174a41c43" providerId="LiveId" clId="{FC384F0B-34A5-49FD-ACF4-3DF7BCDE62C5}"/>
    <pc:docChg chg="custSel modSld">
      <pc:chgData name="Saad BinMansour" userId="c57a0ca174a41c43" providerId="LiveId" clId="{FC384F0B-34A5-49FD-ACF4-3DF7BCDE62C5}" dt="2022-12-05T11:28:44.129" v="22" actId="20577"/>
      <pc:docMkLst>
        <pc:docMk/>
      </pc:docMkLst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56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58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59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60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64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70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74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75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79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80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82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88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291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525764724" sldId="313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945464654" sldId="314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525076502" sldId="315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527535457" sldId="316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838053373" sldId="317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880037708" sldId="318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957995133" sldId="320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254446682" sldId="321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165351096" sldId="325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941061287" sldId="326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738309200" sldId="328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44420404" sldId="329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331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220959377" sldId="332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518594147" sldId="333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869610197" sldId="334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0" sldId="335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17691078" sldId="336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940100015" sldId="337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888361278" sldId="338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4206423170" sldId="339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4102233851" sldId="340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942978986" sldId="341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489256896" sldId="342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276587442" sldId="343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166150478" sldId="344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632999825" sldId="345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3143911232" sldId="346"/>
        </pc:sldMkLst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018668234" sldId="348"/>
        </pc:sldMkLst>
      </pc:sldChg>
      <pc:sldChg chg="modSp mod modTransition">
        <pc:chgData name="Saad BinMansour" userId="c57a0ca174a41c43" providerId="LiveId" clId="{FC384F0B-34A5-49FD-ACF4-3DF7BCDE62C5}" dt="2022-12-05T11:28:44.129" v="22" actId="20577"/>
        <pc:sldMkLst>
          <pc:docMk/>
          <pc:sldMk cId="3524596476" sldId="349"/>
        </pc:sldMkLst>
        <pc:spChg chg="mod">
          <ac:chgData name="Saad BinMansour" userId="c57a0ca174a41c43" providerId="LiveId" clId="{FC384F0B-34A5-49FD-ACF4-3DF7BCDE62C5}" dt="2022-12-05T11:28:24.983" v="21" actId="20577"/>
          <ac:spMkLst>
            <pc:docMk/>
            <pc:sldMk cId="3524596476" sldId="349"/>
            <ac:spMk id="5" creationId="{F2D68495-8C8B-3B55-759B-E620CA3B4F34}"/>
          </ac:spMkLst>
        </pc:spChg>
        <pc:spChg chg="mod">
          <ac:chgData name="Saad BinMansour" userId="c57a0ca174a41c43" providerId="LiveId" clId="{FC384F0B-34A5-49FD-ACF4-3DF7BCDE62C5}" dt="2022-12-05T11:28:44.129" v="22" actId="20577"/>
          <ac:spMkLst>
            <pc:docMk/>
            <pc:sldMk cId="3524596476" sldId="349"/>
            <ac:spMk id="7" creationId="{3D520D42-86F3-2156-B763-5781245D870F}"/>
          </ac:spMkLst>
        </pc:spChg>
      </pc:sldChg>
      <pc:sldChg chg="modTransition">
        <pc:chgData name="Saad BinMansour" userId="c57a0ca174a41c43" providerId="LiveId" clId="{FC384F0B-34A5-49FD-ACF4-3DF7BCDE62C5}" dt="2022-12-05T10:47:59.110" v="0"/>
        <pc:sldMkLst>
          <pc:docMk/>
          <pc:sldMk cId="2611140394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17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710ee6ad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710ee6ad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76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710ee6ad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710ee6ad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1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10ee6ad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10ee6ad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10ee6ad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10ee6ad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71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10ee6ad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10ee6ad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64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10ee6ad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10ee6ad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Drop </a:t>
            </a:r>
            <a:r>
              <a:rPr lang="en-US" err="1"/>
              <a:t>transdatetrans_time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66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710ee6ad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710ee6ad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647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83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710ee6ade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710ee6ade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710ee6ad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710ee6ad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99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178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334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710ee6ade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710ee6ade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54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710ee6ade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710ee6ade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8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97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710ee6ade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710ee6ade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92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53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e710ee6ade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e710ee6ade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36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710ee6ade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710ee6ade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710ee6ade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710ee6ade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20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710ee6ade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710ee6ade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65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305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0698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62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684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710ee6ade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710ee6ade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51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710ee6ade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710ee6ade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941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710ee6ade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710ee6ade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693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e811cd5716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e811cd5716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e710ee6ade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e710ee6ade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811cd571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811cd571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1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710ee6ad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710ee6ad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8" y="-39891"/>
            <a:ext cx="3099547" cy="57939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rot="10800000" flipH="1">
            <a:off x="-615684" y="-337073"/>
            <a:ext cx="3275626" cy="709303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1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40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05750"/>
            <a:ext cx="2992011" cy="129050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294825"/>
            <a:ext cx="1730425" cy="1563650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4396125"/>
            <a:ext cx="1569328" cy="802086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79" y="3997770"/>
            <a:ext cx="2034125" cy="147015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8" y="-25560"/>
            <a:ext cx="1178967" cy="76663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3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5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3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50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1" y="-533225"/>
            <a:ext cx="3477765" cy="2240359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3407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159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4636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379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29" y="48373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/>
          <p:nvPr/>
        </p:nvSpPr>
        <p:spPr>
          <a:xfrm rot="10800000" flipH="1">
            <a:off x="-1878175" y="444848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8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61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  <p:extLst>
      <p:ext uri="{BB962C8B-B14F-4D97-AF65-F5344CB8AC3E}">
        <p14:creationId xmlns:p14="http://schemas.microsoft.com/office/powerpoint/2010/main" val="18722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2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9328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7005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40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027075" y="3051700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660780" y="2610576"/>
            <a:ext cx="1397159" cy="1373951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419132" y="2682990"/>
            <a:ext cx="5042005" cy="257668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hasCustomPrompt="1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 hasCustomPrompt="1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>
            <a:spLocks noGrp="1"/>
          </p:cNvSpPr>
          <p:nvPr>
            <p:ph type="subTitle" idx="3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 hasCustomPrompt="1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>
            <a:spLocks noGrp="1"/>
          </p:cNvSpPr>
          <p:nvPr>
            <p:ph type="subTitle" idx="5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-824250" y="-1263175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1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169303"/>
            <a:ext cx="7887674" cy="1068798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4471600"/>
            <a:ext cx="3451957" cy="747486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4" y="-89900"/>
            <a:ext cx="3002097" cy="80151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73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9" r:id="rId2"/>
    <p:sldLayoutId id="2147483680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800100" y="2004810"/>
            <a:ext cx="7543800" cy="715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FRAUD DETECTION PROJECT</a:t>
            </a:r>
          </a:p>
        </p:txBody>
      </p:sp>
      <p:sp>
        <p:nvSpPr>
          <p:cNvPr id="297" name="Google Shape;297;p37"/>
          <p:cNvSpPr/>
          <p:nvPr/>
        </p:nvSpPr>
        <p:spPr>
          <a:xfrm>
            <a:off x="1375774" y="3549250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541674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using PySpark</a:t>
            </a:r>
            <a:endParaRPr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ECB7855-8755-C0CB-94DD-6C13967D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47" y="-60616"/>
            <a:ext cx="1951706" cy="1951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trans_num</a:t>
            </a:r>
            <a:endParaRPr lang="en-US"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SPECIFICATION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merch_long</a:t>
            </a:r>
            <a:endParaRPr lang="en-US"/>
          </a:p>
        </p:txBody>
      </p:sp>
      <p:sp>
        <p:nvSpPr>
          <p:cNvPr id="920" name="Google Shape;920;p63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Inter"/>
              </a:rPr>
              <a:t>Longitude Location of Merchant</a:t>
            </a:r>
            <a:endParaRPr/>
          </a:p>
        </p:txBody>
      </p:sp>
      <p:sp>
        <p:nvSpPr>
          <p:cNvPr id="923" name="Google Shape;923;p63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Inter"/>
              </a:rPr>
              <a:t>Fraud Flag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Inter"/>
              </a:rPr>
              <a:t>Target</a:t>
            </a:r>
            <a:endParaRPr b="1"/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is_fraud</a:t>
            </a:r>
            <a:endParaRPr lang="en-US"/>
          </a:p>
        </p:txBody>
      </p:sp>
      <p:sp>
        <p:nvSpPr>
          <p:cNvPr id="925" name="Google Shape;925;p63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Number</a:t>
            </a:r>
          </a:p>
        </p:txBody>
      </p:sp>
      <p:sp>
        <p:nvSpPr>
          <p:cNvPr id="926" name="Google Shape;926;p63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Latitude Location of Merchant</a:t>
            </a:r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merch_lat</a:t>
            </a:r>
            <a:endParaRPr/>
          </a:p>
        </p:txBody>
      </p:sp>
      <p:sp>
        <p:nvSpPr>
          <p:cNvPr id="928" name="Google Shape;928;p63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UNIX Time of transaction</a:t>
            </a:r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unix_time</a:t>
            </a:r>
            <a:endParaRPr lang="en-US"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19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20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21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22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23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5076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PREPROCESSING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8053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RENAME</a:t>
            </a:r>
          </a:p>
        </p:txBody>
      </p:sp>
      <p:sp>
        <p:nvSpPr>
          <p:cNvPr id="763" name="Google Shape;763;p58"/>
          <p:cNvSpPr/>
          <p:nvPr/>
        </p:nvSpPr>
        <p:spPr>
          <a:xfrm>
            <a:off x="353351" y="1219189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8"/>
          <p:cNvSpPr/>
          <p:nvPr/>
        </p:nvSpPr>
        <p:spPr>
          <a:xfrm>
            <a:off x="353351" y="233152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8"/>
          <p:cNvSpPr txBox="1">
            <a:spLocks noGrp="1"/>
          </p:cNvSpPr>
          <p:nvPr>
            <p:ph type="title"/>
          </p:nvPr>
        </p:nvSpPr>
        <p:spPr>
          <a:xfrm>
            <a:off x="428776" y="2391363"/>
            <a:ext cx="1827900" cy="2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Amount</a:t>
            </a:r>
            <a:endParaRPr/>
          </a:p>
        </p:txBody>
      </p:sp>
      <p:sp>
        <p:nvSpPr>
          <p:cNvPr id="767" name="Google Shape;767;p58"/>
          <p:cNvSpPr txBox="1">
            <a:spLocks noGrp="1"/>
          </p:cNvSpPr>
          <p:nvPr>
            <p:ph type="title" idx="4294967295"/>
          </p:nvPr>
        </p:nvSpPr>
        <p:spPr>
          <a:xfrm>
            <a:off x="429735" y="1286850"/>
            <a:ext cx="18279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amt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2" name="Google Shape;772;p58"/>
          <p:cNvCxnSpPr>
            <a:stCxn id="763" idx="2"/>
            <a:endCxn id="764" idx="0"/>
          </p:cNvCxnSpPr>
          <p:nvPr/>
        </p:nvCxnSpPr>
        <p:spPr>
          <a:xfrm>
            <a:off x="1343201" y="1630789"/>
            <a:ext cx="0" cy="7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74" name="Google Shape;774;p58"/>
          <p:cNvSpPr/>
          <p:nvPr/>
        </p:nvSpPr>
        <p:spPr>
          <a:xfrm>
            <a:off x="2034714" y="1140447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8"/>
          <p:cNvSpPr/>
          <p:nvPr/>
        </p:nvSpPr>
        <p:spPr>
          <a:xfrm>
            <a:off x="2034714" y="2243847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3;p58">
            <a:extLst>
              <a:ext uri="{FF2B5EF4-FFF2-40B4-BE49-F238E27FC236}">
                <a16:creationId xmlns:a16="http://schemas.microsoft.com/office/drawing/2014/main" id="{2A51DAB6-2D0D-A628-7984-0C12F1578F86}"/>
              </a:ext>
            </a:extLst>
          </p:cNvPr>
          <p:cNvSpPr/>
          <p:nvPr/>
        </p:nvSpPr>
        <p:spPr>
          <a:xfrm>
            <a:off x="3478788" y="1217949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64;p58">
            <a:extLst>
              <a:ext uri="{FF2B5EF4-FFF2-40B4-BE49-F238E27FC236}">
                <a16:creationId xmlns:a16="http://schemas.microsoft.com/office/drawing/2014/main" id="{44B1E1FE-73A0-153A-DD86-A816EA35F03A}"/>
              </a:ext>
            </a:extLst>
          </p:cNvPr>
          <p:cNvSpPr/>
          <p:nvPr/>
        </p:nvSpPr>
        <p:spPr>
          <a:xfrm>
            <a:off x="3478788" y="233028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65;p58">
            <a:extLst>
              <a:ext uri="{FF2B5EF4-FFF2-40B4-BE49-F238E27FC236}">
                <a16:creationId xmlns:a16="http://schemas.microsoft.com/office/drawing/2014/main" id="{B3AA7033-2AF7-33B7-F668-775E4B85E7AA}"/>
              </a:ext>
            </a:extLst>
          </p:cNvPr>
          <p:cNvSpPr txBox="1">
            <a:spLocks/>
          </p:cNvSpPr>
          <p:nvPr/>
        </p:nvSpPr>
        <p:spPr>
          <a:xfrm>
            <a:off x="3554213" y="2390123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latitude</a:t>
            </a:r>
            <a:endParaRPr lang="en-US"/>
          </a:p>
        </p:txBody>
      </p:sp>
      <p:sp>
        <p:nvSpPr>
          <p:cNvPr id="9" name="Google Shape;767;p58">
            <a:extLst>
              <a:ext uri="{FF2B5EF4-FFF2-40B4-BE49-F238E27FC236}">
                <a16:creationId xmlns:a16="http://schemas.microsoft.com/office/drawing/2014/main" id="{DD5952B1-D8F6-8565-4BEB-4D8DCF6E15E1}"/>
              </a:ext>
            </a:extLst>
          </p:cNvPr>
          <p:cNvSpPr txBox="1">
            <a:spLocks/>
          </p:cNvSpPr>
          <p:nvPr/>
        </p:nvSpPr>
        <p:spPr>
          <a:xfrm>
            <a:off x="3555172" y="1285610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 err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lat</a:t>
            </a: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0" name="Google Shape;772;p58">
            <a:extLst>
              <a:ext uri="{FF2B5EF4-FFF2-40B4-BE49-F238E27FC236}">
                <a16:creationId xmlns:a16="http://schemas.microsoft.com/office/drawing/2014/main" id="{9C49C374-103E-0052-DB82-331F10C9687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468638" y="1629549"/>
            <a:ext cx="0" cy="7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774;p58">
            <a:extLst>
              <a:ext uri="{FF2B5EF4-FFF2-40B4-BE49-F238E27FC236}">
                <a16:creationId xmlns:a16="http://schemas.microsoft.com/office/drawing/2014/main" id="{C44293B1-FD14-9019-E75D-10BB0E96D37A}"/>
              </a:ext>
            </a:extLst>
          </p:cNvPr>
          <p:cNvSpPr/>
          <p:nvPr/>
        </p:nvSpPr>
        <p:spPr>
          <a:xfrm>
            <a:off x="5160151" y="1139207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75;p58">
            <a:extLst>
              <a:ext uri="{FF2B5EF4-FFF2-40B4-BE49-F238E27FC236}">
                <a16:creationId xmlns:a16="http://schemas.microsoft.com/office/drawing/2014/main" id="{AA754183-13CE-36F4-E5C3-A7146DC69FCD}"/>
              </a:ext>
            </a:extLst>
          </p:cNvPr>
          <p:cNvSpPr/>
          <p:nvPr/>
        </p:nvSpPr>
        <p:spPr>
          <a:xfrm>
            <a:off x="5160151" y="2242607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63;p58">
            <a:extLst>
              <a:ext uri="{FF2B5EF4-FFF2-40B4-BE49-F238E27FC236}">
                <a16:creationId xmlns:a16="http://schemas.microsoft.com/office/drawing/2014/main" id="{2A5333EF-60D0-683C-125B-485146779C91}"/>
              </a:ext>
            </a:extLst>
          </p:cNvPr>
          <p:cNvSpPr/>
          <p:nvPr/>
        </p:nvSpPr>
        <p:spPr>
          <a:xfrm>
            <a:off x="6603741" y="1217949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64;p58">
            <a:extLst>
              <a:ext uri="{FF2B5EF4-FFF2-40B4-BE49-F238E27FC236}">
                <a16:creationId xmlns:a16="http://schemas.microsoft.com/office/drawing/2014/main" id="{14688A38-975E-B55B-7C57-1C0BA2DFEC0B}"/>
              </a:ext>
            </a:extLst>
          </p:cNvPr>
          <p:cNvSpPr/>
          <p:nvPr/>
        </p:nvSpPr>
        <p:spPr>
          <a:xfrm>
            <a:off x="6603741" y="2330287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65;p58">
            <a:extLst>
              <a:ext uri="{FF2B5EF4-FFF2-40B4-BE49-F238E27FC236}">
                <a16:creationId xmlns:a16="http://schemas.microsoft.com/office/drawing/2014/main" id="{A6185BA6-AE9E-37AB-D531-102D197C8367}"/>
              </a:ext>
            </a:extLst>
          </p:cNvPr>
          <p:cNvSpPr txBox="1">
            <a:spLocks/>
          </p:cNvSpPr>
          <p:nvPr/>
        </p:nvSpPr>
        <p:spPr>
          <a:xfrm>
            <a:off x="6679166" y="2390123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longitude</a:t>
            </a:r>
            <a:endParaRPr lang="en-US"/>
          </a:p>
        </p:txBody>
      </p:sp>
      <p:sp>
        <p:nvSpPr>
          <p:cNvPr id="31" name="Google Shape;767;p58">
            <a:extLst>
              <a:ext uri="{FF2B5EF4-FFF2-40B4-BE49-F238E27FC236}">
                <a16:creationId xmlns:a16="http://schemas.microsoft.com/office/drawing/2014/main" id="{34A028C8-1B17-E938-B098-5D57C3CCBAF2}"/>
              </a:ext>
            </a:extLst>
          </p:cNvPr>
          <p:cNvSpPr txBox="1">
            <a:spLocks/>
          </p:cNvSpPr>
          <p:nvPr/>
        </p:nvSpPr>
        <p:spPr>
          <a:xfrm>
            <a:off x="6680125" y="1285610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long</a:t>
            </a: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736" name="Google Shape;772;p58">
            <a:extLst>
              <a:ext uri="{FF2B5EF4-FFF2-40B4-BE49-F238E27FC236}">
                <a16:creationId xmlns:a16="http://schemas.microsoft.com/office/drawing/2014/main" id="{1A3DF0CE-78C8-E392-4CB3-9A56C66029E5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7593591" y="1629549"/>
            <a:ext cx="0" cy="7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7" name="Google Shape;774;p58">
            <a:extLst>
              <a:ext uri="{FF2B5EF4-FFF2-40B4-BE49-F238E27FC236}">
                <a16:creationId xmlns:a16="http://schemas.microsoft.com/office/drawing/2014/main" id="{3D4FCA57-6EBB-994C-3D0A-2BADBC1BEED4}"/>
              </a:ext>
            </a:extLst>
          </p:cNvPr>
          <p:cNvSpPr/>
          <p:nvPr/>
        </p:nvSpPr>
        <p:spPr>
          <a:xfrm>
            <a:off x="8285104" y="1139207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75;p58">
            <a:extLst>
              <a:ext uri="{FF2B5EF4-FFF2-40B4-BE49-F238E27FC236}">
                <a16:creationId xmlns:a16="http://schemas.microsoft.com/office/drawing/2014/main" id="{2507A825-C559-8AC6-D880-D11B2660BCE4}"/>
              </a:ext>
            </a:extLst>
          </p:cNvPr>
          <p:cNvSpPr/>
          <p:nvPr/>
        </p:nvSpPr>
        <p:spPr>
          <a:xfrm>
            <a:off x="8285104" y="2242607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763;p58">
            <a:extLst>
              <a:ext uri="{FF2B5EF4-FFF2-40B4-BE49-F238E27FC236}">
                <a16:creationId xmlns:a16="http://schemas.microsoft.com/office/drawing/2014/main" id="{ACE2E5A9-9FAE-63A3-8772-805D68456551}"/>
              </a:ext>
            </a:extLst>
          </p:cNvPr>
          <p:cNvSpPr/>
          <p:nvPr/>
        </p:nvSpPr>
        <p:spPr>
          <a:xfrm>
            <a:off x="1958814" y="3306634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764;p58">
            <a:extLst>
              <a:ext uri="{FF2B5EF4-FFF2-40B4-BE49-F238E27FC236}">
                <a16:creationId xmlns:a16="http://schemas.microsoft.com/office/drawing/2014/main" id="{BCB173E5-32C9-42C3-B92F-410BAFC9B100}"/>
              </a:ext>
            </a:extLst>
          </p:cNvPr>
          <p:cNvSpPr/>
          <p:nvPr/>
        </p:nvSpPr>
        <p:spPr>
          <a:xfrm>
            <a:off x="1958814" y="4418972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765;p58">
            <a:extLst>
              <a:ext uri="{FF2B5EF4-FFF2-40B4-BE49-F238E27FC236}">
                <a16:creationId xmlns:a16="http://schemas.microsoft.com/office/drawing/2014/main" id="{A3E6000F-163B-46B6-4C55-B093E7601CC5}"/>
              </a:ext>
            </a:extLst>
          </p:cNvPr>
          <p:cNvSpPr txBox="1">
            <a:spLocks/>
          </p:cNvSpPr>
          <p:nvPr/>
        </p:nvSpPr>
        <p:spPr>
          <a:xfrm>
            <a:off x="2077748" y="4478808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l"/>
            <a:r>
              <a:rPr lang="en-US" sz="1400" b="1" i="0" err="1">
                <a:solidFill>
                  <a:srgbClr val="3F4853"/>
                </a:solidFill>
                <a:effectLst/>
                <a:latin typeface="Syne" panose="020B0604020202020204" charset="0"/>
                <a:ea typeface="Syne" panose="020B0604020202020204" charset="0"/>
                <a:cs typeface="Syne" panose="020B0604020202020204" charset="0"/>
              </a:rPr>
              <a:t>merch_latitude</a:t>
            </a:r>
            <a:endParaRPr lang="en-US" sz="2000"/>
          </a:p>
        </p:txBody>
      </p:sp>
      <p:sp>
        <p:nvSpPr>
          <p:cNvPr id="835" name="Google Shape;767;p58">
            <a:extLst>
              <a:ext uri="{FF2B5EF4-FFF2-40B4-BE49-F238E27FC236}">
                <a16:creationId xmlns:a16="http://schemas.microsoft.com/office/drawing/2014/main" id="{32420FBF-34B1-EE01-4DE9-2D8F771DA3F4}"/>
              </a:ext>
            </a:extLst>
          </p:cNvPr>
          <p:cNvSpPr txBox="1">
            <a:spLocks/>
          </p:cNvSpPr>
          <p:nvPr/>
        </p:nvSpPr>
        <p:spPr>
          <a:xfrm>
            <a:off x="1984761" y="3374284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800" b="1" err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merch_lat</a:t>
            </a:r>
            <a:endParaRPr lang="en-US" sz="2800">
              <a:solidFill>
                <a:schemeClr val="lt1"/>
              </a:solidFill>
            </a:endParaRPr>
          </a:p>
        </p:txBody>
      </p:sp>
      <p:cxnSp>
        <p:nvCxnSpPr>
          <p:cNvPr id="836" name="Google Shape;772;p58">
            <a:extLst>
              <a:ext uri="{FF2B5EF4-FFF2-40B4-BE49-F238E27FC236}">
                <a16:creationId xmlns:a16="http://schemas.microsoft.com/office/drawing/2014/main" id="{00BBD7C0-45E8-7318-F3E1-E1E1DB226414}"/>
              </a:ext>
            </a:extLst>
          </p:cNvPr>
          <p:cNvCxnSpPr>
            <a:stCxn id="832" idx="2"/>
            <a:endCxn id="833" idx="0"/>
          </p:cNvCxnSpPr>
          <p:nvPr/>
        </p:nvCxnSpPr>
        <p:spPr>
          <a:xfrm>
            <a:off x="2948664" y="3718234"/>
            <a:ext cx="0" cy="7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7" name="Google Shape;774;p58">
            <a:extLst>
              <a:ext uri="{FF2B5EF4-FFF2-40B4-BE49-F238E27FC236}">
                <a16:creationId xmlns:a16="http://schemas.microsoft.com/office/drawing/2014/main" id="{B2B5100D-EC85-0B9A-871C-264474587634}"/>
              </a:ext>
            </a:extLst>
          </p:cNvPr>
          <p:cNvSpPr/>
          <p:nvPr/>
        </p:nvSpPr>
        <p:spPr>
          <a:xfrm>
            <a:off x="3640177" y="3227892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775;p58">
            <a:extLst>
              <a:ext uri="{FF2B5EF4-FFF2-40B4-BE49-F238E27FC236}">
                <a16:creationId xmlns:a16="http://schemas.microsoft.com/office/drawing/2014/main" id="{F8F8DF5E-E53B-A757-F54C-8125BE7CE159}"/>
              </a:ext>
            </a:extLst>
          </p:cNvPr>
          <p:cNvSpPr/>
          <p:nvPr/>
        </p:nvSpPr>
        <p:spPr>
          <a:xfrm>
            <a:off x="3640177" y="4331292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763;p58">
            <a:extLst>
              <a:ext uri="{FF2B5EF4-FFF2-40B4-BE49-F238E27FC236}">
                <a16:creationId xmlns:a16="http://schemas.microsoft.com/office/drawing/2014/main" id="{118679DB-ABF8-546E-5F21-EF1C83375A9A}"/>
              </a:ext>
            </a:extLst>
          </p:cNvPr>
          <p:cNvSpPr/>
          <p:nvPr/>
        </p:nvSpPr>
        <p:spPr>
          <a:xfrm>
            <a:off x="5083767" y="3306634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764;p58">
            <a:extLst>
              <a:ext uri="{FF2B5EF4-FFF2-40B4-BE49-F238E27FC236}">
                <a16:creationId xmlns:a16="http://schemas.microsoft.com/office/drawing/2014/main" id="{55C56D38-A8FF-87C9-2C64-02FE15EBD65B}"/>
              </a:ext>
            </a:extLst>
          </p:cNvPr>
          <p:cNvSpPr/>
          <p:nvPr/>
        </p:nvSpPr>
        <p:spPr>
          <a:xfrm>
            <a:off x="5083767" y="4418972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765;p58">
            <a:extLst>
              <a:ext uri="{FF2B5EF4-FFF2-40B4-BE49-F238E27FC236}">
                <a16:creationId xmlns:a16="http://schemas.microsoft.com/office/drawing/2014/main" id="{33366100-7749-C973-A1B6-ED42927272BC}"/>
              </a:ext>
            </a:extLst>
          </p:cNvPr>
          <p:cNvSpPr txBox="1">
            <a:spLocks/>
          </p:cNvSpPr>
          <p:nvPr/>
        </p:nvSpPr>
        <p:spPr>
          <a:xfrm>
            <a:off x="5076807" y="4478808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200" b="1" i="0" err="1">
                <a:solidFill>
                  <a:srgbClr val="3F4853"/>
                </a:solidFill>
                <a:effectLst/>
                <a:latin typeface="Syne" panose="020B0604020202020204" charset="0"/>
                <a:ea typeface="Syne" panose="020B0604020202020204" charset="0"/>
                <a:cs typeface="Syne" panose="020B0604020202020204" charset="0"/>
              </a:rPr>
              <a:t>merch_longitude</a:t>
            </a:r>
            <a:endParaRPr lang="en-US" sz="1800"/>
          </a:p>
        </p:txBody>
      </p:sp>
      <p:sp>
        <p:nvSpPr>
          <p:cNvPr id="857" name="Google Shape;767;p58">
            <a:extLst>
              <a:ext uri="{FF2B5EF4-FFF2-40B4-BE49-F238E27FC236}">
                <a16:creationId xmlns:a16="http://schemas.microsoft.com/office/drawing/2014/main" id="{59CB1CA9-2493-9C28-5C2E-642348EAB514}"/>
              </a:ext>
            </a:extLst>
          </p:cNvPr>
          <p:cNvSpPr txBox="1">
            <a:spLocks/>
          </p:cNvSpPr>
          <p:nvPr/>
        </p:nvSpPr>
        <p:spPr>
          <a:xfrm>
            <a:off x="5086231" y="3366470"/>
            <a:ext cx="1827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600" b="1" err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merch_long</a:t>
            </a:r>
            <a:endParaRPr lang="en-US" sz="2400">
              <a:solidFill>
                <a:schemeClr val="lt1"/>
              </a:solidFill>
            </a:endParaRPr>
          </a:p>
        </p:txBody>
      </p:sp>
      <p:cxnSp>
        <p:nvCxnSpPr>
          <p:cNvPr id="858" name="Google Shape;772;p58">
            <a:extLst>
              <a:ext uri="{FF2B5EF4-FFF2-40B4-BE49-F238E27FC236}">
                <a16:creationId xmlns:a16="http://schemas.microsoft.com/office/drawing/2014/main" id="{B1BFF4E1-502C-874D-E725-E7DB33967603}"/>
              </a:ext>
            </a:extLst>
          </p:cNvPr>
          <p:cNvCxnSpPr>
            <a:stCxn id="854" idx="2"/>
            <a:endCxn id="855" idx="0"/>
          </p:cNvCxnSpPr>
          <p:nvPr/>
        </p:nvCxnSpPr>
        <p:spPr>
          <a:xfrm>
            <a:off x="6073617" y="3718234"/>
            <a:ext cx="0" cy="7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59" name="Google Shape;774;p58">
            <a:extLst>
              <a:ext uri="{FF2B5EF4-FFF2-40B4-BE49-F238E27FC236}">
                <a16:creationId xmlns:a16="http://schemas.microsoft.com/office/drawing/2014/main" id="{94809197-B0B6-C1B8-247E-FED0BAE3AE50}"/>
              </a:ext>
            </a:extLst>
          </p:cNvPr>
          <p:cNvSpPr/>
          <p:nvPr/>
        </p:nvSpPr>
        <p:spPr>
          <a:xfrm>
            <a:off x="6765130" y="3227892"/>
            <a:ext cx="569100" cy="56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775;p58">
            <a:extLst>
              <a:ext uri="{FF2B5EF4-FFF2-40B4-BE49-F238E27FC236}">
                <a16:creationId xmlns:a16="http://schemas.microsoft.com/office/drawing/2014/main" id="{0012897A-8347-9B77-2CD4-52D76206B62C}"/>
              </a:ext>
            </a:extLst>
          </p:cNvPr>
          <p:cNvSpPr/>
          <p:nvPr/>
        </p:nvSpPr>
        <p:spPr>
          <a:xfrm>
            <a:off x="6765130" y="4331292"/>
            <a:ext cx="569100" cy="56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6" name="Google Shape;6413;p86">
            <a:extLst>
              <a:ext uri="{FF2B5EF4-FFF2-40B4-BE49-F238E27FC236}">
                <a16:creationId xmlns:a16="http://schemas.microsoft.com/office/drawing/2014/main" id="{CA6D7873-088A-371A-FB64-2A1DA0CCBC99}"/>
              </a:ext>
            </a:extLst>
          </p:cNvPr>
          <p:cNvGrpSpPr/>
          <p:nvPr/>
        </p:nvGrpSpPr>
        <p:grpSpPr>
          <a:xfrm>
            <a:off x="2115764" y="2321349"/>
            <a:ext cx="407000" cy="411600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877" name="Google Shape;6414;p86">
              <a:extLst>
                <a:ext uri="{FF2B5EF4-FFF2-40B4-BE49-F238E27FC236}">
                  <a16:creationId xmlns:a16="http://schemas.microsoft.com/office/drawing/2014/main" id="{CC22A2D1-B616-DB42-EA1F-259D43B11F4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8" name="Google Shape;6415;p86">
              <a:extLst>
                <a:ext uri="{FF2B5EF4-FFF2-40B4-BE49-F238E27FC236}">
                  <a16:creationId xmlns:a16="http://schemas.microsoft.com/office/drawing/2014/main" id="{3FA6F991-4006-0C7C-22C4-C42B7EA21E7A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79" name="Google Shape;6413;p86">
            <a:extLst>
              <a:ext uri="{FF2B5EF4-FFF2-40B4-BE49-F238E27FC236}">
                <a16:creationId xmlns:a16="http://schemas.microsoft.com/office/drawing/2014/main" id="{BF1F360A-DE51-55CA-F70A-571193ADF6C9}"/>
              </a:ext>
            </a:extLst>
          </p:cNvPr>
          <p:cNvGrpSpPr/>
          <p:nvPr/>
        </p:nvGrpSpPr>
        <p:grpSpPr>
          <a:xfrm>
            <a:off x="5254514" y="2325846"/>
            <a:ext cx="407000" cy="411600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880" name="Google Shape;6414;p86">
              <a:extLst>
                <a:ext uri="{FF2B5EF4-FFF2-40B4-BE49-F238E27FC236}">
                  <a16:creationId xmlns:a16="http://schemas.microsoft.com/office/drawing/2014/main" id="{A22E7019-91B0-7A3C-B208-EC4859C96B5E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1" name="Google Shape;6415;p86">
              <a:extLst>
                <a:ext uri="{FF2B5EF4-FFF2-40B4-BE49-F238E27FC236}">
                  <a16:creationId xmlns:a16="http://schemas.microsoft.com/office/drawing/2014/main" id="{FA55B43F-490E-89BB-A2FA-206C9F66B8C7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2" name="Google Shape;6413;p86">
            <a:extLst>
              <a:ext uri="{FF2B5EF4-FFF2-40B4-BE49-F238E27FC236}">
                <a16:creationId xmlns:a16="http://schemas.microsoft.com/office/drawing/2014/main" id="{BD3A5164-90D1-B7A0-3460-4FBCEE726914}"/>
              </a:ext>
            </a:extLst>
          </p:cNvPr>
          <p:cNvGrpSpPr/>
          <p:nvPr/>
        </p:nvGrpSpPr>
        <p:grpSpPr>
          <a:xfrm>
            <a:off x="8379466" y="2318472"/>
            <a:ext cx="407000" cy="411600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883" name="Google Shape;6414;p86">
              <a:extLst>
                <a:ext uri="{FF2B5EF4-FFF2-40B4-BE49-F238E27FC236}">
                  <a16:creationId xmlns:a16="http://schemas.microsoft.com/office/drawing/2014/main" id="{95B8858F-2176-CEC1-9C2A-CFF2B2E27B58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6415;p86">
              <a:extLst>
                <a:ext uri="{FF2B5EF4-FFF2-40B4-BE49-F238E27FC236}">
                  <a16:creationId xmlns:a16="http://schemas.microsoft.com/office/drawing/2014/main" id="{B100A6D4-184B-9E48-9B20-79734228BB8C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5" name="Google Shape;6413;p86">
            <a:extLst>
              <a:ext uri="{FF2B5EF4-FFF2-40B4-BE49-F238E27FC236}">
                <a16:creationId xmlns:a16="http://schemas.microsoft.com/office/drawing/2014/main" id="{02E0701E-F699-0ADD-24D2-7449C3CAF4DE}"/>
              </a:ext>
            </a:extLst>
          </p:cNvPr>
          <p:cNvGrpSpPr/>
          <p:nvPr/>
        </p:nvGrpSpPr>
        <p:grpSpPr>
          <a:xfrm>
            <a:off x="3728913" y="4413593"/>
            <a:ext cx="407000" cy="411600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886" name="Google Shape;6414;p86">
              <a:extLst>
                <a:ext uri="{FF2B5EF4-FFF2-40B4-BE49-F238E27FC236}">
                  <a16:creationId xmlns:a16="http://schemas.microsoft.com/office/drawing/2014/main" id="{542FFA02-5383-4D55-7AAF-AACA5688C36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6415;p86">
              <a:extLst>
                <a:ext uri="{FF2B5EF4-FFF2-40B4-BE49-F238E27FC236}">
                  <a16:creationId xmlns:a16="http://schemas.microsoft.com/office/drawing/2014/main" id="{B27B68E7-66B5-0C0A-D5A3-83E73D7F233E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8" name="Google Shape;6413;p86">
            <a:extLst>
              <a:ext uri="{FF2B5EF4-FFF2-40B4-BE49-F238E27FC236}">
                <a16:creationId xmlns:a16="http://schemas.microsoft.com/office/drawing/2014/main" id="{D7B996E9-FCDB-D3BA-980A-C073F0977EEE}"/>
              </a:ext>
            </a:extLst>
          </p:cNvPr>
          <p:cNvGrpSpPr/>
          <p:nvPr/>
        </p:nvGrpSpPr>
        <p:grpSpPr>
          <a:xfrm>
            <a:off x="6854564" y="4403044"/>
            <a:ext cx="407000" cy="411600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889" name="Google Shape;6414;p86">
              <a:extLst>
                <a:ext uri="{FF2B5EF4-FFF2-40B4-BE49-F238E27FC236}">
                  <a16:creationId xmlns:a16="http://schemas.microsoft.com/office/drawing/2014/main" id="{DF906952-2521-53AE-F9F7-135BFF83627C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0" name="Google Shape;6415;p86">
              <a:extLst>
                <a:ext uri="{FF2B5EF4-FFF2-40B4-BE49-F238E27FC236}">
                  <a16:creationId xmlns:a16="http://schemas.microsoft.com/office/drawing/2014/main" id="{27793F59-64A2-693B-5DA2-0EA751AD2E2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6" name="Google Shape;6416;p86">
            <a:extLst>
              <a:ext uri="{FF2B5EF4-FFF2-40B4-BE49-F238E27FC236}">
                <a16:creationId xmlns:a16="http://schemas.microsoft.com/office/drawing/2014/main" id="{37DA6EA0-7B34-AD9C-E757-C9C42F8C8447}"/>
              </a:ext>
            </a:extLst>
          </p:cNvPr>
          <p:cNvGrpSpPr/>
          <p:nvPr/>
        </p:nvGrpSpPr>
        <p:grpSpPr>
          <a:xfrm>
            <a:off x="2115289" y="1221888"/>
            <a:ext cx="424929" cy="411600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897" name="Google Shape;6417;p86">
              <a:extLst>
                <a:ext uri="{FF2B5EF4-FFF2-40B4-BE49-F238E27FC236}">
                  <a16:creationId xmlns:a16="http://schemas.microsoft.com/office/drawing/2014/main" id="{F85BC204-A625-51D2-077C-FA9539FC3050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6418;p86">
              <a:extLst>
                <a:ext uri="{FF2B5EF4-FFF2-40B4-BE49-F238E27FC236}">
                  <a16:creationId xmlns:a16="http://schemas.microsoft.com/office/drawing/2014/main" id="{D5B42FEE-C5CB-63CA-2ED1-2DC3EF7F78FB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9" name="Google Shape;6416;p86">
            <a:extLst>
              <a:ext uri="{FF2B5EF4-FFF2-40B4-BE49-F238E27FC236}">
                <a16:creationId xmlns:a16="http://schemas.microsoft.com/office/drawing/2014/main" id="{54E210BF-26EA-5236-B698-B631D586E0D4}"/>
              </a:ext>
            </a:extLst>
          </p:cNvPr>
          <p:cNvGrpSpPr/>
          <p:nvPr/>
        </p:nvGrpSpPr>
        <p:grpSpPr>
          <a:xfrm>
            <a:off x="5245538" y="1219189"/>
            <a:ext cx="424929" cy="411600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900" name="Google Shape;6417;p86">
              <a:extLst>
                <a:ext uri="{FF2B5EF4-FFF2-40B4-BE49-F238E27FC236}">
                  <a16:creationId xmlns:a16="http://schemas.microsoft.com/office/drawing/2014/main" id="{FCA6B2D2-BAE1-D437-C8EE-49B70976674A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6418;p86">
              <a:extLst>
                <a:ext uri="{FF2B5EF4-FFF2-40B4-BE49-F238E27FC236}">
                  <a16:creationId xmlns:a16="http://schemas.microsoft.com/office/drawing/2014/main" id="{27E03A40-A809-2BB9-DBD1-A91572E9BC4E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2" name="Google Shape;6416;p86">
            <a:extLst>
              <a:ext uri="{FF2B5EF4-FFF2-40B4-BE49-F238E27FC236}">
                <a16:creationId xmlns:a16="http://schemas.microsoft.com/office/drawing/2014/main" id="{8C230226-74E5-FBA7-5289-B00A5FF7F0BA}"/>
              </a:ext>
            </a:extLst>
          </p:cNvPr>
          <p:cNvGrpSpPr/>
          <p:nvPr/>
        </p:nvGrpSpPr>
        <p:grpSpPr>
          <a:xfrm>
            <a:off x="8376214" y="1219189"/>
            <a:ext cx="424929" cy="411600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903" name="Google Shape;6417;p86">
              <a:extLst>
                <a:ext uri="{FF2B5EF4-FFF2-40B4-BE49-F238E27FC236}">
                  <a16:creationId xmlns:a16="http://schemas.microsoft.com/office/drawing/2014/main" id="{6227FD1E-EF99-D889-17D1-1A593F5FDB62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6418;p86">
              <a:extLst>
                <a:ext uri="{FF2B5EF4-FFF2-40B4-BE49-F238E27FC236}">
                  <a16:creationId xmlns:a16="http://schemas.microsoft.com/office/drawing/2014/main" id="{9F4B95B6-2576-BB91-99F4-266477E5B467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5" name="Google Shape;6416;p86">
            <a:extLst>
              <a:ext uri="{FF2B5EF4-FFF2-40B4-BE49-F238E27FC236}">
                <a16:creationId xmlns:a16="http://schemas.microsoft.com/office/drawing/2014/main" id="{EE36C134-79D9-131C-CBD9-1883A92E9C76}"/>
              </a:ext>
            </a:extLst>
          </p:cNvPr>
          <p:cNvGrpSpPr/>
          <p:nvPr/>
        </p:nvGrpSpPr>
        <p:grpSpPr>
          <a:xfrm>
            <a:off x="3719948" y="3306634"/>
            <a:ext cx="424929" cy="411600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906" name="Google Shape;6417;p86">
              <a:extLst>
                <a:ext uri="{FF2B5EF4-FFF2-40B4-BE49-F238E27FC236}">
                  <a16:creationId xmlns:a16="http://schemas.microsoft.com/office/drawing/2014/main" id="{3C995D90-82C7-9276-D0F5-5960A1F04CAA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6418;p86">
              <a:extLst>
                <a:ext uri="{FF2B5EF4-FFF2-40B4-BE49-F238E27FC236}">
                  <a16:creationId xmlns:a16="http://schemas.microsoft.com/office/drawing/2014/main" id="{765161DB-CE7E-5127-E3D2-D645F60A6B39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8" name="Google Shape;6416;p86">
            <a:extLst>
              <a:ext uri="{FF2B5EF4-FFF2-40B4-BE49-F238E27FC236}">
                <a16:creationId xmlns:a16="http://schemas.microsoft.com/office/drawing/2014/main" id="{4A01AB2E-E10A-6AD0-D76E-DC35313CFCA8}"/>
              </a:ext>
            </a:extLst>
          </p:cNvPr>
          <p:cNvGrpSpPr/>
          <p:nvPr/>
        </p:nvGrpSpPr>
        <p:grpSpPr>
          <a:xfrm>
            <a:off x="6850258" y="3307360"/>
            <a:ext cx="424929" cy="411600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909" name="Google Shape;6417;p86">
              <a:extLst>
                <a:ext uri="{FF2B5EF4-FFF2-40B4-BE49-F238E27FC236}">
                  <a16:creationId xmlns:a16="http://schemas.microsoft.com/office/drawing/2014/main" id="{FEE4B421-04A1-46D2-B966-9A1DE5E10DD8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6418;p86">
              <a:extLst>
                <a:ext uri="{FF2B5EF4-FFF2-40B4-BE49-F238E27FC236}">
                  <a16:creationId xmlns:a16="http://schemas.microsoft.com/office/drawing/2014/main" id="{0D0BB84F-BB39-643E-EDED-AC1056EF17C2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995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</a:t>
            </a:r>
          </a:p>
        </p:txBody>
      </p:sp>
      <p:sp>
        <p:nvSpPr>
          <p:cNvPr id="763" name="Google Shape;763;p58"/>
          <p:cNvSpPr/>
          <p:nvPr/>
        </p:nvSpPr>
        <p:spPr>
          <a:xfrm>
            <a:off x="551249" y="2229029"/>
            <a:ext cx="2285519" cy="58053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8"/>
          <p:cNvSpPr txBox="1">
            <a:spLocks noGrp="1"/>
          </p:cNvSpPr>
          <p:nvPr>
            <p:ph type="title" idx="4294967295"/>
          </p:nvPr>
        </p:nvSpPr>
        <p:spPr>
          <a:xfrm>
            <a:off x="651083" y="2296689"/>
            <a:ext cx="2110269" cy="3897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trans_num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" name="Google Shape;763;p58">
            <a:extLst>
              <a:ext uri="{FF2B5EF4-FFF2-40B4-BE49-F238E27FC236}">
                <a16:creationId xmlns:a16="http://schemas.microsoft.com/office/drawing/2014/main" id="{2A51DAB6-2D0D-A628-7984-0C12F1578F86}"/>
              </a:ext>
            </a:extLst>
          </p:cNvPr>
          <p:cNvSpPr/>
          <p:nvPr/>
        </p:nvSpPr>
        <p:spPr>
          <a:xfrm>
            <a:off x="3417031" y="2227789"/>
            <a:ext cx="2285519" cy="5817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7;p58">
            <a:extLst>
              <a:ext uri="{FF2B5EF4-FFF2-40B4-BE49-F238E27FC236}">
                <a16:creationId xmlns:a16="http://schemas.microsoft.com/office/drawing/2014/main" id="{DD5952B1-D8F6-8565-4BEB-4D8DCF6E15E1}"/>
              </a:ext>
            </a:extLst>
          </p:cNvPr>
          <p:cNvSpPr txBox="1">
            <a:spLocks/>
          </p:cNvSpPr>
          <p:nvPr/>
        </p:nvSpPr>
        <p:spPr>
          <a:xfrm>
            <a:off x="3516865" y="2295450"/>
            <a:ext cx="2110269" cy="3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first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oogle Shape;763;p58">
            <a:extLst>
              <a:ext uri="{FF2B5EF4-FFF2-40B4-BE49-F238E27FC236}">
                <a16:creationId xmlns:a16="http://schemas.microsoft.com/office/drawing/2014/main" id="{2A5333EF-60D0-683C-125B-485146779C91}"/>
              </a:ext>
            </a:extLst>
          </p:cNvPr>
          <p:cNvSpPr/>
          <p:nvPr/>
        </p:nvSpPr>
        <p:spPr>
          <a:xfrm>
            <a:off x="6282813" y="2227788"/>
            <a:ext cx="2285519" cy="581779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67;p58">
            <a:extLst>
              <a:ext uri="{FF2B5EF4-FFF2-40B4-BE49-F238E27FC236}">
                <a16:creationId xmlns:a16="http://schemas.microsoft.com/office/drawing/2014/main" id="{34A028C8-1B17-E938-B098-5D57C3CCBAF2}"/>
              </a:ext>
            </a:extLst>
          </p:cNvPr>
          <p:cNvSpPr txBox="1">
            <a:spLocks/>
          </p:cNvSpPr>
          <p:nvPr/>
        </p:nvSpPr>
        <p:spPr>
          <a:xfrm>
            <a:off x="6382647" y="2295450"/>
            <a:ext cx="2110269" cy="3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last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Google Shape;925;p63">
            <a:extLst>
              <a:ext uri="{FF2B5EF4-FFF2-40B4-BE49-F238E27FC236}">
                <a16:creationId xmlns:a16="http://schemas.microsoft.com/office/drawing/2014/main" id="{086A08D5-E370-AE12-984A-5FE1A1833189}"/>
              </a:ext>
            </a:extLst>
          </p:cNvPr>
          <p:cNvSpPr txBox="1">
            <a:spLocks/>
          </p:cNvSpPr>
          <p:nvPr/>
        </p:nvSpPr>
        <p:spPr>
          <a:xfrm>
            <a:off x="2797752" y="3755257"/>
            <a:ext cx="3548493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chemeClr val="dk1"/>
                </a:solidFill>
                <a:latin typeface="Syne"/>
                <a:sym typeface="Syne"/>
              </a:rPr>
              <a:t>Useless in our work</a:t>
            </a:r>
          </a:p>
        </p:txBody>
      </p:sp>
    </p:spTree>
    <p:extLst>
      <p:ext uri="{BB962C8B-B14F-4D97-AF65-F5344CB8AC3E}">
        <p14:creationId xmlns:p14="http://schemas.microsoft.com/office/powerpoint/2010/main" val="2254446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/>
          <p:nvPr/>
        </p:nvSpPr>
        <p:spPr>
          <a:xfrm>
            <a:off x="5845463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2"/>
          <p:cNvSpPr/>
          <p:nvPr/>
        </p:nvSpPr>
        <p:spPr>
          <a:xfrm>
            <a:off x="3392925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940388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"/>
          <p:cNvSpPr txBox="1">
            <a:spLocks noGrp="1"/>
          </p:cNvSpPr>
          <p:nvPr>
            <p:ph type="title" idx="2"/>
          </p:nvPr>
        </p:nvSpPr>
        <p:spPr>
          <a:xfrm>
            <a:off x="960788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33" name="Google Shape;533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COLUMNS</a:t>
            </a:r>
          </a:p>
        </p:txBody>
      </p:sp>
      <p:sp>
        <p:nvSpPr>
          <p:cNvPr id="534" name="Google Shape;534;p52"/>
          <p:cNvSpPr txBox="1">
            <a:spLocks noGrp="1"/>
          </p:cNvSpPr>
          <p:nvPr>
            <p:ph type="subTitle" idx="1"/>
          </p:nvPr>
        </p:nvSpPr>
        <p:spPr>
          <a:xfrm>
            <a:off x="961988" y="3553358"/>
            <a:ext cx="22665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err="1">
                <a:effectLst/>
              </a:rPr>
              <a:t>trans_date</a:t>
            </a:r>
            <a:endParaRPr/>
          </a:p>
        </p:txBody>
      </p:sp>
      <p:sp>
        <p:nvSpPr>
          <p:cNvPr id="535" name="Google Shape;535;p52"/>
          <p:cNvSpPr txBox="1">
            <a:spLocks noGrp="1"/>
          </p:cNvSpPr>
          <p:nvPr>
            <p:ph type="title" idx="3"/>
          </p:nvPr>
        </p:nvSpPr>
        <p:spPr>
          <a:xfrm>
            <a:off x="3413819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536" name="Google Shape;536;p52"/>
          <p:cNvSpPr txBox="1">
            <a:spLocks noGrp="1"/>
          </p:cNvSpPr>
          <p:nvPr>
            <p:ph type="subTitle" idx="4"/>
          </p:nvPr>
        </p:nvSpPr>
        <p:spPr>
          <a:xfrm>
            <a:off x="3392925" y="3553358"/>
            <a:ext cx="22677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</a:t>
            </a:r>
            <a:endParaRPr/>
          </a:p>
        </p:txBody>
      </p:sp>
      <p:sp>
        <p:nvSpPr>
          <p:cNvPr id="537" name="Google Shape;537;p52"/>
          <p:cNvSpPr txBox="1">
            <a:spLocks noGrp="1"/>
          </p:cNvSpPr>
          <p:nvPr>
            <p:ph type="title" idx="5"/>
          </p:nvPr>
        </p:nvSpPr>
        <p:spPr>
          <a:xfrm>
            <a:off x="5866850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38" name="Google Shape;538;p52"/>
          <p:cNvSpPr txBox="1">
            <a:spLocks noGrp="1"/>
          </p:cNvSpPr>
          <p:nvPr>
            <p:ph type="subTitle" idx="6"/>
          </p:nvPr>
        </p:nvSpPr>
        <p:spPr>
          <a:xfrm>
            <a:off x="5865863" y="3553358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Year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Day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Hour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Time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2925925" y="2834182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52"/>
          <p:cNvCxnSpPr>
            <a:stCxn id="539" idx="0"/>
          </p:cNvCxnSpPr>
          <p:nvPr/>
        </p:nvCxnSpPr>
        <p:spPr>
          <a:xfrm rot="10800000">
            <a:off x="948025" y="2834182"/>
            <a:ext cx="216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1" name="Google Shape;541;p52"/>
          <p:cNvSpPr/>
          <p:nvPr/>
        </p:nvSpPr>
        <p:spPr>
          <a:xfrm rot="10800000" flipH="1">
            <a:off x="5403438" y="3058457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" name="Google Shape;542;p52"/>
          <p:cNvCxnSpPr>
            <a:stCxn id="541" idx="0"/>
            <a:endCxn id="543" idx="0"/>
          </p:cNvCxnSpPr>
          <p:nvPr/>
        </p:nvCxnSpPr>
        <p:spPr>
          <a:xfrm flipH="1">
            <a:off x="3484938" y="3405857"/>
            <a:ext cx="2104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2"/>
          <p:cNvCxnSpPr>
            <a:endCxn id="545" idx="0"/>
          </p:cNvCxnSpPr>
          <p:nvPr/>
        </p:nvCxnSpPr>
        <p:spPr>
          <a:xfrm rot="10800000">
            <a:off x="5992464" y="2834032"/>
            <a:ext cx="21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3" name="Google Shape;543;p52"/>
          <p:cNvSpPr/>
          <p:nvPr/>
        </p:nvSpPr>
        <p:spPr>
          <a:xfrm rot="10800000">
            <a:off x="3298514" y="3058307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flipH="1">
            <a:off x="5806014" y="2834032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035;p70">
            <a:extLst>
              <a:ext uri="{FF2B5EF4-FFF2-40B4-BE49-F238E27FC236}">
                <a16:creationId xmlns:a16="http://schemas.microsoft.com/office/drawing/2014/main" id="{87FA7BA4-795F-B8AC-E5A5-6422E448B1E7}"/>
              </a:ext>
            </a:extLst>
          </p:cNvPr>
          <p:cNvGraphicFramePr/>
          <p:nvPr/>
        </p:nvGraphicFramePr>
        <p:xfrm>
          <a:off x="5199251" y="1748751"/>
          <a:ext cx="3699626" cy="76194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5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924">
                  <a:extLst>
                    <a:ext uri="{9D8B030D-6E8A-4147-A177-3AD203B41FA5}">
                      <a16:colId xmlns:a16="http://schemas.microsoft.com/office/drawing/2014/main" val="190643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Year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Month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Day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Hour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  <a:sym typeface="Syne SemiBold"/>
                        </a:rPr>
                        <a:t>2019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January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Wednesday</a:t>
                      </a:r>
                      <a:endParaRPr sz="11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ea typeface="Syne"/>
                          <a:cs typeface="Syne"/>
                          <a:sym typeface="Syne"/>
                        </a:rPr>
                        <a:t>1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01:06:37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3DDF64-C2B1-4290-F681-EC86F3D932EB}"/>
              </a:ext>
            </a:extLst>
          </p:cNvPr>
          <p:cNvGraphicFramePr>
            <a:graphicFrameLocks noGrp="1"/>
          </p:cNvGraphicFramePr>
          <p:nvPr/>
        </p:nvGraphicFramePr>
        <p:xfrm>
          <a:off x="960788" y="1737759"/>
          <a:ext cx="2288100" cy="79242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2288100">
                  <a:extLst>
                    <a:ext uri="{9D8B030D-6E8A-4147-A177-3AD203B41FA5}">
                      <a16:colId xmlns:a16="http://schemas.microsoft.com/office/drawing/2014/main" val="4290623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err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trans_date</a:t>
                      </a:r>
                      <a:endParaRPr lang="en-US"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3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2019-01-02 01:06:37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74691"/>
                  </a:ext>
                </a:extLst>
              </a:tr>
            </a:tbl>
          </a:graphicData>
        </a:graphic>
      </p:graphicFrame>
      <p:cxnSp>
        <p:nvCxnSpPr>
          <p:cNvPr id="4" name="Google Shape;446;p48">
            <a:extLst>
              <a:ext uri="{FF2B5EF4-FFF2-40B4-BE49-F238E27FC236}">
                <a16:creationId xmlns:a16="http://schemas.microsoft.com/office/drawing/2014/main" id="{FE8871AB-7287-E61B-218F-347D77A1BBB8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3248888" y="2129721"/>
            <a:ext cx="1950363" cy="42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/>
          <p:nvPr/>
        </p:nvSpPr>
        <p:spPr>
          <a:xfrm>
            <a:off x="5845463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2"/>
          <p:cNvSpPr/>
          <p:nvPr/>
        </p:nvSpPr>
        <p:spPr>
          <a:xfrm>
            <a:off x="3392925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940388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"/>
          <p:cNvSpPr txBox="1">
            <a:spLocks noGrp="1"/>
          </p:cNvSpPr>
          <p:nvPr>
            <p:ph type="title" idx="2"/>
          </p:nvPr>
        </p:nvSpPr>
        <p:spPr>
          <a:xfrm>
            <a:off x="960788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33" name="Google Shape;533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COLUMNS</a:t>
            </a:r>
          </a:p>
        </p:txBody>
      </p:sp>
      <p:sp>
        <p:nvSpPr>
          <p:cNvPr id="534" name="Google Shape;534;p52"/>
          <p:cNvSpPr txBox="1">
            <a:spLocks noGrp="1"/>
          </p:cNvSpPr>
          <p:nvPr>
            <p:ph type="subTitle" idx="1"/>
          </p:nvPr>
        </p:nvSpPr>
        <p:spPr>
          <a:xfrm>
            <a:off x="961988" y="3553358"/>
            <a:ext cx="22665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d</a:t>
            </a:r>
            <a:r>
              <a:rPr lang="en-US" b="0">
                <a:effectLst/>
                <a:sym typeface="Wingdings" panose="05000000000000000000" pitchFamily="2" charset="2"/>
              </a:rPr>
              <a:t>ob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err="1">
                <a:effectLst/>
                <a:sym typeface="Wingdings" panose="05000000000000000000" pitchFamily="2" charset="2"/>
              </a:rPr>
              <a:t>trans_date</a:t>
            </a:r>
            <a:endParaRPr/>
          </a:p>
        </p:txBody>
      </p:sp>
      <p:sp>
        <p:nvSpPr>
          <p:cNvPr id="535" name="Google Shape;535;p52"/>
          <p:cNvSpPr txBox="1">
            <a:spLocks noGrp="1"/>
          </p:cNvSpPr>
          <p:nvPr>
            <p:ph type="title" idx="3"/>
          </p:nvPr>
        </p:nvSpPr>
        <p:spPr>
          <a:xfrm>
            <a:off x="3413819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536" name="Google Shape;536;p52"/>
          <p:cNvSpPr txBox="1">
            <a:spLocks noGrp="1"/>
          </p:cNvSpPr>
          <p:nvPr>
            <p:ph type="subTitle" idx="4"/>
          </p:nvPr>
        </p:nvSpPr>
        <p:spPr>
          <a:xfrm>
            <a:off x="3392925" y="3553358"/>
            <a:ext cx="22677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difference between dob and trans_date</a:t>
            </a:r>
            <a:endParaRPr/>
          </a:p>
        </p:txBody>
      </p:sp>
      <p:sp>
        <p:nvSpPr>
          <p:cNvPr id="537" name="Google Shape;537;p52"/>
          <p:cNvSpPr txBox="1">
            <a:spLocks noGrp="1"/>
          </p:cNvSpPr>
          <p:nvPr>
            <p:ph type="title" idx="5"/>
          </p:nvPr>
        </p:nvSpPr>
        <p:spPr>
          <a:xfrm>
            <a:off x="5866850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38" name="Google Shape;538;p52"/>
          <p:cNvSpPr txBox="1">
            <a:spLocks noGrp="1"/>
          </p:cNvSpPr>
          <p:nvPr>
            <p:ph type="subTitle" idx="6"/>
          </p:nvPr>
        </p:nvSpPr>
        <p:spPr>
          <a:xfrm>
            <a:off x="5865863" y="3553358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Age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2925925" y="2834182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52"/>
          <p:cNvCxnSpPr>
            <a:stCxn id="539" idx="0"/>
          </p:cNvCxnSpPr>
          <p:nvPr/>
        </p:nvCxnSpPr>
        <p:spPr>
          <a:xfrm rot="10800000">
            <a:off x="948025" y="2834182"/>
            <a:ext cx="216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1" name="Google Shape;541;p52"/>
          <p:cNvSpPr/>
          <p:nvPr/>
        </p:nvSpPr>
        <p:spPr>
          <a:xfrm rot="10800000" flipH="1">
            <a:off x="5403438" y="3058457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" name="Google Shape;542;p52"/>
          <p:cNvCxnSpPr>
            <a:stCxn id="541" idx="0"/>
            <a:endCxn id="543" idx="0"/>
          </p:cNvCxnSpPr>
          <p:nvPr/>
        </p:nvCxnSpPr>
        <p:spPr>
          <a:xfrm flipH="1">
            <a:off x="3484938" y="3405857"/>
            <a:ext cx="2104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2"/>
          <p:cNvCxnSpPr>
            <a:endCxn id="545" idx="0"/>
          </p:cNvCxnSpPr>
          <p:nvPr/>
        </p:nvCxnSpPr>
        <p:spPr>
          <a:xfrm rot="10800000">
            <a:off x="5992464" y="2834032"/>
            <a:ext cx="21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3" name="Google Shape;543;p52"/>
          <p:cNvSpPr/>
          <p:nvPr/>
        </p:nvSpPr>
        <p:spPr>
          <a:xfrm rot="10800000">
            <a:off x="3298514" y="3058307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flipH="1">
            <a:off x="5806014" y="2834032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035;p70">
            <a:extLst>
              <a:ext uri="{FF2B5EF4-FFF2-40B4-BE49-F238E27FC236}">
                <a16:creationId xmlns:a16="http://schemas.microsoft.com/office/drawing/2014/main" id="{87FA7BA4-795F-B8AC-E5A5-6422E448B1E7}"/>
              </a:ext>
            </a:extLst>
          </p:cNvPr>
          <p:cNvGraphicFramePr/>
          <p:nvPr/>
        </p:nvGraphicFramePr>
        <p:xfrm>
          <a:off x="6645751" y="1621380"/>
          <a:ext cx="707924" cy="79242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707924">
                  <a:extLst>
                    <a:ext uri="{9D8B030D-6E8A-4147-A177-3AD203B41FA5}">
                      <a16:colId xmlns:a16="http://schemas.microsoft.com/office/drawing/2014/main" val="190643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Age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59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3DDF64-C2B1-4290-F681-EC86F3D932EB}"/>
              </a:ext>
            </a:extLst>
          </p:cNvPr>
          <p:cNvGraphicFramePr>
            <a:graphicFrameLocks noGrp="1"/>
          </p:cNvGraphicFramePr>
          <p:nvPr/>
        </p:nvGraphicFramePr>
        <p:xfrm>
          <a:off x="866849" y="1651860"/>
          <a:ext cx="2444901" cy="73146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963081">
                  <a:extLst>
                    <a:ext uri="{9D8B030D-6E8A-4147-A177-3AD203B41FA5}">
                      <a16:colId xmlns:a16="http://schemas.microsoft.com/office/drawing/2014/main" val="1553177967"/>
                    </a:ext>
                  </a:extLst>
                </a:gridCol>
                <a:gridCol w="1481820">
                  <a:extLst>
                    <a:ext uri="{9D8B030D-6E8A-4147-A177-3AD203B41FA5}">
                      <a16:colId xmlns:a16="http://schemas.microsoft.com/office/drawing/2014/main" val="4290623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Dob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err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trans_date</a:t>
                      </a:r>
                      <a:endParaRPr lang="en-US" sz="1200"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3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1960-10-28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2019-01-02 03:05:23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74691"/>
                  </a:ext>
                </a:extLst>
              </a:tr>
            </a:tbl>
          </a:graphicData>
        </a:graphic>
      </p:graphicFrame>
      <p:cxnSp>
        <p:nvCxnSpPr>
          <p:cNvPr id="4" name="Google Shape;446;p48">
            <a:extLst>
              <a:ext uri="{FF2B5EF4-FFF2-40B4-BE49-F238E27FC236}">
                <a16:creationId xmlns:a16="http://schemas.microsoft.com/office/drawing/2014/main" id="{FE8871AB-7287-E61B-218F-347D77A1BBB8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3311750" y="2017590"/>
            <a:ext cx="333400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0959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/>
          <p:nvPr/>
        </p:nvSpPr>
        <p:spPr>
          <a:xfrm>
            <a:off x="5845463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2"/>
          <p:cNvSpPr/>
          <p:nvPr/>
        </p:nvSpPr>
        <p:spPr>
          <a:xfrm>
            <a:off x="3392925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940388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"/>
          <p:cNvSpPr txBox="1">
            <a:spLocks noGrp="1"/>
          </p:cNvSpPr>
          <p:nvPr>
            <p:ph type="title" idx="2"/>
          </p:nvPr>
        </p:nvSpPr>
        <p:spPr>
          <a:xfrm>
            <a:off x="960788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33" name="Google Shape;533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COLUMNS</a:t>
            </a:r>
          </a:p>
        </p:txBody>
      </p:sp>
      <p:sp>
        <p:nvSpPr>
          <p:cNvPr id="534" name="Google Shape;534;p52"/>
          <p:cNvSpPr txBox="1">
            <a:spLocks noGrp="1"/>
          </p:cNvSpPr>
          <p:nvPr>
            <p:ph type="subTitle" idx="1"/>
          </p:nvPr>
        </p:nvSpPr>
        <p:spPr>
          <a:xfrm>
            <a:off x="961988" y="3553358"/>
            <a:ext cx="22665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Wingdings" panose="05000000000000000000" pitchFamily="2" charset="2"/>
              </a:rPr>
              <a:t>latitude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longitude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merch_latitude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merch_longitude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35" name="Google Shape;535;p52"/>
          <p:cNvSpPr txBox="1">
            <a:spLocks noGrp="1"/>
          </p:cNvSpPr>
          <p:nvPr>
            <p:ph type="title" idx="3"/>
          </p:nvPr>
        </p:nvSpPr>
        <p:spPr>
          <a:xfrm>
            <a:off x="3413819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536" name="Google Shape;536;p52"/>
          <p:cNvSpPr txBox="1">
            <a:spLocks noGrp="1"/>
          </p:cNvSpPr>
          <p:nvPr>
            <p:ph type="subTitle" idx="4"/>
          </p:nvPr>
        </p:nvSpPr>
        <p:spPr>
          <a:xfrm>
            <a:off x="3392925" y="3553358"/>
            <a:ext cx="22677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distance between two locations</a:t>
            </a:r>
            <a:endParaRPr/>
          </a:p>
        </p:txBody>
      </p:sp>
      <p:sp>
        <p:nvSpPr>
          <p:cNvPr id="537" name="Google Shape;537;p52"/>
          <p:cNvSpPr txBox="1">
            <a:spLocks noGrp="1"/>
          </p:cNvSpPr>
          <p:nvPr>
            <p:ph type="title" idx="5"/>
          </p:nvPr>
        </p:nvSpPr>
        <p:spPr>
          <a:xfrm>
            <a:off x="5866850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38" name="Google Shape;538;p52"/>
          <p:cNvSpPr txBox="1">
            <a:spLocks noGrp="1"/>
          </p:cNvSpPr>
          <p:nvPr>
            <p:ph type="subTitle" idx="6"/>
          </p:nvPr>
        </p:nvSpPr>
        <p:spPr>
          <a:xfrm>
            <a:off x="5865863" y="3553358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effectLst/>
                <a:sym typeface="Wingdings" panose="05000000000000000000" pitchFamily="2" charset="2"/>
              </a:rPr>
              <a:t>Distance(km)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2925925" y="2834182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52"/>
          <p:cNvCxnSpPr>
            <a:stCxn id="539" idx="0"/>
          </p:cNvCxnSpPr>
          <p:nvPr/>
        </p:nvCxnSpPr>
        <p:spPr>
          <a:xfrm rot="10800000">
            <a:off x="948025" y="2834182"/>
            <a:ext cx="216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1" name="Google Shape;541;p52"/>
          <p:cNvSpPr/>
          <p:nvPr/>
        </p:nvSpPr>
        <p:spPr>
          <a:xfrm rot="10800000" flipH="1">
            <a:off x="5403438" y="3058457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" name="Google Shape;542;p52"/>
          <p:cNvCxnSpPr>
            <a:stCxn id="541" idx="0"/>
            <a:endCxn id="543" idx="0"/>
          </p:cNvCxnSpPr>
          <p:nvPr/>
        </p:nvCxnSpPr>
        <p:spPr>
          <a:xfrm flipH="1">
            <a:off x="3484938" y="3405857"/>
            <a:ext cx="2104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2"/>
          <p:cNvCxnSpPr>
            <a:endCxn id="545" idx="0"/>
          </p:cNvCxnSpPr>
          <p:nvPr/>
        </p:nvCxnSpPr>
        <p:spPr>
          <a:xfrm rot="10800000">
            <a:off x="5992464" y="2834032"/>
            <a:ext cx="21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3" name="Google Shape;543;p52"/>
          <p:cNvSpPr/>
          <p:nvPr/>
        </p:nvSpPr>
        <p:spPr>
          <a:xfrm rot="10800000">
            <a:off x="3298514" y="3058307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flipH="1">
            <a:off x="5806014" y="2834032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035;p70">
            <a:extLst>
              <a:ext uri="{FF2B5EF4-FFF2-40B4-BE49-F238E27FC236}">
                <a16:creationId xmlns:a16="http://schemas.microsoft.com/office/drawing/2014/main" id="{87FA7BA4-795F-B8AC-E5A5-6422E448B1E7}"/>
              </a:ext>
            </a:extLst>
          </p:cNvPr>
          <p:cNvGraphicFramePr/>
          <p:nvPr/>
        </p:nvGraphicFramePr>
        <p:xfrm>
          <a:off x="6294958" y="1621380"/>
          <a:ext cx="1508212" cy="79242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1508212">
                  <a:extLst>
                    <a:ext uri="{9D8B030D-6E8A-4147-A177-3AD203B41FA5}">
                      <a16:colId xmlns:a16="http://schemas.microsoft.com/office/drawing/2014/main" val="190643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Distance(km)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68.96272</a:t>
                      </a:r>
                      <a:endParaRPr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3DDF64-C2B1-4290-F681-EC86F3D93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32853"/>
              </p:ext>
            </p:extLst>
          </p:nvPr>
        </p:nvGraphicFramePr>
        <p:xfrm>
          <a:off x="319270" y="1689960"/>
          <a:ext cx="3550735" cy="65526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700379">
                  <a:extLst>
                    <a:ext uri="{9D8B030D-6E8A-4147-A177-3AD203B41FA5}">
                      <a16:colId xmlns:a16="http://schemas.microsoft.com/office/drawing/2014/main" val="1553177967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4290623442"/>
                    </a:ext>
                  </a:extLst>
                </a:gridCol>
                <a:gridCol w="1009814">
                  <a:extLst>
                    <a:ext uri="{9D8B030D-6E8A-4147-A177-3AD203B41FA5}">
                      <a16:colId xmlns:a16="http://schemas.microsoft.com/office/drawing/2014/main" val="4290739366"/>
                    </a:ext>
                  </a:extLst>
                </a:gridCol>
                <a:gridCol w="1111879">
                  <a:extLst>
                    <a:ext uri="{9D8B030D-6E8A-4147-A177-3AD203B41FA5}">
                      <a16:colId xmlns:a16="http://schemas.microsoft.com/office/drawing/2014/main" val="234709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latitude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longitude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merch_latitude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merch_longitude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3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35.9946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-81.7266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36.430124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-81.179483</a:t>
                      </a:r>
                      <a:endParaRPr sz="10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74691"/>
                  </a:ext>
                </a:extLst>
              </a:tr>
            </a:tbl>
          </a:graphicData>
        </a:graphic>
      </p:graphicFrame>
      <p:cxnSp>
        <p:nvCxnSpPr>
          <p:cNvPr id="4" name="Google Shape;446;p48">
            <a:extLst>
              <a:ext uri="{FF2B5EF4-FFF2-40B4-BE49-F238E27FC236}">
                <a16:creationId xmlns:a16="http://schemas.microsoft.com/office/drawing/2014/main" id="{FE8871AB-7287-E61B-218F-347D77A1BBB8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3870005" y="2017590"/>
            <a:ext cx="242495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8594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/>
          <p:nvPr/>
        </p:nvSpPr>
        <p:spPr>
          <a:xfrm>
            <a:off x="5845463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2"/>
          <p:cNvSpPr/>
          <p:nvPr/>
        </p:nvSpPr>
        <p:spPr>
          <a:xfrm>
            <a:off x="3392925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940388" y="2910957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2"/>
          <p:cNvSpPr txBox="1">
            <a:spLocks noGrp="1"/>
          </p:cNvSpPr>
          <p:nvPr>
            <p:ph type="title" idx="2"/>
          </p:nvPr>
        </p:nvSpPr>
        <p:spPr>
          <a:xfrm>
            <a:off x="960788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533" name="Google Shape;533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COLUMNS</a:t>
            </a:r>
          </a:p>
        </p:txBody>
      </p:sp>
      <p:sp>
        <p:nvSpPr>
          <p:cNvPr id="534" name="Google Shape;534;p52"/>
          <p:cNvSpPr txBox="1">
            <a:spLocks noGrp="1"/>
          </p:cNvSpPr>
          <p:nvPr>
            <p:ph type="subTitle" idx="1"/>
          </p:nvPr>
        </p:nvSpPr>
        <p:spPr>
          <a:xfrm>
            <a:off x="961988" y="3553358"/>
            <a:ext cx="22665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ym typeface="Wingdings" panose="05000000000000000000" pitchFamily="2" charset="2"/>
              </a:rPr>
              <a:t>cc_num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35" name="Google Shape;535;p52"/>
          <p:cNvSpPr txBox="1">
            <a:spLocks noGrp="1"/>
          </p:cNvSpPr>
          <p:nvPr>
            <p:ph type="title" idx="3"/>
          </p:nvPr>
        </p:nvSpPr>
        <p:spPr>
          <a:xfrm>
            <a:off x="3413819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536" name="Google Shape;536;p52"/>
          <p:cNvSpPr txBox="1">
            <a:spLocks noGrp="1"/>
          </p:cNvSpPr>
          <p:nvPr>
            <p:ph type="subTitle" idx="4"/>
          </p:nvPr>
        </p:nvSpPr>
        <p:spPr>
          <a:xfrm>
            <a:off x="3392925" y="3553358"/>
            <a:ext cx="2267700" cy="2748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"/>
              <a:t>xtract the credit card type by the number of the credit card</a:t>
            </a:r>
            <a:endParaRPr/>
          </a:p>
        </p:txBody>
      </p:sp>
      <p:sp>
        <p:nvSpPr>
          <p:cNvPr id="537" name="Google Shape;537;p52"/>
          <p:cNvSpPr txBox="1">
            <a:spLocks noGrp="1"/>
          </p:cNvSpPr>
          <p:nvPr>
            <p:ph type="title" idx="5"/>
          </p:nvPr>
        </p:nvSpPr>
        <p:spPr>
          <a:xfrm>
            <a:off x="5866850" y="3000382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538" name="Google Shape;538;p52"/>
          <p:cNvSpPr txBox="1">
            <a:spLocks noGrp="1"/>
          </p:cNvSpPr>
          <p:nvPr>
            <p:ph type="subTitle" idx="6"/>
          </p:nvPr>
        </p:nvSpPr>
        <p:spPr>
          <a:xfrm>
            <a:off x="5865863" y="3553358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err="1">
                <a:effectLst/>
                <a:sym typeface="Wingdings" panose="05000000000000000000" pitchFamily="2" charset="2"/>
              </a:rPr>
              <a:t>card_type</a:t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>
            <a:off x="2925925" y="2834182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0" name="Google Shape;540;p52"/>
          <p:cNvCxnSpPr>
            <a:stCxn id="539" idx="0"/>
          </p:cNvCxnSpPr>
          <p:nvPr/>
        </p:nvCxnSpPr>
        <p:spPr>
          <a:xfrm rot="10800000">
            <a:off x="948025" y="2834182"/>
            <a:ext cx="216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41" name="Google Shape;541;p52"/>
          <p:cNvSpPr/>
          <p:nvPr/>
        </p:nvSpPr>
        <p:spPr>
          <a:xfrm rot="10800000" flipH="1">
            <a:off x="5403438" y="3058457"/>
            <a:ext cx="372600" cy="347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2" name="Google Shape;542;p52"/>
          <p:cNvCxnSpPr>
            <a:stCxn id="541" idx="0"/>
            <a:endCxn id="543" idx="0"/>
          </p:cNvCxnSpPr>
          <p:nvPr/>
        </p:nvCxnSpPr>
        <p:spPr>
          <a:xfrm flipH="1">
            <a:off x="3484938" y="3405857"/>
            <a:ext cx="2104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2"/>
          <p:cNvCxnSpPr>
            <a:endCxn id="545" idx="0"/>
          </p:cNvCxnSpPr>
          <p:nvPr/>
        </p:nvCxnSpPr>
        <p:spPr>
          <a:xfrm rot="10800000">
            <a:off x="5992464" y="2834032"/>
            <a:ext cx="211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43" name="Google Shape;543;p52"/>
          <p:cNvSpPr/>
          <p:nvPr/>
        </p:nvSpPr>
        <p:spPr>
          <a:xfrm rot="10800000">
            <a:off x="3298514" y="3058307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flipH="1">
            <a:off x="5806014" y="2834032"/>
            <a:ext cx="372900" cy="3477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Google Shape;1035;p70">
            <a:extLst>
              <a:ext uri="{FF2B5EF4-FFF2-40B4-BE49-F238E27FC236}">
                <a16:creationId xmlns:a16="http://schemas.microsoft.com/office/drawing/2014/main" id="{87FA7BA4-795F-B8AC-E5A5-6422E448B1E7}"/>
              </a:ext>
            </a:extLst>
          </p:cNvPr>
          <p:cNvGraphicFramePr/>
          <p:nvPr/>
        </p:nvGraphicFramePr>
        <p:xfrm>
          <a:off x="6085689" y="1423275"/>
          <a:ext cx="1926750" cy="118863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1926750">
                  <a:extLst>
                    <a:ext uri="{9D8B030D-6E8A-4147-A177-3AD203B41FA5}">
                      <a16:colId xmlns:a16="http://schemas.microsoft.com/office/drawing/2014/main" val="190643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err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card_type</a:t>
                      </a:r>
                      <a:endParaRPr lang="en-US"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VISA</a:t>
                      </a:r>
                      <a:endParaRPr lang="en-US"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American Express</a:t>
                      </a:r>
                      <a:endParaRPr lang="en-US"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2036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3DDF64-C2B1-4290-F681-EC86F3D932EB}"/>
              </a:ext>
            </a:extLst>
          </p:cNvPr>
          <p:cNvGraphicFramePr>
            <a:graphicFrameLocks noGrp="1"/>
          </p:cNvGraphicFramePr>
          <p:nvPr/>
        </p:nvGraphicFramePr>
        <p:xfrm>
          <a:off x="1239543" y="1423275"/>
          <a:ext cx="1710189" cy="1188630"/>
        </p:xfrm>
        <a:graphic>
          <a:graphicData uri="http://schemas.openxmlformats.org/drawingml/2006/table">
            <a:tbl>
              <a:tblPr>
                <a:noFill/>
                <a:tableStyleId>{79941B1D-F13C-4B55-A981-9F0931D0085A}</a:tableStyleId>
              </a:tblPr>
              <a:tblGrid>
                <a:gridCol w="1710189">
                  <a:extLst>
                    <a:ext uri="{9D8B030D-6E8A-4147-A177-3AD203B41FA5}">
                      <a16:colId xmlns:a16="http://schemas.microsoft.com/office/drawing/2014/main" val="2347094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err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cc_num</a:t>
                      </a:r>
                      <a:endParaRPr lang="en-US" sz="1400"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930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4613314721966</a:t>
                      </a:r>
                      <a:endParaRPr lang="en-US"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74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340187018810220</a:t>
                      </a:r>
                      <a:endParaRPr lang="en-US" sz="1400" b="0" i="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  <a:sym typeface="Syne SemiBold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23035"/>
                  </a:ext>
                </a:extLst>
              </a:tr>
            </a:tbl>
          </a:graphicData>
        </a:graphic>
      </p:graphicFrame>
      <p:cxnSp>
        <p:nvCxnSpPr>
          <p:cNvPr id="4" name="Google Shape;446;p48">
            <a:extLst>
              <a:ext uri="{FF2B5EF4-FFF2-40B4-BE49-F238E27FC236}">
                <a16:creationId xmlns:a16="http://schemas.microsoft.com/office/drawing/2014/main" id="{FE8871AB-7287-E61B-218F-347D77A1BBB8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2949732" y="2017590"/>
            <a:ext cx="31359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961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</a:t>
            </a:r>
          </a:p>
        </p:txBody>
      </p:sp>
      <p:sp>
        <p:nvSpPr>
          <p:cNvPr id="6" name="Google Shape;763;p58">
            <a:extLst>
              <a:ext uri="{FF2B5EF4-FFF2-40B4-BE49-F238E27FC236}">
                <a16:creationId xmlns:a16="http://schemas.microsoft.com/office/drawing/2014/main" id="{2A51DAB6-2D0D-A628-7984-0C12F1578F86}"/>
              </a:ext>
            </a:extLst>
          </p:cNvPr>
          <p:cNvSpPr/>
          <p:nvPr/>
        </p:nvSpPr>
        <p:spPr>
          <a:xfrm>
            <a:off x="2978025" y="2034907"/>
            <a:ext cx="3187950" cy="9654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7;p58">
            <a:extLst>
              <a:ext uri="{FF2B5EF4-FFF2-40B4-BE49-F238E27FC236}">
                <a16:creationId xmlns:a16="http://schemas.microsoft.com/office/drawing/2014/main" id="{DD5952B1-D8F6-8565-4BEB-4D8DCF6E15E1}"/>
              </a:ext>
            </a:extLst>
          </p:cNvPr>
          <p:cNvSpPr txBox="1">
            <a:spLocks/>
          </p:cNvSpPr>
          <p:nvPr/>
        </p:nvSpPr>
        <p:spPr>
          <a:xfrm>
            <a:off x="2978025" y="2397545"/>
            <a:ext cx="3187950" cy="24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800" b="1" err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Trans_date_trans_time</a:t>
            </a:r>
            <a:endParaRPr lang="en-US" sz="2800">
              <a:solidFill>
                <a:schemeClr val="lt1"/>
              </a:solidFill>
            </a:endParaRPr>
          </a:p>
        </p:txBody>
      </p:sp>
      <p:sp>
        <p:nvSpPr>
          <p:cNvPr id="4" name="Google Shape;925;p63">
            <a:extLst>
              <a:ext uri="{FF2B5EF4-FFF2-40B4-BE49-F238E27FC236}">
                <a16:creationId xmlns:a16="http://schemas.microsoft.com/office/drawing/2014/main" id="{086A08D5-E370-AE12-984A-5FE1A1833189}"/>
              </a:ext>
            </a:extLst>
          </p:cNvPr>
          <p:cNvSpPr txBox="1">
            <a:spLocks/>
          </p:cNvSpPr>
          <p:nvPr/>
        </p:nvSpPr>
        <p:spPr>
          <a:xfrm>
            <a:off x="2797750" y="3660681"/>
            <a:ext cx="3548493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>
                <a:solidFill>
                  <a:schemeClr val="dk1"/>
                </a:solidFill>
                <a:latin typeface="Syne"/>
                <a:sym typeface="Syne"/>
              </a:rPr>
              <a:t>Useless in our work</a:t>
            </a:r>
          </a:p>
        </p:txBody>
      </p:sp>
    </p:spTree>
    <p:extLst>
      <p:ext uri="{BB962C8B-B14F-4D97-AF65-F5344CB8AC3E}">
        <p14:creationId xmlns:p14="http://schemas.microsoft.com/office/powerpoint/2010/main" val="2165351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753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Dataset Specification.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Problem Statement.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04688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Explore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Dashboard.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5358" y="3129491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43802" y="1626650"/>
            <a:ext cx="2935356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73866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Rename.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Drop.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Add Columns.</a:t>
            </a:r>
            <a:endParaRPr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18864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</a:t>
            </a:r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Baseline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Classification Model.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35903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FRAUD RATIO</a:t>
            </a:r>
          </a:p>
        </p:txBody>
      </p:sp>
      <p:sp>
        <p:nvSpPr>
          <p:cNvPr id="514" name="Google Shape;514;p51"/>
          <p:cNvSpPr/>
          <p:nvPr/>
        </p:nvSpPr>
        <p:spPr>
          <a:xfrm>
            <a:off x="877025" y="1257792"/>
            <a:ext cx="3520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15" name="Google Shape;515;p51"/>
          <p:cNvSpPr txBox="1">
            <a:spLocks noGrp="1"/>
          </p:cNvSpPr>
          <p:nvPr>
            <p:ph type="title"/>
          </p:nvPr>
        </p:nvSpPr>
        <p:spPr>
          <a:xfrm>
            <a:off x="949775" y="1338642"/>
            <a:ext cx="3375000" cy="3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We can see that</a:t>
            </a:r>
          </a:p>
        </p:txBody>
      </p:sp>
      <p:sp>
        <p:nvSpPr>
          <p:cNvPr id="516" name="Google Shape;516;p51"/>
          <p:cNvSpPr txBox="1">
            <a:spLocks noGrp="1"/>
          </p:cNvSpPr>
          <p:nvPr>
            <p:ph type="subTitle" idx="4294967295"/>
          </p:nvPr>
        </p:nvSpPr>
        <p:spPr>
          <a:xfrm>
            <a:off x="877025" y="1807775"/>
            <a:ext cx="3520500" cy="4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The number of frauds is  1.7%, which means that only 9651 from 563165</a:t>
            </a:r>
          </a:p>
        </p:txBody>
      </p:sp>
      <p:sp>
        <p:nvSpPr>
          <p:cNvPr id="517" name="Google Shape;517;p51"/>
          <p:cNvSpPr txBox="1">
            <a:spLocks noGrp="1"/>
          </p:cNvSpPr>
          <p:nvPr>
            <p:ph type="title" idx="4294967295"/>
          </p:nvPr>
        </p:nvSpPr>
        <p:spPr>
          <a:xfrm>
            <a:off x="5162975" y="1140175"/>
            <a:ext cx="30486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563,165</a:t>
            </a:r>
            <a:endParaRPr/>
          </a:p>
        </p:txBody>
      </p:sp>
      <p:sp>
        <p:nvSpPr>
          <p:cNvPr id="518" name="Google Shape;518;p51"/>
          <p:cNvSpPr txBox="1">
            <a:spLocks noGrp="1"/>
          </p:cNvSpPr>
          <p:nvPr>
            <p:ph type="subTitle" idx="4294967295"/>
          </p:nvPr>
        </p:nvSpPr>
        <p:spPr>
          <a:xfrm>
            <a:off x="5162975" y="1771280"/>
            <a:ext cx="30486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T</a:t>
            </a:r>
            <a:r>
              <a:rPr lang="en" sz="1400"/>
              <a:t>otal transactions</a:t>
            </a:r>
            <a:endParaRPr sz="1400"/>
          </a:p>
        </p:txBody>
      </p:sp>
      <p:sp>
        <p:nvSpPr>
          <p:cNvPr id="519" name="Google Shape;519;p51"/>
          <p:cNvSpPr txBox="1">
            <a:spLocks noGrp="1"/>
          </p:cNvSpPr>
          <p:nvPr>
            <p:ph type="title" idx="4294967295"/>
          </p:nvPr>
        </p:nvSpPr>
        <p:spPr>
          <a:xfrm>
            <a:off x="5162975" y="2408838"/>
            <a:ext cx="3048600" cy="57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9651</a:t>
            </a:r>
            <a:endParaRPr/>
          </a:p>
        </p:txBody>
      </p:sp>
      <p:sp>
        <p:nvSpPr>
          <p:cNvPr id="520" name="Google Shape;520;p51"/>
          <p:cNvSpPr txBox="1">
            <a:spLocks noGrp="1"/>
          </p:cNvSpPr>
          <p:nvPr>
            <p:ph type="subTitle" idx="4294967295"/>
          </p:nvPr>
        </p:nvSpPr>
        <p:spPr>
          <a:xfrm>
            <a:off x="5162975" y="3056469"/>
            <a:ext cx="3048600" cy="2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Fraud transactions</a:t>
            </a:r>
            <a:endParaRPr/>
          </a:p>
        </p:txBody>
      </p:sp>
      <p:sp>
        <p:nvSpPr>
          <p:cNvPr id="521" name="Google Shape;521;p51"/>
          <p:cNvSpPr txBox="1">
            <a:spLocks noGrp="1"/>
          </p:cNvSpPr>
          <p:nvPr>
            <p:ph type="title" idx="4294967295"/>
          </p:nvPr>
        </p:nvSpPr>
        <p:spPr>
          <a:xfrm>
            <a:off x="5162975" y="3726275"/>
            <a:ext cx="30486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1.7%</a:t>
            </a:r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subTitle" idx="4294967295"/>
          </p:nvPr>
        </p:nvSpPr>
        <p:spPr>
          <a:xfrm>
            <a:off x="5162975" y="4355800"/>
            <a:ext cx="30486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Fraud Percentage</a:t>
            </a:r>
            <a:endParaRPr/>
          </a:p>
        </p:txBody>
      </p:sp>
      <p:cxnSp>
        <p:nvCxnSpPr>
          <p:cNvPr id="523" name="Google Shape;523;p51"/>
          <p:cNvCxnSpPr/>
          <p:nvPr/>
        </p:nvCxnSpPr>
        <p:spPr>
          <a:xfrm>
            <a:off x="5702525" y="2279975"/>
            <a:ext cx="196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51"/>
          <p:cNvCxnSpPr/>
          <p:nvPr/>
        </p:nvCxnSpPr>
        <p:spPr>
          <a:xfrm>
            <a:off x="5702525" y="3579270"/>
            <a:ext cx="1969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03D54-7E77-841D-2E88-0577A96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89978" l="11136" r="88419">
                        <a14:foregroundMark x1="15367" y1="40980" x2="14254" y2="46102"/>
                        <a14:foregroundMark x1="78842" y1="38085" x2="85746" y2="49666"/>
                        <a14:foregroundMark x1="27617" y1="40312" x2="24053" y2="31403"/>
                        <a14:foregroundMark x1="23608" y1="30512" x2="20045" y2="28062"/>
                        <a14:foregroundMark x1="20045" y1="28062" x2="20045" y2="28062"/>
                        <a14:foregroundMark x1="20045" y1="27840" x2="20045" y2="27840"/>
                        <a14:foregroundMark x1="19822" y1="27394" x2="19822" y2="27394"/>
                        <a14:foregroundMark x1="19599" y1="26949" x2="19599" y2="26949"/>
                        <a14:foregroundMark x1="11136" y1="49443" x2="11136" y2="50111"/>
                        <a14:foregroundMark x1="18708" y1="28508" x2="19822" y2="27171"/>
                        <a14:foregroundMark x1="19599" y1="26281" x2="21381" y2="25612"/>
                        <a14:foregroundMark x1="20045" y1="25167" x2="21826" y2="24276"/>
                        <a14:foregroundMark x1="23608" y1="22272" x2="26058" y2="21158"/>
                        <a14:foregroundMark x1="88196" y1="54120" x2="88196" y2="52784"/>
                        <a14:foregroundMark x1="88419" y1="50334" x2="87305" y2="44989"/>
                      </a14:backgroundRemoval>
                    </a14:imgEffect>
                  </a14:imgLayer>
                </a14:imgProps>
              </a:ext>
            </a:extLst>
          </a:blip>
          <a:srcRect l="9094" r="9094"/>
          <a:stretch/>
        </p:blipFill>
        <p:spPr bwMode="auto">
          <a:xfrm>
            <a:off x="1234321" y="1998655"/>
            <a:ext cx="2519403" cy="307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5"/>
          <p:cNvSpPr txBox="1">
            <a:spLocks noGrp="1"/>
          </p:cNvSpPr>
          <p:nvPr>
            <p:ph type="title"/>
          </p:nvPr>
        </p:nvSpPr>
        <p:spPr>
          <a:xfrm>
            <a:off x="713250" y="395758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 DISTRIBUTION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F9D278-0C78-C36E-AE1E-4D318689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5599" y="1295088"/>
            <a:ext cx="3429650" cy="33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14;p51">
            <a:extLst>
              <a:ext uri="{FF2B5EF4-FFF2-40B4-BE49-F238E27FC236}">
                <a16:creationId xmlns:a16="http://schemas.microsoft.com/office/drawing/2014/main" id="{BF76D5D4-0A23-C5B3-967F-08FEFBCBA073}"/>
              </a:ext>
            </a:extLst>
          </p:cNvPr>
          <p:cNvSpPr/>
          <p:nvPr/>
        </p:nvSpPr>
        <p:spPr>
          <a:xfrm>
            <a:off x="4514548" y="2135321"/>
            <a:ext cx="3916202" cy="10355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9" name="Google Shape;515;p51">
            <a:extLst>
              <a:ext uri="{FF2B5EF4-FFF2-40B4-BE49-F238E27FC236}">
                <a16:creationId xmlns:a16="http://schemas.microsoft.com/office/drawing/2014/main" id="{60657027-BC66-53C0-27A7-3224A07DEF40}"/>
              </a:ext>
            </a:extLst>
          </p:cNvPr>
          <p:cNvSpPr txBox="1">
            <a:spLocks/>
          </p:cNvSpPr>
          <p:nvPr/>
        </p:nvSpPr>
        <p:spPr>
          <a:xfrm>
            <a:off x="4785149" y="2271610"/>
            <a:ext cx="3375000" cy="7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This plot shows that the majority of the clients are females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1953253" y="323983"/>
            <a:ext cx="5237494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 CATEGORY PER GENDER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CCA15CD-8C49-FBFF-51D9-5C7396026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6979" y="1689301"/>
            <a:ext cx="6275343" cy="23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14;p51">
            <a:extLst>
              <a:ext uri="{FF2B5EF4-FFF2-40B4-BE49-F238E27FC236}">
                <a16:creationId xmlns:a16="http://schemas.microsoft.com/office/drawing/2014/main" id="{59E1FDE2-BD96-B40A-78AB-AD38B52665C5}"/>
              </a:ext>
            </a:extLst>
          </p:cNvPr>
          <p:cNvSpPr/>
          <p:nvPr/>
        </p:nvSpPr>
        <p:spPr>
          <a:xfrm>
            <a:off x="6623218" y="1280404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" name="Google Shape;515;p51">
            <a:extLst>
              <a:ext uri="{FF2B5EF4-FFF2-40B4-BE49-F238E27FC236}">
                <a16:creationId xmlns:a16="http://schemas.microsoft.com/office/drawing/2014/main" id="{27A649D4-7B2D-13AC-A1AE-3858DAD2C66C}"/>
              </a:ext>
            </a:extLst>
          </p:cNvPr>
          <p:cNvSpPr txBox="1">
            <a:spLocks/>
          </p:cNvSpPr>
          <p:nvPr/>
        </p:nvSpPr>
        <p:spPr>
          <a:xfrm>
            <a:off x="6695968" y="1361254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 err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gas_transport</a:t>
            </a:r>
            <a:endParaRPr lang="en-US"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" name="Google Shape;516;p51">
            <a:extLst>
              <a:ext uri="{FF2B5EF4-FFF2-40B4-BE49-F238E27FC236}">
                <a16:creationId xmlns:a16="http://schemas.microsoft.com/office/drawing/2014/main" id="{A7909C6E-172B-18DA-4A08-7966B43A0BD7}"/>
              </a:ext>
            </a:extLst>
          </p:cNvPr>
          <p:cNvSpPr txBox="1">
            <a:spLocks/>
          </p:cNvSpPr>
          <p:nvPr/>
        </p:nvSpPr>
        <p:spPr>
          <a:xfrm>
            <a:off x="6623218" y="1772854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category in the dataset.</a:t>
            </a:r>
          </a:p>
        </p:txBody>
      </p:sp>
      <p:sp>
        <p:nvSpPr>
          <p:cNvPr id="8" name="Google Shape;898;p61">
            <a:extLst>
              <a:ext uri="{FF2B5EF4-FFF2-40B4-BE49-F238E27FC236}">
                <a16:creationId xmlns:a16="http://schemas.microsoft.com/office/drawing/2014/main" id="{4B9CA4D7-AE5F-3AF5-C1BF-E7A94B64E85C}"/>
              </a:ext>
            </a:extLst>
          </p:cNvPr>
          <p:cNvSpPr txBox="1">
            <a:spLocks/>
          </p:cNvSpPr>
          <p:nvPr/>
        </p:nvSpPr>
        <p:spPr>
          <a:xfrm>
            <a:off x="6556989" y="4211296"/>
            <a:ext cx="2359644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91440" indent="0" algn="ctr">
              <a:spcAft>
                <a:spcPts val="1200"/>
              </a:spcAft>
              <a:buFont typeface="Syne"/>
              <a:buNone/>
            </a:pPr>
            <a:r>
              <a:rPr lang="en-US" sz="1600"/>
              <a:t>of the merchant deal happen in </a:t>
            </a:r>
            <a:r>
              <a:rPr lang="en-US" sz="1600" err="1"/>
              <a:t>gas_transport</a:t>
            </a:r>
            <a:endParaRPr lang="en-US" sz="1600"/>
          </a:p>
        </p:txBody>
      </p:sp>
      <p:sp>
        <p:nvSpPr>
          <p:cNvPr id="9" name="Google Shape;900;p61">
            <a:extLst>
              <a:ext uri="{FF2B5EF4-FFF2-40B4-BE49-F238E27FC236}">
                <a16:creationId xmlns:a16="http://schemas.microsoft.com/office/drawing/2014/main" id="{CEF1072E-42F8-6C0D-B90F-74F55DDAC019}"/>
              </a:ext>
            </a:extLst>
          </p:cNvPr>
          <p:cNvSpPr txBox="1">
            <a:spLocks/>
          </p:cNvSpPr>
          <p:nvPr/>
        </p:nvSpPr>
        <p:spPr>
          <a:xfrm>
            <a:off x="6828627" y="3379136"/>
            <a:ext cx="1879851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" sz="4000">
                <a:solidFill>
                  <a:schemeClr val="accent1"/>
                </a:solidFill>
              </a:rPr>
              <a:t>10.2%</a:t>
            </a:r>
          </a:p>
        </p:txBody>
      </p:sp>
      <p:sp>
        <p:nvSpPr>
          <p:cNvPr id="10" name="Google Shape;514;p51">
            <a:extLst>
              <a:ext uri="{FF2B5EF4-FFF2-40B4-BE49-F238E27FC236}">
                <a16:creationId xmlns:a16="http://schemas.microsoft.com/office/drawing/2014/main" id="{C717C00E-C214-6C04-115E-DFC3580CC9BF}"/>
              </a:ext>
            </a:extLst>
          </p:cNvPr>
          <p:cNvSpPr/>
          <p:nvPr/>
        </p:nvSpPr>
        <p:spPr>
          <a:xfrm>
            <a:off x="6678982" y="2430667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" name="Google Shape;515;p51">
            <a:extLst>
              <a:ext uri="{FF2B5EF4-FFF2-40B4-BE49-F238E27FC236}">
                <a16:creationId xmlns:a16="http://schemas.microsoft.com/office/drawing/2014/main" id="{4248358F-10C8-682F-4FBA-DB9BC7C474E4}"/>
              </a:ext>
            </a:extLst>
          </p:cNvPr>
          <p:cNvSpPr txBox="1">
            <a:spLocks/>
          </p:cNvSpPr>
          <p:nvPr/>
        </p:nvSpPr>
        <p:spPr>
          <a:xfrm>
            <a:off x="6751732" y="2511517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travel</a:t>
            </a:r>
          </a:p>
        </p:txBody>
      </p:sp>
      <p:sp>
        <p:nvSpPr>
          <p:cNvPr id="12" name="Google Shape;516;p51">
            <a:extLst>
              <a:ext uri="{FF2B5EF4-FFF2-40B4-BE49-F238E27FC236}">
                <a16:creationId xmlns:a16="http://schemas.microsoft.com/office/drawing/2014/main" id="{9E07C35B-035B-5A90-669A-7EB0808982BD}"/>
              </a:ext>
            </a:extLst>
          </p:cNvPr>
          <p:cNvSpPr txBox="1">
            <a:spLocks/>
          </p:cNvSpPr>
          <p:nvPr/>
        </p:nvSpPr>
        <p:spPr>
          <a:xfrm>
            <a:off x="6678982" y="2923117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lowest category in the dataset.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1667356" y="448068"/>
            <a:ext cx="5809287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 CATEGORY THAT GETS FRAUD PER GENDER</a:t>
            </a:r>
          </a:p>
        </p:txBody>
      </p:sp>
      <p:sp>
        <p:nvSpPr>
          <p:cNvPr id="3" name="Google Shape;514;p51">
            <a:extLst>
              <a:ext uri="{FF2B5EF4-FFF2-40B4-BE49-F238E27FC236}">
                <a16:creationId xmlns:a16="http://schemas.microsoft.com/office/drawing/2014/main" id="{59E1FDE2-BD96-B40A-78AB-AD38B52665C5}"/>
              </a:ext>
            </a:extLst>
          </p:cNvPr>
          <p:cNvSpPr/>
          <p:nvPr/>
        </p:nvSpPr>
        <p:spPr>
          <a:xfrm>
            <a:off x="6666080" y="2430549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" name="Google Shape;515;p51">
            <a:extLst>
              <a:ext uri="{FF2B5EF4-FFF2-40B4-BE49-F238E27FC236}">
                <a16:creationId xmlns:a16="http://schemas.microsoft.com/office/drawing/2014/main" id="{27A649D4-7B2D-13AC-A1AE-3858DAD2C66C}"/>
              </a:ext>
            </a:extLst>
          </p:cNvPr>
          <p:cNvSpPr txBox="1">
            <a:spLocks/>
          </p:cNvSpPr>
          <p:nvPr/>
        </p:nvSpPr>
        <p:spPr>
          <a:xfrm>
            <a:off x="6738830" y="2511399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Shopping Net</a:t>
            </a:r>
          </a:p>
        </p:txBody>
      </p:sp>
      <p:sp>
        <p:nvSpPr>
          <p:cNvPr id="5" name="Google Shape;516;p51">
            <a:extLst>
              <a:ext uri="{FF2B5EF4-FFF2-40B4-BE49-F238E27FC236}">
                <a16:creationId xmlns:a16="http://schemas.microsoft.com/office/drawing/2014/main" id="{A7909C6E-172B-18DA-4A08-7966B43A0BD7}"/>
              </a:ext>
            </a:extLst>
          </p:cNvPr>
          <p:cNvSpPr txBox="1">
            <a:spLocks/>
          </p:cNvSpPr>
          <p:nvPr/>
        </p:nvSpPr>
        <p:spPr>
          <a:xfrm>
            <a:off x="6666080" y="2922999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category in which fraud occurs.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33CD62-428C-990E-62FE-6420211FE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3386" y="1700428"/>
            <a:ext cx="6387784" cy="23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61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CARD HOLDER RESIDENCE</a:t>
            </a:r>
          </a:p>
        </p:txBody>
      </p:sp>
      <p:sp>
        <p:nvSpPr>
          <p:cNvPr id="3" name="Google Shape;514;p51">
            <a:extLst>
              <a:ext uri="{FF2B5EF4-FFF2-40B4-BE49-F238E27FC236}">
                <a16:creationId xmlns:a16="http://schemas.microsoft.com/office/drawing/2014/main" id="{59E1FDE2-BD96-B40A-78AB-AD38B52665C5}"/>
              </a:ext>
            </a:extLst>
          </p:cNvPr>
          <p:cNvSpPr/>
          <p:nvPr/>
        </p:nvSpPr>
        <p:spPr>
          <a:xfrm>
            <a:off x="1886912" y="3759285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" name="Google Shape;515;p51">
            <a:extLst>
              <a:ext uri="{FF2B5EF4-FFF2-40B4-BE49-F238E27FC236}">
                <a16:creationId xmlns:a16="http://schemas.microsoft.com/office/drawing/2014/main" id="{27A649D4-7B2D-13AC-A1AE-3858DAD2C66C}"/>
              </a:ext>
            </a:extLst>
          </p:cNvPr>
          <p:cNvSpPr txBox="1">
            <a:spLocks/>
          </p:cNvSpPr>
          <p:nvPr/>
        </p:nvSpPr>
        <p:spPr>
          <a:xfrm>
            <a:off x="1959662" y="3840135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Texas</a:t>
            </a:r>
          </a:p>
        </p:txBody>
      </p:sp>
      <p:sp>
        <p:nvSpPr>
          <p:cNvPr id="5" name="Google Shape;516;p51">
            <a:extLst>
              <a:ext uri="{FF2B5EF4-FFF2-40B4-BE49-F238E27FC236}">
                <a16:creationId xmlns:a16="http://schemas.microsoft.com/office/drawing/2014/main" id="{A7909C6E-172B-18DA-4A08-7966B43A0BD7}"/>
              </a:ext>
            </a:extLst>
          </p:cNvPr>
          <p:cNvSpPr txBox="1">
            <a:spLocks/>
          </p:cNvSpPr>
          <p:nvPr/>
        </p:nvSpPr>
        <p:spPr>
          <a:xfrm>
            <a:off x="1886912" y="4251735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state in the dataset</a:t>
            </a:r>
          </a:p>
        </p:txBody>
      </p:sp>
      <p:sp>
        <p:nvSpPr>
          <p:cNvPr id="10" name="Google Shape;514;p51">
            <a:extLst>
              <a:ext uri="{FF2B5EF4-FFF2-40B4-BE49-F238E27FC236}">
                <a16:creationId xmlns:a16="http://schemas.microsoft.com/office/drawing/2014/main" id="{C717C00E-C214-6C04-115E-DFC3580CC9BF}"/>
              </a:ext>
            </a:extLst>
          </p:cNvPr>
          <p:cNvSpPr/>
          <p:nvPr/>
        </p:nvSpPr>
        <p:spPr>
          <a:xfrm>
            <a:off x="4983698" y="3760075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" name="Google Shape;515;p51">
            <a:extLst>
              <a:ext uri="{FF2B5EF4-FFF2-40B4-BE49-F238E27FC236}">
                <a16:creationId xmlns:a16="http://schemas.microsoft.com/office/drawing/2014/main" id="{4248358F-10C8-682F-4FBA-DB9BC7C474E4}"/>
              </a:ext>
            </a:extLst>
          </p:cNvPr>
          <p:cNvSpPr txBox="1">
            <a:spLocks/>
          </p:cNvSpPr>
          <p:nvPr/>
        </p:nvSpPr>
        <p:spPr>
          <a:xfrm>
            <a:off x="5056448" y="3840925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Delaware</a:t>
            </a:r>
          </a:p>
        </p:txBody>
      </p:sp>
      <p:sp>
        <p:nvSpPr>
          <p:cNvPr id="12" name="Google Shape;516;p51">
            <a:extLst>
              <a:ext uri="{FF2B5EF4-FFF2-40B4-BE49-F238E27FC236}">
                <a16:creationId xmlns:a16="http://schemas.microsoft.com/office/drawing/2014/main" id="{9E07C35B-035B-5A90-669A-7EB0808982BD}"/>
              </a:ext>
            </a:extLst>
          </p:cNvPr>
          <p:cNvSpPr txBox="1">
            <a:spLocks/>
          </p:cNvSpPr>
          <p:nvPr/>
        </p:nvSpPr>
        <p:spPr>
          <a:xfrm>
            <a:off x="4983698" y="4252525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lowest state in the dataset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4C81DB-6334-3835-0553-828B79B9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1" y="1137821"/>
            <a:ext cx="7218758" cy="2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09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1706792" y="315446"/>
            <a:ext cx="5730413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CARD HOLDER WHO GETS FRAUD</a:t>
            </a:r>
          </a:p>
        </p:txBody>
      </p:sp>
      <p:sp>
        <p:nvSpPr>
          <p:cNvPr id="3" name="Google Shape;514;p51">
            <a:extLst>
              <a:ext uri="{FF2B5EF4-FFF2-40B4-BE49-F238E27FC236}">
                <a16:creationId xmlns:a16="http://schemas.microsoft.com/office/drawing/2014/main" id="{59E1FDE2-BD96-B40A-78AB-AD38B52665C5}"/>
              </a:ext>
            </a:extLst>
          </p:cNvPr>
          <p:cNvSpPr/>
          <p:nvPr/>
        </p:nvSpPr>
        <p:spPr>
          <a:xfrm>
            <a:off x="1886912" y="4023609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" name="Google Shape;515;p51">
            <a:extLst>
              <a:ext uri="{FF2B5EF4-FFF2-40B4-BE49-F238E27FC236}">
                <a16:creationId xmlns:a16="http://schemas.microsoft.com/office/drawing/2014/main" id="{27A649D4-7B2D-13AC-A1AE-3858DAD2C66C}"/>
              </a:ext>
            </a:extLst>
          </p:cNvPr>
          <p:cNvSpPr txBox="1">
            <a:spLocks/>
          </p:cNvSpPr>
          <p:nvPr/>
        </p:nvSpPr>
        <p:spPr>
          <a:xfrm>
            <a:off x="1959662" y="4104459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New York</a:t>
            </a:r>
          </a:p>
        </p:txBody>
      </p:sp>
      <p:sp>
        <p:nvSpPr>
          <p:cNvPr id="5" name="Google Shape;516;p51">
            <a:extLst>
              <a:ext uri="{FF2B5EF4-FFF2-40B4-BE49-F238E27FC236}">
                <a16:creationId xmlns:a16="http://schemas.microsoft.com/office/drawing/2014/main" id="{A7909C6E-172B-18DA-4A08-7966B43A0BD7}"/>
              </a:ext>
            </a:extLst>
          </p:cNvPr>
          <p:cNvSpPr txBox="1">
            <a:spLocks/>
          </p:cNvSpPr>
          <p:nvPr/>
        </p:nvSpPr>
        <p:spPr>
          <a:xfrm>
            <a:off x="1886912" y="4516059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state that gets fraud</a:t>
            </a:r>
          </a:p>
        </p:txBody>
      </p:sp>
      <p:sp>
        <p:nvSpPr>
          <p:cNvPr id="10" name="Google Shape;514;p51">
            <a:extLst>
              <a:ext uri="{FF2B5EF4-FFF2-40B4-BE49-F238E27FC236}">
                <a16:creationId xmlns:a16="http://schemas.microsoft.com/office/drawing/2014/main" id="{C717C00E-C214-6C04-115E-DFC3580CC9BF}"/>
              </a:ext>
            </a:extLst>
          </p:cNvPr>
          <p:cNvSpPr/>
          <p:nvPr/>
        </p:nvSpPr>
        <p:spPr>
          <a:xfrm>
            <a:off x="4983698" y="4024399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" name="Google Shape;515;p51">
            <a:extLst>
              <a:ext uri="{FF2B5EF4-FFF2-40B4-BE49-F238E27FC236}">
                <a16:creationId xmlns:a16="http://schemas.microsoft.com/office/drawing/2014/main" id="{4248358F-10C8-682F-4FBA-DB9BC7C474E4}"/>
              </a:ext>
            </a:extLst>
          </p:cNvPr>
          <p:cNvSpPr txBox="1">
            <a:spLocks/>
          </p:cNvSpPr>
          <p:nvPr/>
        </p:nvSpPr>
        <p:spPr>
          <a:xfrm>
            <a:off x="5056448" y="4105249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Delaware</a:t>
            </a:r>
          </a:p>
        </p:txBody>
      </p:sp>
      <p:sp>
        <p:nvSpPr>
          <p:cNvPr id="12" name="Google Shape;516;p51">
            <a:extLst>
              <a:ext uri="{FF2B5EF4-FFF2-40B4-BE49-F238E27FC236}">
                <a16:creationId xmlns:a16="http://schemas.microsoft.com/office/drawing/2014/main" id="{9E07C35B-035B-5A90-669A-7EB0808982BD}"/>
              </a:ext>
            </a:extLst>
          </p:cNvPr>
          <p:cNvSpPr txBox="1">
            <a:spLocks/>
          </p:cNvSpPr>
          <p:nvPr/>
        </p:nvSpPr>
        <p:spPr>
          <a:xfrm>
            <a:off x="4983698" y="4516849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lowest state that gets fraud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1631FB-E287-1286-3844-7060C7A6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5" y="1404774"/>
            <a:ext cx="7341989" cy="24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2"/>
          <p:cNvSpPr txBox="1">
            <a:spLocks noGrp="1"/>
          </p:cNvSpPr>
          <p:nvPr>
            <p:ph type="title"/>
          </p:nvPr>
        </p:nvSpPr>
        <p:spPr>
          <a:xfrm>
            <a:off x="1081726" y="140887"/>
            <a:ext cx="4801726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 10 HIGHEST CITIES GET FRAUD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F2AEC-FB61-ED33-643B-5098EB32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7" y="1228578"/>
            <a:ext cx="6235982" cy="23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14;p51">
            <a:extLst>
              <a:ext uri="{FF2B5EF4-FFF2-40B4-BE49-F238E27FC236}">
                <a16:creationId xmlns:a16="http://schemas.microsoft.com/office/drawing/2014/main" id="{01EF7CB2-2687-0176-BFD1-F3B408E63182}"/>
              </a:ext>
            </a:extLst>
          </p:cNvPr>
          <p:cNvSpPr/>
          <p:nvPr/>
        </p:nvSpPr>
        <p:spPr>
          <a:xfrm>
            <a:off x="3218268" y="3755511"/>
            <a:ext cx="2606507" cy="472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" name="Google Shape;515;p51">
            <a:extLst>
              <a:ext uri="{FF2B5EF4-FFF2-40B4-BE49-F238E27FC236}">
                <a16:creationId xmlns:a16="http://schemas.microsoft.com/office/drawing/2014/main" id="{24A0CE5A-5B1B-BF2C-A598-C19BF1807B68}"/>
              </a:ext>
            </a:extLst>
          </p:cNvPr>
          <p:cNvSpPr txBox="1">
            <a:spLocks/>
          </p:cNvSpPr>
          <p:nvPr/>
        </p:nvSpPr>
        <p:spPr>
          <a:xfrm>
            <a:off x="3272130" y="3884526"/>
            <a:ext cx="2498781" cy="21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Houston </a:t>
            </a:r>
            <a:r>
              <a:rPr lang="en-US" sz="2000" b="1">
                <a:solidFill>
                  <a:schemeClr val="lt2"/>
                </a:solidFill>
                <a:latin typeface="Arial Nova Cond" panose="020B0506020202020204" pitchFamily="34" charset="0"/>
                <a:ea typeface="Syne"/>
                <a:cs typeface="Syne"/>
                <a:sym typeface="Syne"/>
              </a:rPr>
              <a:t>&amp;</a:t>
            </a: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 Dallas</a:t>
            </a:r>
          </a:p>
        </p:txBody>
      </p:sp>
      <p:sp>
        <p:nvSpPr>
          <p:cNvPr id="6" name="Google Shape;516;p51">
            <a:extLst>
              <a:ext uri="{FF2B5EF4-FFF2-40B4-BE49-F238E27FC236}">
                <a16:creationId xmlns:a16="http://schemas.microsoft.com/office/drawing/2014/main" id="{A232A383-90ED-78BD-25A0-9ABA326093B9}"/>
              </a:ext>
            </a:extLst>
          </p:cNvPr>
          <p:cNvSpPr txBox="1">
            <a:spLocks/>
          </p:cNvSpPr>
          <p:nvPr/>
        </p:nvSpPr>
        <p:spPr>
          <a:xfrm>
            <a:off x="3453174" y="4356726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cities that get fraud</a:t>
            </a:r>
          </a:p>
        </p:txBody>
      </p:sp>
    </p:spTree>
    <p:extLst>
      <p:ext uri="{BB962C8B-B14F-4D97-AF65-F5344CB8AC3E}">
        <p14:creationId xmlns:p14="http://schemas.microsoft.com/office/powerpoint/2010/main" val="127658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 TYPE DITRIBUTION</a:t>
            </a:r>
          </a:p>
        </p:txBody>
      </p:sp>
      <p:sp>
        <p:nvSpPr>
          <p:cNvPr id="893" name="Google Shape;893;p61"/>
          <p:cNvSpPr/>
          <p:nvPr/>
        </p:nvSpPr>
        <p:spPr>
          <a:xfrm>
            <a:off x="6622403" y="256281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1"/>
          <p:cNvSpPr/>
          <p:nvPr/>
        </p:nvSpPr>
        <p:spPr>
          <a:xfrm>
            <a:off x="618514" y="25633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1"/>
          <p:cNvSpPr txBox="1">
            <a:spLocks noGrp="1"/>
          </p:cNvSpPr>
          <p:nvPr>
            <p:ph type="title" idx="4294967295"/>
          </p:nvPr>
        </p:nvSpPr>
        <p:spPr>
          <a:xfrm>
            <a:off x="553130" y="2630460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Visa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6" name="Google Shape;896;p61"/>
          <p:cNvSpPr txBox="1">
            <a:spLocks noGrp="1"/>
          </p:cNvSpPr>
          <p:nvPr>
            <p:ph type="subTitle" idx="4294967295"/>
          </p:nvPr>
        </p:nvSpPr>
        <p:spPr>
          <a:xfrm>
            <a:off x="618517" y="3145950"/>
            <a:ext cx="1984200" cy="5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The highest card type used</a:t>
            </a:r>
          </a:p>
        </p:txBody>
      </p:sp>
      <p:sp>
        <p:nvSpPr>
          <p:cNvPr id="897" name="Google Shape;897;p61"/>
          <p:cNvSpPr txBox="1">
            <a:spLocks noGrp="1"/>
          </p:cNvSpPr>
          <p:nvPr>
            <p:ph type="title" idx="4294967295"/>
          </p:nvPr>
        </p:nvSpPr>
        <p:spPr>
          <a:xfrm>
            <a:off x="6622403" y="2630460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Airline</a:t>
            </a:r>
            <a:endParaRPr/>
          </a:p>
        </p:txBody>
      </p:sp>
      <p:sp>
        <p:nvSpPr>
          <p:cNvPr id="898" name="Google Shape;898;p61"/>
          <p:cNvSpPr txBox="1">
            <a:spLocks noGrp="1"/>
          </p:cNvSpPr>
          <p:nvPr>
            <p:ph type="subTitle" idx="4294967295"/>
          </p:nvPr>
        </p:nvSpPr>
        <p:spPr>
          <a:xfrm>
            <a:off x="6622403" y="3148026"/>
            <a:ext cx="19842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The lowest card type used</a:t>
            </a:r>
          </a:p>
        </p:txBody>
      </p:sp>
      <p:sp>
        <p:nvSpPr>
          <p:cNvPr id="899" name="Google Shape;899;p61"/>
          <p:cNvSpPr txBox="1">
            <a:spLocks noGrp="1"/>
          </p:cNvSpPr>
          <p:nvPr>
            <p:ph type="title" idx="4294967295"/>
          </p:nvPr>
        </p:nvSpPr>
        <p:spPr>
          <a:xfrm>
            <a:off x="810101" y="1709160"/>
            <a:ext cx="1596526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32.4%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900" name="Google Shape;900;p61"/>
          <p:cNvSpPr txBox="1">
            <a:spLocks noGrp="1"/>
          </p:cNvSpPr>
          <p:nvPr>
            <p:ph type="title" idx="4294967295"/>
          </p:nvPr>
        </p:nvSpPr>
        <p:spPr>
          <a:xfrm>
            <a:off x="6923081" y="1684986"/>
            <a:ext cx="14484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3.1%</a:t>
            </a:r>
            <a:endParaRPr sz="4000">
              <a:solidFill>
                <a:schemeClr val="accent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818A55-FAAF-01C5-3F4E-34640B7F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828" b="3828"/>
          <a:stretch/>
        </p:blipFill>
        <p:spPr bwMode="auto">
          <a:xfrm>
            <a:off x="2904007" y="1184700"/>
            <a:ext cx="3335986" cy="30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1706792" y="315446"/>
            <a:ext cx="5730413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 OF FRAUD TRANSACTIONS PER MONTH</a:t>
            </a:r>
          </a:p>
        </p:txBody>
      </p:sp>
      <p:sp>
        <p:nvSpPr>
          <p:cNvPr id="3" name="Google Shape;514;p51">
            <a:extLst>
              <a:ext uri="{FF2B5EF4-FFF2-40B4-BE49-F238E27FC236}">
                <a16:creationId xmlns:a16="http://schemas.microsoft.com/office/drawing/2014/main" id="{59E1FDE2-BD96-B40A-78AB-AD38B52665C5}"/>
              </a:ext>
            </a:extLst>
          </p:cNvPr>
          <p:cNvSpPr/>
          <p:nvPr/>
        </p:nvSpPr>
        <p:spPr>
          <a:xfrm>
            <a:off x="1886912" y="4023609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4" name="Google Shape;515;p51">
            <a:extLst>
              <a:ext uri="{FF2B5EF4-FFF2-40B4-BE49-F238E27FC236}">
                <a16:creationId xmlns:a16="http://schemas.microsoft.com/office/drawing/2014/main" id="{27A649D4-7B2D-13AC-A1AE-3858DAD2C66C}"/>
              </a:ext>
            </a:extLst>
          </p:cNvPr>
          <p:cNvSpPr txBox="1">
            <a:spLocks/>
          </p:cNvSpPr>
          <p:nvPr/>
        </p:nvSpPr>
        <p:spPr>
          <a:xfrm>
            <a:off x="1959662" y="4104459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March </a:t>
            </a:r>
            <a:r>
              <a:rPr lang="en-US" sz="2000" b="1">
                <a:solidFill>
                  <a:schemeClr val="lt2"/>
                </a:solidFill>
                <a:latin typeface="Sylfaen" panose="010A0502050306030303" pitchFamily="18" charset="0"/>
                <a:ea typeface="Syne"/>
                <a:cs typeface="Syne"/>
                <a:sym typeface="Syne"/>
              </a:rPr>
              <a:t>&amp;</a:t>
            </a: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 May</a:t>
            </a:r>
          </a:p>
        </p:txBody>
      </p:sp>
      <p:sp>
        <p:nvSpPr>
          <p:cNvPr id="5" name="Google Shape;516;p51">
            <a:extLst>
              <a:ext uri="{FF2B5EF4-FFF2-40B4-BE49-F238E27FC236}">
                <a16:creationId xmlns:a16="http://schemas.microsoft.com/office/drawing/2014/main" id="{A7909C6E-172B-18DA-4A08-7966B43A0BD7}"/>
              </a:ext>
            </a:extLst>
          </p:cNvPr>
          <p:cNvSpPr txBox="1">
            <a:spLocks/>
          </p:cNvSpPr>
          <p:nvPr/>
        </p:nvSpPr>
        <p:spPr>
          <a:xfrm>
            <a:off x="1886912" y="4516059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highest months that fraud transactions happen</a:t>
            </a:r>
          </a:p>
        </p:txBody>
      </p:sp>
      <p:sp>
        <p:nvSpPr>
          <p:cNvPr id="10" name="Google Shape;514;p51">
            <a:extLst>
              <a:ext uri="{FF2B5EF4-FFF2-40B4-BE49-F238E27FC236}">
                <a16:creationId xmlns:a16="http://schemas.microsoft.com/office/drawing/2014/main" id="{C717C00E-C214-6C04-115E-DFC3580CC9BF}"/>
              </a:ext>
            </a:extLst>
          </p:cNvPr>
          <p:cNvSpPr/>
          <p:nvPr/>
        </p:nvSpPr>
        <p:spPr>
          <a:xfrm>
            <a:off x="4983698" y="4024399"/>
            <a:ext cx="2237651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" name="Google Shape;515;p51">
            <a:extLst>
              <a:ext uri="{FF2B5EF4-FFF2-40B4-BE49-F238E27FC236}">
                <a16:creationId xmlns:a16="http://schemas.microsoft.com/office/drawing/2014/main" id="{4248358F-10C8-682F-4FBA-DB9BC7C474E4}"/>
              </a:ext>
            </a:extLst>
          </p:cNvPr>
          <p:cNvSpPr txBox="1">
            <a:spLocks/>
          </p:cNvSpPr>
          <p:nvPr/>
        </p:nvSpPr>
        <p:spPr>
          <a:xfrm>
            <a:off x="5056448" y="4105249"/>
            <a:ext cx="214517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August</a:t>
            </a:r>
          </a:p>
        </p:txBody>
      </p:sp>
      <p:sp>
        <p:nvSpPr>
          <p:cNvPr id="12" name="Google Shape;516;p51">
            <a:extLst>
              <a:ext uri="{FF2B5EF4-FFF2-40B4-BE49-F238E27FC236}">
                <a16:creationId xmlns:a16="http://schemas.microsoft.com/office/drawing/2014/main" id="{9E07C35B-035B-5A90-669A-7EB0808982BD}"/>
              </a:ext>
            </a:extLst>
          </p:cNvPr>
          <p:cNvSpPr txBox="1">
            <a:spLocks/>
          </p:cNvSpPr>
          <p:nvPr/>
        </p:nvSpPr>
        <p:spPr>
          <a:xfrm>
            <a:off x="4983698" y="4516849"/>
            <a:ext cx="2237651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lowest month that fraud transactions happen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1631FB-E287-1286-3844-7060C7A6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33585" y="1404774"/>
            <a:ext cx="6476829" cy="24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9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1706792" y="315446"/>
            <a:ext cx="5730413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 OF FRAUD TRANSACTIONS BY HOUR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1631FB-E287-1286-3844-7060C7A6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34583" y="1553003"/>
            <a:ext cx="6474832" cy="218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14;p51">
            <a:extLst>
              <a:ext uri="{FF2B5EF4-FFF2-40B4-BE49-F238E27FC236}">
                <a16:creationId xmlns:a16="http://schemas.microsoft.com/office/drawing/2014/main" id="{C11023CA-9113-B9F2-D385-EF5B43E733A0}"/>
              </a:ext>
            </a:extLst>
          </p:cNvPr>
          <p:cNvSpPr/>
          <p:nvPr/>
        </p:nvSpPr>
        <p:spPr>
          <a:xfrm>
            <a:off x="3218268" y="3891247"/>
            <a:ext cx="2606507" cy="472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6" name="Google Shape;515;p51">
            <a:extLst>
              <a:ext uri="{FF2B5EF4-FFF2-40B4-BE49-F238E27FC236}">
                <a16:creationId xmlns:a16="http://schemas.microsoft.com/office/drawing/2014/main" id="{BDB008EB-A336-BC08-AE54-D5123008B9D9}"/>
              </a:ext>
            </a:extLst>
          </p:cNvPr>
          <p:cNvSpPr txBox="1">
            <a:spLocks/>
          </p:cNvSpPr>
          <p:nvPr/>
        </p:nvSpPr>
        <p:spPr>
          <a:xfrm>
            <a:off x="3272130" y="4020262"/>
            <a:ext cx="2498781" cy="21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10 pm – 3 am</a:t>
            </a:r>
          </a:p>
        </p:txBody>
      </p:sp>
      <p:sp>
        <p:nvSpPr>
          <p:cNvPr id="7" name="Google Shape;516;p51">
            <a:extLst>
              <a:ext uri="{FF2B5EF4-FFF2-40B4-BE49-F238E27FC236}">
                <a16:creationId xmlns:a16="http://schemas.microsoft.com/office/drawing/2014/main" id="{07BB6E05-1583-A0C3-0E9F-AAD8557B7E7C}"/>
              </a:ext>
            </a:extLst>
          </p:cNvPr>
          <p:cNvSpPr txBox="1">
            <a:spLocks/>
          </p:cNvSpPr>
          <p:nvPr/>
        </p:nvSpPr>
        <p:spPr>
          <a:xfrm>
            <a:off x="3279879" y="4492462"/>
            <a:ext cx="2483282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400"/>
              <a:t>The period in which most fraud transactions occur</a:t>
            </a:r>
          </a:p>
        </p:txBody>
      </p:sp>
    </p:spTree>
    <p:extLst>
      <p:ext uri="{BB962C8B-B14F-4D97-AF65-F5344CB8AC3E}">
        <p14:creationId xmlns:p14="http://schemas.microsoft.com/office/powerpoint/2010/main" val="3143911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INTRODUCTION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DAYS THAT FRAUD HAPPEN</a:t>
            </a:r>
          </a:p>
        </p:txBody>
      </p:sp>
      <p:sp>
        <p:nvSpPr>
          <p:cNvPr id="893" name="Google Shape;893;p61"/>
          <p:cNvSpPr/>
          <p:nvPr/>
        </p:nvSpPr>
        <p:spPr>
          <a:xfrm>
            <a:off x="6622403" y="256281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1"/>
          <p:cNvSpPr/>
          <p:nvPr/>
        </p:nvSpPr>
        <p:spPr>
          <a:xfrm>
            <a:off x="618514" y="25633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1"/>
          <p:cNvSpPr txBox="1">
            <a:spLocks noGrp="1"/>
          </p:cNvSpPr>
          <p:nvPr>
            <p:ph type="title" idx="4294967295"/>
          </p:nvPr>
        </p:nvSpPr>
        <p:spPr>
          <a:xfrm>
            <a:off x="553130" y="2630460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Syne"/>
                <a:sym typeface="Syne"/>
              </a:rPr>
              <a:t>Weekend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6" name="Google Shape;896;p61"/>
          <p:cNvSpPr txBox="1">
            <a:spLocks noGrp="1"/>
          </p:cNvSpPr>
          <p:nvPr>
            <p:ph type="subTitle" idx="4294967295"/>
          </p:nvPr>
        </p:nvSpPr>
        <p:spPr>
          <a:xfrm>
            <a:off x="618517" y="3145950"/>
            <a:ext cx="1984200" cy="51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One-third of fraud transactions happen on the weekend</a:t>
            </a:r>
          </a:p>
        </p:txBody>
      </p:sp>
      <p:sp>
        <p:nvSpPr>
          <p:cNvPr id="897" name="Google Shape;897;p61"/>
          <p:cNvSpPr txBox="1">
            <a:spLocks noGrp="1"/>
          </p:cNvSpPr>
          <p:nvPr>
            <p:ph type="title" idx="4294967295"/>
          </p:nvPr>
        </p:nvSpPr>
        <p:spPr>
          <a:xfrm>
            <a:off x="6622403" y="2630460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Syne"/>
                <a:sym typeface="Syne"/>
              </a:rPr>
              <a:t>Wednesday</a:t>
            </a:r>
            <a:endParaRPr/>
          </a:p>
        </p:txBody>
      </p:sp>
      <p:sp>
        <p:nvSpPr>
          <p:cNvPr id="898" name="Google Shape;898;p61"/>
          <p:cNvSpPr txBox="1">
            <a:spLocks noGrp="1"/>
          </p:cNvSpPr>
          <p:nvPr>
            <p:ph type="subTitle" idx="4294967295"/>
          </p:nvPr>
        </p:nvSpPr>
        <p:spPr>
          <a:xfrm>
            <a:off x="6622403" y="3148026"/>
            <a:ext cx="1984200" cy="51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The lowest day that fraud transactions happen</a:t>
            </a:r>
          </a:p>
        </p:txBody>
      </p:sp>
      <p:sp>
        <p:nvSpPr>
          <p:cNvPr id="899" name="Google Shape;899;p61"/>
          <p:cNvSpPr txBox="1">
            <a:spLocks noGrp="1"/>
          </p:cNvSpPr>
          <p:nvPr>
            <p:ph type="title" idx="4294967295"/>
          </p:nvPr>
        </p:nvSpPr>
        <p:spPr>
          <a:xfrm>
            <a:off x="810101" y="1709160"/>
            <a:ext cx="1596526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32.3%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900" name="Google Shape;900;p61"/>
          <p:cNvSpPr txBox="1">
            <a:spLocks noGrp="1"/>
          </p:cNvSpPr>
          <p:nvPr>
            <p:ph type="title" idx="4294967295"/>
          </p:nvPr>
        </p:nvSpPr>
        <p:spPr>
          <a:xfrm>
            <a:off x="6923081" y="1684986"/>
            <a:ext cx="1448400" cy="8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11.5%</a:t>
            </a:r>
            <a:endParaRPr sz="4000">
              <a:solidFill>
                <a:schemeClr val="accent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818A55-FAAF-01C5-3F4E-34640B7F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6039" b="6039"/>
          <a:stretch/>
        </p:blipFill>
        <p:spPr bwMode="auto">
          <a:xfrm>
            <a:off x="2904007" y="1302079"/>
            <a:ext cx="3335986" cy="2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0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0;p61">
            <a:extLst>
              <a:ext uri="{FF2B5EF4-FFF2-40B4-BE49-F238E27FC236}">
                <a16:creationId xmlns:a16="http://schemas.microsoft.com/office/drawing/2014/main" id="{3E662016-67DA-7AEC-01E3-2D7FF34D8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2525" y="248044"/>
            <a:ext cx="545895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MAJORS OF ALL CARDHOLDERS</a:t>
            </a:r>
          </a:p>
        </p:txBody>
      </p:sp>
      <p:sp>
        <p:nvSpPr>
          <p:cNvPr id="8" name="Google Shape;894;p61">
            <a:extLst>
              <a:ext uri="{FF2B5EF4-FFF2-40B4-BE49-F238E27FC236}">
                <a16:creationId xmlns:a16="http://schemas.microsoft.com/office/drawing/2014/main" id="{CC547096-C7E7-630B-F50B-1D1343FC6994}"/>
              </a:ext>
            </a:extLst>
          </p:cNvPr>
          <p:cNvSpPr/>
          <p:nvPr/>
        </p:nvSpPr>
        <p:spPr>
          <a:xfrm>
            <a:off x="582794" y="2574673"/>
            <a:ext cx="2796981" cy="682877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95;p61">
            <a:extLst>
              <a:ext uri="{FF2B5EF4-FFF2-40B4-BE49-F238E27FC236}">
                <a16:creationId xmlns:a16="http://schemas.microsoft.com/office/drawing/2014/main" id="{4BFA79B9-EA73-DF58-3ADE-2C47F0F03E05}"/>
              </a:ext>
            </a:extLst>
          </p:cNvPr>
          <p:cNvSpPr txBox="1">
            <a:spLocks/>
          </p:cNvSpPr>
          <p:nvPr/>
        </p:nvSpPr>
        <p:spPr>
          <a:xfrm>
            <a:off x="548116" y="2744738"/>
            <a:ext cx="2803339" cy="34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91440"/>
            <a:r>
              <a:rPr lang="en-US" sz="2000" b="1">
                <a:solidFill>
                  <a:schemeClr val="lt1"/>
                </a:solidFill>
                <a:latin typeface="Syne"/>
                <a:sym typeface="Syne"/>
              </a:rPr>
              <a:t>Film/video editor</a:t>
            </a:r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10" name="Google Shape;896;p61">
            <a:extLst>
              <a:ext uri="{FF2B5EF4-FFF2-40B4-BE49-F238E27FC236}">
                <a16:creationId xmlns:a16="http://schemas.microsoft.com/office/drawing/2014/main" id="{37AABD21-D4BC-D8F8-6C67-5060DB869BB7}"/>
              </a:ext>
            </a:extLst>
          </p:cNvPr>
          <p:cNvSpPr txBox="1">
            <a:spLocks/>
          </p:cNvSpPr>
          <p:nvPr/>
        </p:nvSpPr>
        <p:spPr>
          <a:xfrm>
            <a:off x="548115" y="3427616"/>
            <a:ext cx="2803339" cy="5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91440" indent="0" algn="ctr">
              <a:spcAft>
                <a:spcPts val="1200"/>
              </a:spcAft>
              <a:buFont typeface="Syne"/>
              <a:buNone/>
            </a:pPr>
            <a:r>
              <a:rPr lang="en-US" sz="1600"/>
              <a:t>The highest major of all cardholders who get fraud</a:t>
            </a:r>
          </a:p>
        </p:txBody>
      </p:sp>
      <p:sp>
        <p:nvSpPr>
          <p:cNvPr id="13" name="Google Shape;899;p61">
            <a:extLst>
              <a:ext uri="{FF2B5EF4-FFF2-40B4-BE49-F238E27FC236}">
                <a16:creationId xmlns:a16="http://schemas.microsoft.com/office/drawing/2014/main" id="{5251B78D-02ED-A47B-5BA1-FF9F3E5D0C2E}"/>
              </a:ext>
            </a:extLst>
          </p:cNvPr>
          <p:cNvSpPr txBox="1">
            <a:spLocks/>
          </p:cNvSpPr>
          <p:nvPr/>
        </p:nvSpPr>
        <p:spPr>
          <a:xfrm>
            <a:off x="1212735" y="1874009"/>
            <a:ext cx="1611121" cy="53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" sz="4400">
                <a:solidFill>
                  <a:schemeClr val="lt2"/>
                </a:solidFill>
              </a:rPr>
              <a:t>21.6%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F2B11DC-7EA4-476B-13BC-28055A39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6596" b="6596"/>
          <a:stretch/>
        </p:blipFill>
        <p:spPr bwMode="auto">
          <a:xfrm>
            <a:off x="3879057" y="1403792"/>
            <a:ext cx="4175522" cy="314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6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0;p61">
            <a:extLst>
              <a:ext uri="{FF2B5EF4-FFF2-40B4-BE49-F238E27FC236}">
                <a16:creationId xmlns:a16="http://schemas.microsoft.com/office/drawing/2014/main" id="{04106F27-24A5-C268-9BE5-711AA7CAA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107" y="248044"/>
            <a:ext cx="6755785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 5 MAJORS OF CARDHOLDERS WHO GET FRAUD</a:t>
            </a:r>
          </a:p>
        </p:txBody>
      </p:sp>
      <p:sp>
        <p:nvSpPr>
          <p:cNvPr id="4" name="Google Shape;894;p61">
            <a:extLst>
              <a:ext uri="{FF2B5EF4-FFF2-40B4-BE49-F238E27FC236}">
                <a16:creationId xmlns:a16="http://schemas.microsoft.com/office/drawing/2014/main" id="{3407AE07-B2B0-C671-B0FE-064E30B93D6A}"/>
              </a:ext>
            </a:extLst>
          </p:cNvPr>
          <p:cNvSpPr/>
          <p:nvPr/>
        </p:nvSpPr>
        <p:spPr>
          <a:xfrm>
            <a:off x="582794" y="2574673"/>
            <a:ext cx="2796981" cy="6828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Google Shape;895;p61">
            <a:extLst>
              <a:ext uri="{FF2B5EF4-FFF2-40B4-BE49-F238E27FC236}">
                <a16:creationId xmlns:a16="http://schemas.microsoft.com/office/drawing/2014/main" id="{F2D68495-8C8B-3B55-759B-E620CA3B4F34}"/>
              </a:ext>
            </a:extLst>
          </p:cNvPr>
          <p:cNvSpPr txBox="1">
            <a:spLocks/>
          </p:cNvSpPr>
          <p:nvPr/>
        </p:nvSpPr>
        <p:spPr>
          <a:xfrm>
            <a:off x="548116" y="2744738"/>
            <a:ext cx="2803339" cy="34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91440"/>
            <a:r>
              <a:rPr lang="en-US" sz="2000" b="1">
                <a:solidFill>
                  <a:schemeClr val="lt1"/>
                </a:solidFill>
                <a:latin typeface="Syne"/>
                <a:sym typeface="Syne"/>
              </a:rPr>
              <a:t>Quantity Surveyor</a:t>
            </a:r>
            <a:endParaRPr lang="en-US" sz="3200">
              <a:solidFill>
                <a:schemeClr val="lt1"/>
              </a:solidFill>
            </a:endParaRPr>
          </a:p>
        </p:txBody>
      </p:sp>
      <p:sp>
        <p:nvSpPr>
          <p:cNvPr id="6" name="Google Shape;896;p61">
            <a:extLst>
              <a:ext uri="{FF2B5EF4-FFF2-40B4-BE49-F238E27FC236}">
                <a16:creationId xmlns:a16="http://schemas.microsoft.com/office/drawing/2014/main" id="{6B15581C-E6DC-4580-11E4-D4B63CD1B7AF}"/>
              </a:ext>
            </a:extLst>
          </p:cNvPr>
          <p:cNvSpPr txBox="1">
            <a:spLocks/>
          </p:cNvSpPr>
          <p:nvPr/>
        </p:nvSpPr>
        <p:spPr>
          <a:xfrm>
            <a:off x="548115" y="3427616"/>
            <a:ext cx="2803339" cy="53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91440" indent="0" algn="ctr">
              <a:spcAft>
                <a:spcPts val="1200"/>
              </a:spcAft>
              <a:buFont typeface="Syne"/>
              <a:buNone/>
            </a:pPr>
            <a:r>
              <a:rPr lang="en-US" sz="1600"/>
              <a:t>The highest major of all cardholders who get fraud</a:t>
            </a:r>
          </a:p>
        </p:txBody>
      </p:sp>
      <p:sp>
        <p:nvSpPr>
          <p:cNvPr id="7" name="Google Shape;899;p61">
            <a:extLst>
              <a:ext uri="{FF2B5EF4-FFF2-40B4-BE49-F238E27FC236}">
                <a16:creationId xmlns:a16="http://schemas.microsoft.com/office/drawing/2014/main" id="{3D520D42-86F3-2156-B763-5781245D870F}"/>
              </a:ext>
            </a:extLst>
          </p:cNvPr>
          <p:cNvSpPr txBox="1">
            <a:spLocks/>
          </p:cNvSpPr>
          <p:nvPr/>
        </p:nvSpPr>
        <p:spPr>
          <a:xfrm>
            <a:off x="1212735" y="1874009"/>
            <a:ext cx="1611121" cy="53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" sz="4000">
                <a:solidFill>
                  <a:schemeClr val="accent1"/>
                </a:solidFill>
              </a:rPr>
              <a:t>22.1%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27369BD-8BEC-7A1E-1078-A7DFA6500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8640" b="8640"/>
          <a:stretch/>
        </p:blipFill>
        <p:spPr bwMode="auto">
          <a:xfrm>
            <a:off x="3879057" y="1442545"/>
            <a:ext cx="4175522" cy="295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9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" name="Google Shape;645;p56"/>
          <p:cNvCxnSpPr>
            <a:cxnSpLocks/>
            <a:stCxn id="19" idx="0"/>
          </p:cNvCxnSpPr>
          <p:nvPr/>
        </p:nvCxnSpPr>
        <p:spPr>
          <a:xfrm rot="16200000" flipV="1">
            <a:off x="7447810" y="1464721"/>
            <a:ext cx="377535" cy="10133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5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658" name="Google Shape;658;p56"/>
          <p:cNvSpPr/>
          <p:nvPr/>
        </p:nvSpPr>
        <p:spPr>
          <a:xfrm>
            <a:off x="71438" y="2160150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title"/>
          </p:nvPr>
        </p:nvSpPr>
        <p:spPr>
          <a:xfrm>
            <a:off x="119438" y="2227800"/>
            <a:ext cx="1883700" cy="2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&gt; 50 years old</a:t>
            </a:r>
            <a:endParaRPr/>
          </a:p>
        </p:txBody>
      </p:sp>
      <p:sp>
        <p:nvSpPr>
          <p:cNvPr id="659" name="Google Shape;659;p56"/>
          <p:cNvSpPr txBox="1">
            <a:spLocks noGrp="1"/>
          </p:cNvSpPr>
          <p:nvPr>
            <p:ph type="subTitle" idx="4294967295"/>
          </p:nvPr>
        </p:nvSpPr>
        <p:spPr>
          <a:xfrm>
            <a:off x="71438" y="2627563"/>
            <a:ext cx="1979700" cy="7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Most of the ages that are exposed to fraud</a:t>
            </a:r>
          </a:p>
        </p:txBody>
      </p:sp>
      <p:cxnSp>
        <p:nvCxnSpPr>
          <p:cNvPr id="664" name="Google Shape;664;p56"/>
          <p:cNvCxnSpPr>
            <a:cxnSpLocks/>
            <a:endCxn id="658" idx="0"/>
          </p:cNvCxnSpPr>
          <p:nvPr/>
        </p:nvCxnSpPr>
        <p:spPr>
          <a:xfrm rot="10800000" flipV="1">
            <a:off x="1061288" y="1782614"/>
            <a:ext cx="1013322" cy="3775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22A807-F264-C51F-CA51-55999A85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074610" y="1388284"/>
            <a:ext cx="5055306" cy="29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58;p56">
            <a:extLst>
              <a:ext uri="{FF2B5EF4-FFF2-40B4-BE49-F238E27FC236}">
                <a16:creationId xmlns:a16="http://schemas.microsoft.com/office/drawing/2014/main" id="{CAC6DDDD-082D-DECD-FB56-D2FBFDC327BC}"/>
              </a:ext>
            </a:extLst>
          </p:cNvPr>
          <p:cNvSpPr/>
          <p:nvPr/>
        </p:nvSpPr>
        <p:spPr>
          <a:xfrm>
            <a:off x="7153388" y="2160149"/>
            <a:ext cx="19797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8;p56">
            <a:extLst>
              <a:ext uri="{FF2B5EF4-FFF2-40B4-BE49-F238E27FC236}">
                <a16:creationId xmlns:a16="http://schemas.microsoft.com/office/drawing/2014/main" id="{C7FEAB68-68DD-4E15-B605-660D2C259189}"/>
              </a:ext>
            </a:extLst>
          </p:cNvPr>
          <p:cNvSpPr txBox="1">
            <a:spLocks/>
          </p:cNvSpPr>
          <p:nvPr/>
        </p:nvSpPr>
        <p:spPr>
          <a:xfrm>
            <a:off x="7201388" y="2227799"/>
            <a:ext cx="1883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18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15-89 years old</a:t>
            </a:r>
            <a:endParaRPr lang="en-US" sz="2800"/>
          </a:p>
        </p:txBody>
      </p:sp>
      <p:sp>
        <p:nvSpPr>
          <p:cNvPr id="21" name="Google Shape;659;p56">
            <a:extLst>
              <a:ext uri="{FF2B5EF4-FFF2-40B4-BE49-F238E27FC236}">
                <a16:creationId xmlns:a16="http://schemas.microsoft.com/office/drawing/2014/main" id="{FB1112F6-3F4C-28C9-9CA7-2D4460AFFD39}"/>
              </a:ext>
            </a:extLst>
          </p:cNvPr>
          <p:cNvSpPr txBox="1">
            <a:spLocks/>
          </p:cNvSpPr>
          <p:nvPr/>
        </p:nvSpPr>
        <p:spPr>
          <a:xfrm>
            <a:off x="7153388" y="2627562"/>
            <a:ext cx="19797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 algn="ctr">
              <a:spcAft>
                <a:spcPts val="1200"/>
              </a:spcAft>
              <a:buFont typeface="Syne"/>
              <a:buNone/>
            </a:pPr>
            <a:r>
              <a:rPr lang="en-US" sz="1600"/>
              <a:t>The range of 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4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MODELS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003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"/>
          <p:cNvSpPr txBox="1">
            <a:spLocks noGrp="1"/>
          </p:cNvSpPr>
          <p:nvPr>
            <p:ph type="title"/>
          </p:nvPr>
        </p:nvSpPr>
        <p:spPr>
          <a:xfrm>
            <a:off x="713250" y="92468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Plot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18A0-D40E-0BDC-985D-C783971E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3953"/>
            <a:ext cx="6675176" cy="46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8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err="1"/>
              <a:t>cc_num</a:t>
            </a:r>
            <a:endParaRPr lang="en-US"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latitude</a:t>
            </a:r>
            <a:endParaRPr/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err="1"/>
              <a:t>city_pop</a:t>
            </a:r>
            <a:endParaRPr lang="en-US"/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longitude</a:t>
            </a:r>
            <a:endParaRPr/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zip</a:t>
            </a:r>
            <a:endParaRPr/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amount</a:t>
            </a:r>
            <a:endParaRPr lang="en-US" sz="1200"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01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02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03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04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05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06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4010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unix_time</a:t>
            </a:r>
            <a:endParaRPr lang="en-US" sz="2000" b="1">
              <a:solidFill>
                <a:schemeClr val="lt2"/>
              </a:solidFill>
              <a:latin typeface="Syne"/>
              <a:sym typeface="Syne"/>
            </a:endParaRPr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Syne"/>
                <a:sym typeface="Syne"/>
              </a:rPr>
              <a:t>Year</a:t>
            </a:r>
            <a:endParaRPr/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</a:t>
            </a:r>
            <a:endParaRPr/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2"/>
                </a:solidFill>
                <a:latin typeface="Syne"/>
                <a:sym typeface="Syne"/>
              </a:rPr>
              <a:t>hour</a:t>
            </a:r>
            <a:endParaRPr/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err="1">
                <a:solidFill>
                  <a:schemeClr val="lt2"/>
                </a:solidFill>
                <a:latin typeface="Syne"/>
                <a:sym typeface="Syne"/>
              </a:rPr>
              <a:t>merch_longitude</a:t>
            </a:r>
            <a:endParaRPr sz="1400"/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err="1">
                <a:solidFill>
                  <a:schemeClr val="lt2"/>
                </a:solidFill>
                <a:latin typeface="Syne"/>
                <a:sym typeface="Syne"/>
              </a:rPr>
              <a:t>merch_latitude</a:t>
            </a:r>
            <a:endParaRPr sz="1600"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07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08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09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10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11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12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88361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</a:t>
            </a:r>
            <a:r>
              <a:rPr lang="en-US" sz="1800" b="1">
                <a:solidFill>
                  <a:schemeClr val="lt2"/>
                </a:solidFill>
                <a:latin typeface="Syne"/>
                <a:sym typeface="Syne"/>
              </a:rPr>
              <a:t>istance(km)</a:t>
            </a:r>
            <a:endParaRPr sz="1800"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ts val="2100"/>
            </a:pPr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gender_idx</a:t>
            </a:r>
            <a:endParaRPr lang="en-US" sz="2000" b="1">
              <a:solidFill>
                <a:schemeClr val="lt2"/>
              </a:solidFill>
              <a:latin typeface="Syne"/>
              <a:sym typeface="Syne"/>
            </a:endParaRPr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ts val="2100"/>
            </a:pPr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city_idx</a:t>
            </a:r>
            <a:endParaRPr lang="en-US" sz="2000" b="1">
              <a:solidFill>
                <a:schemeClr val="lt2"/>
              </a:solidFill>
              <a:latin typeface="Syne"/>
              <a:sym typeface="Syne"/>
            </a:endParaRPr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street_idx</a:t>
            </a:r>
            <a:endParaRPr/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err="1">
                <a:solidFill>
                  <a:srgbClr val="3F4853"/>
                </a:solidFill>
                <a:effectLst/>
                <a:latin typeface="Syne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category_idx</a:t>
            </a:r>
            <a:endParaRPr lang="en-US"/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700" b="1" err="1">
                <a:solidFill>
                  <a:schemeClr val="lt2"/>
                </a:solidFill>
                <a:latin typeface="Syne"/>
                <a:sym typeface="Syne"/>
              </a:rPr>
              <a:t>merchant_idx</a:t>
            </a:r>
            <a:endParaRPr lang="en-US" sz="1700" b="1">
              <a:solidFill>
                <a:schemeClr val="lt2"/>
              </a:solidFill>
              <a:latin typeface="Syne"/>
              <a:sym typeface="Syne"/>
            </a:endParaRPr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13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14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15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16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17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18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0642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2444575" y="1627371"/>
            <a:ext cx="6003851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/>
              <a:t>Dataset Specification</a:t>
            </a: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Simulated credit card transaction dataset containing legitimate and fraud transactions from the duration 1st Jan 2019 - 31st Dec 2020.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It covers credit cards of 1000 customers doing transactions with a pool of 800 merchants.</a:t>
            </a:r>
          </a:p>
        </p:txBody>
      </p:sp>
      <p:sp>
        <p:nvSpPr>
          <p:cNvPr id="336" name="Google Shape;336;p40"/>
          <p:cNvSpPr/>
          <p:nvPr/>
        </p:nvSpPr>
        <p:spPr>
          <a:xfrm>
            <a:off x="6455275" y="645377"/>
            <a:ext cx="856200" cy="85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3"/>
          <p:cNvSpPr/>
          <p:nvPr/>
        </p:nvSpPr>
        <p:spPr>
          <a:xfrm>
            <a:off x="2659894" y="3503325"/>
            <a:ext cx="3505024" cy="4953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4819846" y="2023169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2093779" y="2023169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2093779" y="2034254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state_idx</a:t>
            </a:r>
            <a:endParaRPr lang="en-US"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2659894" y="3503325"/>
            <a:ext cx="3505024" cy="4953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is_fraud</a:t>
            </a:r>
            <a:endParaRPr lang="en-US"/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4819846" y="2030912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chemeClr val="dk1"/>
              </a:buClr>
              <a:buSzPts val="2100"/>
            </a:pPr>
            <a:r>
              <a:rPr lang="en-US" sz="2000" b="1" err="1">
                <a:solidFill>
                  <a:schemeClr val="lt2"/>
                </a:solidFill>
                <a:latin typeface="Syne"/>
                <a:sym typeface="Syne"/>
              </a:rPr>
              <a:t>job_idx</a:t>
            </a:r>
            <a:endParaRPr lang="en-US" sz="2000" b="1">
              <a:solidFill>
                <a:schemeClr val="lt2"/>
              </a:solidFill>
              <a:latin typeface="Syne"/>
              <a:sym typeface="Syne"/>
            </a:endParaRPr>
          </a:p>
        </p:txBody>
      </p:sp>
      <p:sp>
        <p:nvSpPr>
          <p:cNvPr id="930" name="Google Shape;930;p63"/>
          <p:cNvSpPr/>
          <p:nvPr/>
        </p:nvSpPr>
        <p:spPr>
          <a:xfrm>
            <a:off x="2769379" y="1346689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19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5513892" y="1346689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20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14" name="Google Shape;913;p63">
            <a:extLst>
              <a:ext uri="{FF2B5EF4-FFF2-40B4-BE49-F238E27FC236}">
                <a16:creationId xmlns:a16="http://schemas.microsoft.com/office/drawing/2014/main" id="{057D1F27-5F38-5907-CCF8-D31B6930746E}"/>
              </a:ext>
            </a:extLst>
          </p:cNvPr>
          <p:cNvSpPr/>
          <p:nvPr/>
        </p:nvSpPr>
        <p:spPr>
          <a:xfrm>
            <a:off x="3795646" y="2894678"/>
            <a:ext cx="1233520" cy="49531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lt1"/>
                </a:solidFill>
                <a:latin typeface="Commissioner ExtraBold"/>
              </a:rPr>
              <a:t>Target</a:t>
            </a:r>
            <a:endParaRPr lang="ar-SA"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33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C5FFD6-FB15-6559-637F-DF55957F3882}"/>
              </a:ext>
            </a:extLst>
          </p:cNvPr>
          <p:cNvGraphicFramePr>
            <a:graphicFrameLocks noGrp="1"/>
          </p:cNvGraphicFramePr>
          <p:nvPr/>
        </p:nvGraphicFramePr>
        <p:xfrm>
          <a:off x="2458641" y="1555257"/>
          <a:ext cx="4226718" cy="1645143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4287573966"/>
                    </a:ext>
                  </a:extLst>
                </a:gridCol>
                <a:gridCol w="1408906">
                  <a:extLst>
                    <a:ext uri="{9D8B030D-6E8A-4147-A177-3AD203B41FA5}">
                      <a16:colId xmlns:a16="http://schemas.microsoft.com/office/drawing/2014/main" val="1648253657"/>
                    </a:ext>
                  </a:extLst>
                </a:gridCol>
                <a:gridCol w="1408906">
                  <a:extLst>
                    <a:ext uri="{9D8B030D-6E8A-4147-A177-3AD203B41FA5}">
                      <a16:colId xmlns:a16="http://schemas.microsoft.com/office/drawing/2014/main" val="1220049559"/>
                    </a:ext>
                  </a:extLst>
                </a:gridCol>
              </a:tblGrid>
              <a:tr h="755947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Count</a:t>
                      </a: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Percentage</a:t>
                      </a: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86539"/>
                  </a:ext>
                </a:extLst>
              </a:tr>
              <a:tr h="444598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1</a:t>
                      </a: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9651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1.713 %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67802212"/>
                  </a:ext>
                </a:extLst>
              </a:tr>
              <a:tr h="444598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0</a:t>
                      </a: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0.992910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98.29%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26113"/>
                  </a:ext>
                </a:extLst>
              </a:tr>
            </a:tbl>
          </a:graphicData>
        </a:graphic>
      </p:graphicFrame>
      <p:sp>
        <p:nvSpPr>
          <p:cNvPr id="5" name="Google Shape;1034;p70">
            <a:extLst>
              <a:ext uri="{FF2B5EF4-FFF2-40B4-BE49-F238E27FC236}">
                <a16:creationId xmlns:a16="http://schemas.microsoft.com/office/drawing/2014/main" id="{FEC9EA40-E6DA-2B8C-48EA-3C75D4EB04D5}"/>
              </a:ext>
            </a:extLst>
          </p:cNvPr>
          <p:cNvSpPr txBox="1">
            <a:spLocks/>
          </p:cNvSpPr>
          <p:nvPr/>
        </p:nvSpPr>
        <p:spPr>
          <a:xfrm>
            <a:off x="353270" y="33651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>
                <a:latin typeface="Syne" panose="020B0604020202020204" charset="0"/>
              </a:rPr>
              <a:t>Baseline accuracy = 98.29</a:t>
            </a:r>
          </a:p>
        </p:txBody>
      </p:sp>
    </p:spTree>
    <p:extLst>
      <p:ext uri="{BB962C8B-B14F-4D97-AF65-F5344CB8AC3E}">
        <p14:creationId xmlns:p14="http://schemas.microsoft.com/office/powerpoint/2010/main" val="217691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C5FFD6-FB15-6559-637F-DF55957F3882}"/>
              </a:ext>
            </a:extLst>
          </p:cNvPr>
          <p:cNvGraphicFramePr>
            <a:graphicFrameLocks noGrp="1"/>
          </p:cNvGraphicFramePr>
          <p:nvPr/>
        </p:nvGraphicFramePr>
        <p:xfrm>
          <a:off x="506643" y="1190884"/>
          <a:ext cx="8130714" cy="2761731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96701">
                  <a:extLst>
                    <a:ext uri="{9D8B030D-6E8A-4147-A177-3AD203B41FA5}">
                      <a16:colId xmlns:a16="http://schemas.microsoft.com/office/drawing/2014/main" val="4287573966"/>
                    </a:ext>
                  </a:extLst>
                </a:gridCol>
                <a:gridCol w="1096701">
                  <a:extLst>
                    <a:ext uri="{9D8B030D-6E8A-4147-A177-3AD203B41FA5}">
                      <a16:colId xmlns:a16="http://schemas.microsoft.com/office/drawing/2014/main" val="1648253657"/>
                    </a:ext>
                  </a:extLst>
                </a:gridCol>
                <a:gridCol w="1096701">
                  <a:extLst>
                    <a:ext uri="{9D8B030D-6E8A-4147-A177-3AD203B41FA5}">
                      <a16:colId xmlns:a16="http://schemas.microsoft.com/office/drawing/2014/main" val="1220049559"/>
                    </a:ext>
                  </a:extLst>
                </a:gridCol>
                <a:gridCol w="1096701">
                  <a:extLst>
                    <a:ext uri="{9D8B030D-6E8A-4147-A177-3AD203B41FA5}">
                      <a16:colId xmlns:a16="http://schemas.microsoft.com/office/drawing/2014/main" val="2921713220"/>
                    </a:ext>
                  </a:extLst>
                </a:gridCol>
                <a:gridCol w="1096701">
                  <a:extLst>
                    <a:ext uri="{9D8B030D-6E8A-4147-A177-3AD203B41FA5}">
                      <a16:colId xmlns:a16="http://schemas.microsoft.com/office/drawing/2014/main" val="1917862029"/>
                    </a:ext>
                  </a:extLst>
                </a:gridCol>
                <a:gridCol w="1096701">
                  <a:extLst>
                    <a:ext uri="{9D8B030D-6E8A-4147-A177-3AD203B41FA5}">
                      <a16:colId xmlns:a16="http://schemas.microsoft.com/office/drawing/2014/main" val="2461561301"/>
                    </a:ext>
                  </a:extLst>
                </a:gridCol>
                <a:gridCol w="1550508">
                  <a:extLst>
                    <a:ext uri="{9D8B030D-6E8A-4147-A177-3AD203B41FA5}">
                      <a16:colId xmlns:a16="http://schemas.microsoft.com/office/drawing/2014/main" val="3672089187"/>
                    </a:ext>
                  </a:extLst>
                </a:gridCol>
              </a:tblGrid>
              <a:tr h="1035649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1" i="0" u="none" strike="noStrike" cap="none">
                        <a:solidFill>
                          <a:schemeClr val="lt1"/>
                        </a:solidFill>
                        <a:latin typeface="Syne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Logistic Regression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Random Forest Classifier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Gradient Boost Tree Classifier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Logistic </a:t>
                      </a:r>
                      <a:r>
                        <a:rPr lang="en-US" sz="1200" b="1" u="none" strike="noStrike" cap="none" err="1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Regression_diff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Random Forest </a:t>
                      </a:r>
                      <a:r>
                        <a:rPr lang="en-US" sz="1200" b="1" u="none" strike="noStrike" cap="none" err="1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Classifier_diff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Gradient Boost Tree </a:t>
                      </a:r>
                      <a:r>
                        <a:rPr lang="en-US" sz="1200" b="1" u="none" strike="noStrike" cap="none" err="1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Classifier_diff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586539"/>
                  </a:ext>
                </a:extLst>
              </a:tr>
              <a:tr h="31069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Accuracy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0.993458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0.996217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0.997303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-0.018952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0.032941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0.122194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67802212"/>
                  </a:ext>
                </a:extLst>
              </a:tr>
              <a:tr h="310695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F1 score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0.992910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0.995990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0.997281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-0.027385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0.036661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0.121980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26113"/>
                  </a:ext>
                </a:extLst>
              </a:tr>
              <a:tr h="552346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Weighted Precision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0.993181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0.996232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0.997268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-0.017673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0.032525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0.124492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11138561"/>
                  </a:ext>
                </a:extLst>
              </a:tr>
              <a:tr h="552346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Syne" panose="020B0604020202020204" charset="0"/>
                          <a:sym typeface="Arial"/>
                        </a:rPr>
                        <a:t>Weighted Recall</a:t>
                      </a:r>
                      <a:endParaRPr lang="en-US" sz="1200" b="1" i="0" u="none" strike="noStrike" cap="none">
                        <a:solidFill>
                          <a:schemeClr val="lt1"/>
                        </a:solidFill>
                        <a:latin typeface="Syne" panose="020B0604020202020204" charset="0"/>
                        <a:sym typeface="Arial"/>
                      </a:endParaRPr>
                    </a:p>
                  </a:txBody>
                  <a:tcPr marL="60960" marR="60960" marT="30480" marB="30480" anchor="ctr">
                    <a:solidFill>
                      <a:srgbClr val="164A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0.993458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0.996217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0.997303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-0.018952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0.032941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2"/>
                          </a:solidFill>
                          <a:latin typeface="Syne SemiBold"/>
                          <a:sym typeface="Arial"/>
                        </a:rPr>
                        <a:t>0.122194</a:t>
                      </a:r>
                    </a:p>
                  </a:txBody>
                  <a:tcPr marL="60960" marR="60960" marT="30480" marB="304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28861"/>
                  </a:ext>
                </a:extLst>
              </a:tr>
            </a:tbl>
          </a:graphicData>
        </a:graphic>
      </p:graphicFrame>
      <p:sp>
        <p:nvSpPr>
          <p:cNvPr id="2" name="Google Shape;1034;p70">
            <a:extLst>
              <a:ext uri="{FF2B5EF4-FFF2-40B4-BE49-F238E27FC236}">
                <a16:creationId xmlns:a16="http://schemas.microsoft.com/office/drawing/2014/main" id="{8D7E6B81-F40E-ABB7-4389-F80E79C0189E}"/>
              </a:ext>
            </a:extLst>
          </p:cNvPr>
          <p:cNvSpPr txBox="1">
            <a:spLocks/>
          </p:cNvSpPr>
          <p:nvPr/>
        </p:nvSpPr>
        <p:spPr>
          <a:xfrm>
            <a:off x="713250" y="4086618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>
                <a:latin typeface="Syne" panose="020B0604020202020204" charset="0"/>
              </a:rPr>
              <a:t>Best accuracy = 99.73</a:t>
            </a:r>
          </a:p>
        </p:txBody>
      </p:sp>
    </p:spTree>
    <p:extLst>
      <p:ext uri="{BB962C8B-B14F-4D97-AF65-F5344CB8AC3E}">
        <p14:creationId xmlns:p14="http://schemas.microsoft.com/office/powerpoint/2010/main" val="3489256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0"/>
          <p:cNvSpPr txBox="1">
            <a:spLocks noGrp="1"/>
          </p:cNvSpPr>
          <p:nvPr>
            <p:ph type="title"/>
          </p:nvPr>
        </p:nvSpPr>
        <p:spPr>
          <a:xfrm>
            <a:off x="713250" y="44958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357B9-455D-0503-522A-817007DC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0533"/>
            <a:ext cx="9144000" cy="28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"/>
          <p:cNvSpPr txBox="1">
            <a:spLocks noGrp="1"/>
          </p:cNvSpPr>
          <p:nvPr>
            <p:ph type="title"/>
          </p:nvPr>
        </p:nvSpPr>
        <p:spPr>
          <a:xfrm>
            <a:off x="2446414" y="1405034"/>
            <a:ext cx="4251169" cy="11024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061" name="Google Shape;1061;p72"/>
          <p:cNvSpPr txBox="1">
            <a:spLocks noGrp="1"/>
          </p:cNvSpPr>
          <p:nvPr>
            <p:ph type="subTitle" idx="1"/>
          </p:nvPr>
        </p:nvSpPr>
        <p:spPr>
          <a:xfrm>
            <a:off x="2642549" y="2764632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</p:txBody>
      </p:sp>
      <p:sp>
        <p:nvSpPr>
          <p:cNvPr id="1063" name="Google Shape;1063;p72"/>
          <p:cNvSpPr txBox="1">
            <a:spLocks noGrp="1"/>
          </p:cNvSpPr>
          <p:nvPr>
            <p:ph type="subTitle" idx="4294967295"/>
          </p:nvPr>
        </p:nvSpPr>
        <p:spPr>
          <a:xfrm>
            <a:off x="2642550" y="4331198"/>
            <a:ext cx="38589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>
            <a:spLocks noGrp="1"/>
          </p:cNvSpPr>
          <p:nvPr>
            <p:ph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 Columns</a:t>
            </a:r>
            <a:endParaRPr/>
          </a:p>
        </p:txBody>
      </p:sp>
      <p:sp>
        <p:nvSpPr>
          <p:cNvPr id="1026" name="Google Shape;1026;p69"/>
          <p:cNvSpPr txBox="1">
            <a:spLocks noGrp="1"/>
          </p:cNvSpPr>
          <p:nvPr>
            <p:ph type="title" idx="2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500K Records</a:t>
            </a:r>
            <a:endParaRPr/>
          </a:p>
        </p:txBody>
      </p:sp>
      <p:sp>
        <p:nvSpPr>
          <p:cNvPr id="1028" name="Google Shape;1028;p69"/>
          <p:cNvSpPr txBox="1">
            <a:spLocks noGrp="1"/>
          </p:cNvSpPr>
          <p:nvPr>
            <p:ph type="title" idx="4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 MBs</a:t>
            </a:r>
            <a:endParaRPr/>
          </a:p>
        </p:txBody>
      </p:sp>
      <p:sp>
        <p:nvSpPr>
          <p:cNvPr id="1029" name="Google Shape;1029;p69"/>
          <p:cNvSpPr txBox="1">
            <a:spLocks noGrp="1"/>
          </p:cNvSpPr>
          <p:nvPr>
            <p:ph type="subTitle" idx="5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/>
          <p:nvPr/>
        </p:nvSpPr>
        <p:spPr>
          <a:xfrm>
            <a:off x="5034525" y="1403425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fraud transactions using a classification machine learning model. </a:t>
            </a:r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subTitle" idx="2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"/>
              <a:t>here are transactions frauds that we want to detect.</a:t>
            </a:r>
            <a:endParaRPr/>
          </a:p>
        </p:txBody>
      </p:sp>
      <p:sp>
        <p:nvSpPr>
          <p:cNvPr id="392" name="Google Shape;392;p45"/>
          <p:cNvSpPr/>
          <p:nvPr/>
        </p:nvSpPr>
        <p:spPr>
          <a:xfrm>
            <a:off x="5904222" y="77296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/>
          <p:nvPr/>
        </p:nvSpPr>
        <p:spPr>
          <a:xfrm>
            <a:off x="2670665" y="2178844"/>
            <a:ext cx="615459" cy="62487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1800975" y="2899525"/>
            <a:ext cx="23085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"/>
          <p:cNvSpPr txBox="1">
            <a:spLocks noGrp="1"/>
          </p:cNvSpPr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subTitle" idx="3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2" name="Google Shape;9084;p92">
            <a:extLst>
              <a:ext uri="{FF2B5EF4-FFF2-40B4-BE49-F238E27FC236}">
                <a16:creationId xmlns:a16="http://schemas.microsoft.com/office/drawing/2014/main" id="{094F185C-496F-1092-71F5-5DB6EBEE6E9D}"/>
              </a:ext>
            </a:extLst>
          </p:cNvPr>
          <p:cNvGrpSpPr/>
          <p:nvPr/>
        </p:nvGrpSpPr>
        <p:grpSpPr>
          <a:xfrm>
            <a:off x="2807244" y="2262963"/>
            <a:ext cx="423079" cy="424159"/>
            <a:chOff x="-1591550" y="3597475"/>
            <a:chExt cx="293825" cy="294575"/>
          </a:xfrm>
        </p:grpSpPr>
        <p:sp>
          <p:nvSpPr>
            <p:cNvPr id="3" name="Google Shape;9085;p92">
              <a:extLst>
                <a:ext uri="{FF2B5EF4-FFF2-40B4-BE49-F238E27FC236}">
                  <a16:creationId xmlns:a16="http://schemas.microsoft.com/office/drawing/2014/main" id="{04B8FCE1-0C55-7A7F-3E96-BD0211B6ECBA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" name="Google Shape;9086;p92">
              <a:extLst>
                <a:ext uri="{FF2B5EF4-FFF2-40B4-BE49-F238E27FC236}">
                  <a16:creationId xmlns:a16="http://schemas.microsoft.com/office/drawing/2014/main" id="{2D9DC95E-739F-78B9-E6AD-50A6485C2D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" name="Google Shape;9087;p92">
              <a:extLst>
                <a:ext uri="{FF2B5EF4-FFF2-40B4-BE49-F238E27FC236}">
                  <a16:creationId xmlns:a16="http://schemas.microsoft.com/office/drawing/2014/main" id="{4EA362FC-AD93-6A5B-5A0B-54E77A6EDBC7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" name="Google Shape;7580;p89">
            <a:extLst>
              <a:ext uri="{FF2B5EF4-FFF2-40B4-BE49-F238E27FC236}">
                <a16:creationId xmlns:a16="http://schemas.microsoft.com/office/drawing/2014/main" id="{4E587E33-ECD3-EAE5-BF18-9DA315DB44A2}"/>
              </a:ext>
            </a:extLst>
          </p:cNvPr>
          <p:cNvSpPr/>
          <p:nvPr/>
        </p:nvSpPr>
        <p:spPr>
          <a:xfrm>
            <a:off x="6011479" y="880690"/>
            <a:ext cx="354586" cy="353645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</a:t>
            </a:r>
            <a:endParaRPr lang="en-US" sz="1200"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SPECIFICATION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</a:t>
            </a:r>
            <a:endParaRPr/>
          </a:p>
        </p:txBody>
      </p:sp>
      <p:sp>
        <p:nvSpPr>
          <p:cNvPr id="920" name="Google Shape;920;p63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 Name</a:t>
            </a:r>
          </a:p>
        </p:txBody>
      </p:sp>
      <p:sp>
        <p:nvSpPr>
          <p:cNvPr id="921" name="Google Shape;921;p63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Amount of Transaction</a:t>
            </a:r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amt</a:t>
            </a:r>
            <a:endParaRPr/>
          </a:p>
        </p:txBody>
      </p:sp>
      <p:sp>
        <p:nvSpPr>
          <p:cNvPr id="923" name="Google Shape;923;p63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 of Merchant</a:t>
            </a:r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</a:t>
            </a:r>
            <a:endParaRPr/>
          </a:p>
        </p:txBody>
      </p:sp>
      <p:sp>
        <p:nvSpPr>
          <p:cNvPr id="925" name="Google Shape;925;p63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Identifier for each row</a:t>
            </a:r>
          </a:p>
        </p:txBody>
      </p:sp>
      <p:sp>
        <p:nvSpPr>
          <p:cNvPr id="926" name="Google Shape;926;p63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 Card Number of Customer</a:t>
            </a:r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cc_num</a:t>
            </a:r>
            <a:endParaRPr/>
          </a:p>
        </p:txBody>
      </p:sp>
      <p:sp>
        <p:nvSpPr>
          <p:cNvPr id="928" name="Google Shape;928;p63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</a:t>
            </a:r>
            <a:r>
              <a:rPr lang="en-US" err="1"/>
              <a:t>DateTime</a:t>
            </a:r>
            <a:endParaRPr lang="en-US"/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err="1"/>
              <a:t>Trans_date_trans_time</a:t>
            </a:r>
            <a:endParaRPr lang="en-US" sz="1050"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01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02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03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04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05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06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</a:t>
            </a:r>
            <a:endParaRPr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SPECIFICATION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street</a:t>
            </a:r>
            <a:endParaRPr/>
          </a:p>
        </p:txBody>
      </p:sp>
      <p:sp>
        <p:nvSpPr>
          <p:cNvPr id="920" name="Google Shape;920;p63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Street Address of Credit Card Holder</a:t>
            </a:r>
          </a:p>
        </p:txBody>
      </p:sp>
      <p:sp>
        <p:nvSpPr>
          <p:cNvPr id="921" name="Google Shape;921;p63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Credit Card Holder</a:t>
            </a:r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</a:t>
            </a:r>
            <a:endParaRPr/>
          </a:p>
        </p:txBody>
      </p:sp>
      <p:sp>
        <p:nvSpPr>
          <p:cNvPr id="923" name="Google Shape;923;p63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City of Credit Card Holder</a:t>
            </a:r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city</a:t>
            </a:r>
            <a:endParaRPr/>
          </a:p>
        </p:txBody>
      </p:sp>
      <p:sp>
        <p:nvSpPr>
          <p:cNvPr id="925" name="Google Shape;925;p63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Name of Credit Card Holder</a:t>
            </a:r>
          </a:p>
        </p:txBody>
      </p:sp>
      <p:sp>
        <p:nvSpPr>
          <p:cNvPr id="926" name="Google Shape;926;p63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 of Credit Card Holder</a:t>
            </a:r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gender</a:t>
            </a:r>
            <a:endParaRPr/>
          </a:p>
        </p:txBody>
      </p:sp>
      <p:sp>
        <p:nvSpPr>
          <p:cNvPr id="928" name="Google Shape;928;p63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Name of Credit Card Holder</a:t>
            </a:r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</a:t>
            </a:r>
            <a:endParaRPr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07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08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09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10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11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12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25764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/>
          <p:nvPr/>
        </p:nvSpPr>
        <p:spPr>
          <a:xfrm>
            <a:off x="6319938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3"/>
          <p:cNvSpPr/>
          <p:nvPr/>
        </p:nvSpPr>
        <p:spPr>
          <a:xfrm>
            <a:off x="6319938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3"/>
          <p:cNvSpPr/>
          <p:nvPr/>
        </p:nvSpPr>
        <p:spPr>
          <a:xfrm>
            <a:off x="3593592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3"/>
          <p:cNvSpPr/>
          <p:nvPr/>
        </p:nvSpPr>
        <p:spPr>
          <a:xfrm>
            <a:off x="3593592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3"/>
          <p:cNvSpPr/>
          <p:nvPr/>
        </p:nvSpPr>
        <p:spPr>
          <a:xfrm>
            <a:off x="867525" y="3674950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867525" y="1973163"/>
            <a:ext cx="19203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3"/>
          <p:cNvSpPr txBox="1">
            <a:spLocks noGrp="1"/>
          </p:cNvSpPr>
          <p:nvPr>
            <p:ph type="subTitle" idx="7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zip</a:t>
            </a:r>
            <a:endParaRPr/>
          </a:p>
        </p:txBody>
      </p:sp>
      <p:sp>
        <p:nvSpPr>
          <p:cNvPr id="918" name="Google Shape;918;p6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SPECIFICATION</a:t>
            </a:r>
            <a:endParaRPr/>
          </a:p>
        </p:txBody>
      </p:sp>
      <p:sp>
        <p:nvSpPr>
          <p:cNvPr id="919" name="Google Shape;919;p63"/>
          <p:cNvSpPr txBox="1">
            <a:spLocks noGrp="1"/>
          </p:cNvSpPr>
          <p:nvPr>
            <p:ph type="subTitle" idx="1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city_pop</a:t>
            </a:r>
            <a:endParaRPr/>
          </a:p>
        </p:txBody>
      </p:sp>
      <p:sp>
        <p:nvSpPr>
          <p:cNvPr id="920" name="Google Shape;920;p63"/>
          <p:cNvSpPr txBox="1">
            <a:spLocks noGrp="1"/>
          </p:cNvSpPr>
          <p:nvPr>
            <p:ph type="subTitle" idx="2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 Card Holder's City Population</a:t>
            </a:r>
          </a:p>
        </p:txBody>
      </p:sp>
      <p:sp>
        <p:nvSpPr>
          <p:cNvPr id="921" name="Google Shape;921;p63"/>
          <p:cNvSpPr txBox="1">
            <a:spLocks noGrp="1"/>
          </p:cNvSpPr>
          <p:nvPr>
            <p:ph type="subTitle" idx="3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of Birth of Credit Card Holder</a:t>
            </a:r>
          </a:p>
        </p:txBody>
      </p:sp>
      <p:sp>
        <p:nvSpPr>
          <p:cNvPr id="922" name="Google Shape;922;p63"/>
          <p:cNvSpPr txBox="1">
            <a:spLocks noGrp="1"/>
          </p:cNvSpPr>
          <p:nvPr>
            <p:ph type="subTitle" idx="4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dob</a:t>
            </a:r>
            <a:endParaRPr/>
          </a:p>
        </p:txBody>
      </p:sp>
      <p:sp>
        <p:nvSpPr>
          <p:cNvPr id="923" name="Google Shape;923;p63"/>
          <p:cNvSpPr txBox="1">
            <a:spLocks noGrp="1"/>
          </p:cNvSpPr>
          <p:nvPr>
            <p:ph type="subTitle" idx="5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of Credit Card Holder</a:t>
            </a:r>
          </a:p>
        </p:txBody>
      </p:sp>
      <p:sp>
        <p:nvSpPr>
          <p:cNvPr id="924" name="Google Shape;924;p63"/>
          <p:cNvSpPr txBox="1">
            <a:spLocks noGrp="1"/>
          </p:cNvSpPr>
          <p:nvPr>
            <p:ph type="subTitle" idx="6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</a:t>
            </a:r>
            <a:endParaRPr/>
          </a:p>
        </p:txBody>
      </p:sp>
      <p:sp>
        <p:nvSpPr>
          <p:cNvPr id="925" name="Google Shape;925;p63"/>
          <p:cNvSpPr txBox="1">
            <a:spLocks noGrp="1"/>
          </p:cNvSpPr>
          <p:nvPr>
            <p:ph type="subTitle" idx="8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Zip of Credit Card Holder</a:t>
            </a:r>
          </a:p>
        </p:txBody>
      </p:sp>
      <p:sp>
        <p:nvSpPr>
          <p:cNvPr id="926" name="Google Shape;926;p63"/>
          <p:cNvSpPr txBox="1">
            <a:spLocks noGrp="1"/>
          </p:cNvSpPr>
          <p:nvPr>
            <p:ph type="subTitle" idx="9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Longitude Location of Credit Card Holder</a:t>
            </a:r>
          </a:p>
        </p:txBody>
      </p:sp>
      <p:sp>
        <p:nvSpPr>
          <p:cNvPr id="927" name="Google Shape;927;p63"/>
          <p:cNvSpPr txBox="1">
            <a:spLocks noGrp="1"/>
          </p:cNvSpPr>
          <p:nvPr>
            <p:ph type="subTitle" idx="13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</a:t>
            </a:r>
          </a:p>
        </p:txBody>
      </p:sp>
      <p:sp>
        <p:nvSpPr>
          <p:cNvPr id="928" name="Google Shape;928;p63"/>
          <p:cNvSpPr txBox="1">
            <a:spLocks noGrp="1"/>
          </p:cNvSpPr>
          <p:nvPr>
            <p:ph type="subTitle" idx="14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Latitude Location of Credit Card Holder</a:t>
            </a:r>
          </a:p>
        </p:txBody>
      </p:sp>
      <p:sp>
        <p:nvSpPr>
          <p:cNvPr id="929" name="Google Shape;929;p63"/>
          <p:cNvSpPr txBox="1">
            <a:spLocks noGrp="1"/>
          </p:cNvSpPr>
          <p:nvPr>
            <p:ph type="subTitle" idx="15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lat</a:t>
            </a:r>
            <a:endParaRPr lang="en-US"/>
          </a:p>
        </p:txBody>
      </p:sp>
      <p:sp>
        <p:nvSpPr>
          <p:cNvPr id="930" name="Google Shape;930;p63"/>
          <p:cNvSpPr/>
          <p:nvPr/>
        </p:nvSpPr>
        <p:spPr>
          <a:xfrm>
            <a:off x="1543125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ommissioner ExtraBold"/>
                <a:sym typeface="Commissioner ExtraBold"/>
              </a:rPr>
              <a:t>13</a:t>
            </a:r>
            <a:endParaRPr sz="1300">
              <a:solidFill>
                <a:schemeClr val="lt1"/>
              </a:solidFill>
              <a:latin typeface="Commissioner ExtraBold"/>
              <a:sym typeface="Commissioner ExtraBold"/>
            </a:endParaRPr>
          </a:p>
        </p:txBody>
      </p:sp>
      <p:sp>
        <p:nvSpPr>
          <p:cNvPr id="931" name="Google Shape;931;p63"/>
          <p:cNvSpPr/>
          <p:nvPr/>
        </p:nvSpPr>
        <p:spPr>
          <a:xfrm>
            <a:off x="42876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14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2" name="Google Shape;932;p63"/>
          <p:cNvSpPr/>
          <p:nvPr/>
        </p:nvSpPr>
        <p:spPr>
          <a:xfrm>
            <a:off x="6995538" y="1296683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15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3" name="Google Shape;933;p63"/>
          <p:cNvSpPr/>
          <p:nvPr/>
        </p:nvSpPr>
        <p:spPr>
          <a:xfrm>
            <a:off x="1543125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16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4" name="Google Shape;934;p63"/>
          <p:cNvSpPr/>
          <p:nvPr/>
        </p:nvSpPr>
        <p:spPr>
          <a:xfrm>
            <a:off x="42876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17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  <p:sp>
        <p:nvSpPr>
          <p:cNvPr id="935" name="Google Shape;935;p63"/>
          <p:cNvSpPr/>
          <p:nvPr/>
        </p:nvSpPr>
        <p:spPr>
          <a:xfrm>
            <a:off x="6995538" y="3008046"/>
            <a:ext cx="569100" cy="5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>
                <a:solidFill>
                  <a:schemeClr val="lt1"/>
                </a:solidFill>
                <a:latin typeface="Commissioner ExtraBold"/>
              </a:rPr>
              <a:t>18</a:t>
            </a:r>
            <a:endParaRPr sz="1300">
              <a:solidFill>
                <a:schemeClr val="lt1"/>
              </a:solidFill>
              <a:latin typeface="Commission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45464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On-screen Show (16:9)</PresentationFormat>
  <Paragraphs>369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 Nova Cond</vt:lpstr>
      <vt:lpstr>Barlow SemiBold</vt:lpstr>
      <vt:lpstr>Bebas Neue</vt:lpstr>
      <vt:lpstr>Commissioner</vt:lpstr>
      <vt:lpstr>Commissioner ExtraBold</vt:lpstr>
      <vt:lpstr>Francois One</vt:lpstr>
      <vt:lpstr>Roboto</vt:lpstr>
      <vt:lpstr>Sylfaen</vt:lpstr>
      <vt:lpstr>Syne</vt:lpstr>
      <vt:lpstr>Syne SemiBold</vt:lpstr>
      <vt:lpstr>Wind Energy Supplier Pitch Deck by Slidesgo</vt:lpstr>
      <vt:lpstr>FRAUD DETECTION PROJECT</vt:lpstr>
      <vt:lpstr>TABLE OF CONTENTS</vt:lpstr>
      <vt:lpstr>INTRODUCTION</vt:lpstr>
      <vt:lpstr>Dataset Specification</vt:lpstr>
      <vt:lpstr>23 Columns</vt:lpstr>
      <vt:lpstr>Goal</vt:lpstr>
      <vt:lpstr>COLUMNS SPECIFICATION</vt:lpstr>
      <vt:lpstr>COLUMNS SPECIFICATION</vt:lpstr>
      <vt:lpstr>COLUMNS SPECIFICATION</vt:lpstr>
      <vt:lpstr>COLUMNS SPECIFICATION</vt:lpstr>
      <vt:lpstr>PREPROCESSING</vt:lpstr>
      <vt:lpstr>RENAME</vt:lpstr>
      <vt:lpstr>DROP</vt:lpstr>
      <vt:lpstr>Source</vt:lpstr>
      <vt:lpstr>Source</vt:lpstr>
      <vt:lpstr>Source</vt:lpstr>
      <vt:lpstr>Source</vt:lpstr>
      <vt:lpstr>DROP</vt:lpstr>
      <vt:lpstr>EDA</vt:lpstr>
      <vt:lpstr>FRAUD RATIO</vt:lpstr>
      <vt:lpstr>GENDER DISTRIBUTION</vt:lpstr>
      <vt:lpstr>MERCHANT CATEGORY PER GENDER</vt:lpstr>
      <vt:lpstr>MERCHANT CATEGORY THAT GETS FRAUD PER GENDER</vt:lpstr>
      <vt:lpstr>STATE OF CARD HOLDER RESIDENCE</vt:lpstr>
      <vt:lpstr>STATE OF CARD HOLDER WHO GETS FRAUD</vt:lpstr>
      <vt:lpstr>THE TOP 10 HIGHEST CITIES GET FRAUD</vt:lpstr>
      <vt:lpstr>CARD TYPE DITRIBUTION</vt:lpstr>
      <vt:lpstr>COUNT OF FRAUD TRANSACTIONS PER MONTH</vt:lpstr>
      <vt:lpstr>COUNT OF FRAUD TRANSACTIONS BY HOUR</vt:lpstr>
      <vt:lpstr>THE DAYS THAT FRAUD HAPPEN</vt:lpstr>
      <vt:lpstr>TOP 5 MAJORS OF ALL CARDHOLDERS</vt:lpstr>
      <vt:lpstr>TOP 5 MAJORS OF CARDHOLDERS WHO GET FRAUD</vt:lpstr>
      <vt:lpstr>TARGET</vt:lpstr>
      <vt:lpstr>DASHBOARD</vt:lpstr>
      <vt:lpstr>ML MODELS</vt:lpstr>
      <vt:lpstr>Correlation Plot</vt:lpstr>
      <vt:lpstr>COLUMNS</vt:lpstr>
      <vt:lpstr>COLUMNS</vt:lpstr>
      <vt:lpstr>COLUMNS</vt:lpstr>
      <vt:lpstr>COLUMNS</vt:lpstr>
      <vt:lpstr>Baseline</vt:lpstr>
      <vt:lpstr>CLASSIFICATION</vt:lpstr>
      <vt:lpstr>Importance Plot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Project</dc:title>
  <cp:lastModifiedBy>Saad BinMansour</cp:lastModifiedBy>
  <cp:revision>1</cp:revision>
  <dcterms:modified xsi:type="dcterms:W3CDTF">2022-12-05T11:30:48Z</dcterms:modified>
</cp:coreProperties>
</file>