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4"/>
  </p:notesMasterIdLst>
  <p:sldIdLst>
    <p:sldId id="296" r:id="rId2"/>
    <p:sldId id="298" r:id="rId3"/>
    <p:sldId id="379" r:id="rId4"/>
    <p:sldId id="382" r:id="rId5"/>
    <p:sldId id="297" r:id="rId6"/>
    <p:sldId id="380" r:id="rId7"/>
    <p:sldId id="381" r:id="rId8"/>
    <p:sldId id="335" r:id="rId9"/>
    <p:sldId id="375" r:id="rId10"/>
    <p:sldId id="334" r:id="rId11"/>
    <p:sldId id="383" r:id="rId12"/>
    <p:sldId id="256" r:id="rId13"/>
    <p:sldId id="263" r:id="rId14"/>
    <p:sldId id="260" r:id="rId15"/>
    <p:sldId id="264" r:id="rId16"/>
    <p:sldId id="386" r:id="rId17"/>
    <p:sldId id="385" r:id="rId18"/>
    <p:sldId id="267" r:id="rId19"/>
    <p:sldId id="268" r:id="rId20"/>
    <p:sldId id="388" r:id="rId21"/>
    <p:sldId id="390" r:id="rId22"/>
    <p:sldId id="392" r:id="rId23"/>
    <p:sldId id="271" r:id="rId24"/>
    <p:sldId id="395" r:id="rId25"/>
    <p:sldId id="393" r:id="rId26"/>
    <p:sldId id="269" r:id="rId27"/>
    <p:sldId id="272" r:id="rId28"/>
    <p:sldId id="394" r:id="rId29"/>
    <p:sldId id="295" r:id="rId30"/>
    <p:sldId id="397" r:id="rId31"/>
    <p:sldId id="273" r:id="rId32"/>
    <p:sldId id="276" r:id="rId33"/>
    <p:sldId id="396" r:id="rId34"/>
    <p:sldId id="277" r:id="rId35"/>
    <p:sldId id="278" r:id="rId36"/>
    <p:sldId id="279" r:id="rId37"/>
    <p:sldId id="280" r:id="rId38"/>
    <p:sldId id="281" r:id="rId39"/>
    <p:sldId id="406" r:id="rId40"/>
    <p:sldId id="288" r:id="rId41"/>
    <p:sldId id="289" r:id="rId42"/>
    <p:sldId id="398" r:id="rId43"/>
    <p:sldId id="399" r:id="rId44"/>
    <p:sldId id="400" r:id="rId45"/>
    <p:sldId id="401" r:id="rId46"/>
    <p:sldId id="409" r:id="rId47"/>
    <p:sldId id="402" r:id="rId48"/>
    <p:sldId id="403" r:id="rId49"/>
    <p:sldId id="404" r:id="rId50"/>
    <p:sldId id="405" r:id="rId51"/>
    <p:sldId id="407" r:id="rId52"/>
    <p:sldId id="4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212" autoAdjust="0"/>
  </p:normalViewPr>
  <p:slideViewPr>
    <p:cSldViewPr snapToGrid="0">
      <p:cViewPr varScale="1">
        <p:scale>
          <a:sx n="79" d="100"/>
          <a:sy n="79"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C5496-7787-43FF-9E0F-91BD240F1889}"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FE408-A46F-43FD-8EAB-7A37A2A2C23B}" type="slidenum">
              <a:rPr lang="en-US" smtClean="0"/>
              <a:t>‹#›</a:t>
            </a:fld>
            <a:endParaRPr lang="en-US"/>
          </a:p>
        </p:txBody>
      </p:sp>
    </p:spTree>
    <p:extLst>
      <p:ext uri="{BB962C8B-B14F-4D97-AF65-F5344CB8AC3E}">
        <p14:creationId xmlns:p14="http://schemas.microsoft.com/office/powerpoint/2010/main" val="397990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dirty="0">
              <a:effectLst/>
              <a:latin typeface="Times New Roman" panose="02020603050405020304" pitchFamily="18" charset="0"/>
            </a:endParaRPr>
          </a:p>
          <a:p>
            <a:r>
              <a:rPr lang="en-US" sz="1200" b="0" i="0" dirty="0">
                <a:effectLst/>
                <a:latin typeface="Times New Roman" panose="02020603050405020304" pitchFamily="18" charset="0"/>
              </a:rPr>
              <a:t>The top-down method starts from the general and moves to the specific.  Basically, you start with a general idea of what is needed for the system and then ask the end-users what data they need to store.  The analyst will then work with the users to determine what data should be kept in the database.  Using the top-down method requires that the analyst has a detailed understanding of the system. The top-down method also can have shortcomings.  In some cases, top-down design can lead to unsatisfactory results because the analyst and end-users can miss something that is important and is necessary for the system.</a:t>
            </a:r>
          </a:p>
          <a:p>
            <a:r>
              <a:rPr lang="en-US" sz="1200" b="0" i="0" dirty="0">
                <a:effectLst/>
                <a:latin typeface="Times New Roman" panose="02020603050405020304" pitchFamily="18" charset="0"/>
              </a:rPr>
              <a:t>The bottom-up approach begins with the specific details and moves up to the general.  To begin a bottom-up design, the system analyst will inspect all the interfaces that the system has, checking reports, screens, and forms.  The analyst will work backwards through the system to determine what data should be  stored in the database.</a:t>
            </a:r>
          </a:p>
          <a:p>
            <a:endParaRPr lang="en-US" dirty="0"/>
          </a:p>
        </p:txBody>
      </p:sp>
      <p:sp>
        <p:nvSpPr>
          <p:cNvPr id="4" name="Slide Number Placeholder 3"/>
          <p:cNvSpPr>
            <a:spLocks noGrp="1"/>
          </p:cNvSpPr>
          <p:nvPr>
            <p:ph type="sldNum" sz="quarter" idx="5"/>
          </p:nvPr>
        </p:nvSpPr>
        <p:spPr/>
        <p:txBody>
          <a:bodyPr/>
          <a:lstStyle/>
          <a:p>
            <a:fld id="{706FE408-A46F-43FD-8EAB-7A37A2A2C23B}" type="slidenum">
              <a:rPr lang="en-US" smtClean="0"/>
              <a:t>2</a:t>
            </a:fld>
            <a:endParaRPr lang="en-US"/>
          </a:p>
        </p:txBody>
      </p:sp>
    </p:spTree>
    <p:extLst>
      <p:ext uri="{BB962C8B-B14F-4D97-AF65-F5344CB8AC3E}">
        <p14:creationId xmlns:p14="http://schemas.microsoft.com/office/powerpoint/2010/main" val="32837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Manager of dept</a:t>
            </a:r>
          </a:p>
          <a:p>
            <a:r>
              <a:rPr lang="en-US" dirty="0"/>
              <a:t>Previous designation</a:t>
            </a:r>
          </a:p>
          <a:p>
            <a:r>
              <a:rPr lang="en-US" dirty="0"/>
              <a:t>An employee left : his </a:t>
            </a:r>
            <a:r>
              <a:rPr lang="en-US" dirty="0" err="1"/>
              <a:t>permenant</a:t>
            </a:r>
            <a:r>
              <a:rPr lang="en-US" dirty="0"/>
              <a:t> address/phone number</a:t>
            </a:r>
          </a:p>
        </p:txBody>
      </p:sp>
      <p:sp>
        <p:nvSpPr>
          <p:cNvPr id="4" name="Slide Number Placeholder 3"/>
          <p:cNvSpPr>
            <a:spLocks noGrp="1"/>
          </p:cNvSpPr>
          <p:nvPr>
            <p:ph type="sldNum" sz="quarter" idx="5"/>
          </p:nvPr>
        </p:nvSpPr>
        <p:spPr/>
        <p:txBody>
          <a:bodyPr/>
          <a:lstStyle/>
          <a:p>
            <a:fld id="{706FE408-A46F-43FD-8EAB-7A37A2A2C23B}" type="slidenum">
              <a:rPr lang="en-US" smtClean="0"/>
              <a:t>4</a:t>
            </a:fld>
            <a:endParaRPr lang="en-US"/>
          </a:p>
        </p:txBody>
      </p:sp>
    </p:spTree>
    <p:extLst>
      <p:ext uri="{BB962C8B-B14F-4D97-AF65-F5344CB8AC3E}">
        <p14:creationId xmlns:p14="http://schemas.microsoft.com/office/powerpoint/2010/main" val="261294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Anomalies that cause redundant work to be done during insertion into and modification of a relation, and that may cause accidental loss of information during a deletion from a relation</a:t>
            </a:r>
          </a:p>
          <a:p>
            <a:endParaRPr lang="en-US" dirty="0"/>
          </a:p>
        </p:txBody>
      </p:sp>
      <p:sp>
        <p:nvSpPr>
          <p:cNvPr id="4" name="Slide Number Placeholder 3"/>
          <p:cNvSpPr>
            <a:spLocks noGrp="1"/>
          </p:cNvSpPr>
          <p:nvPr>
            <p:ph type="sldNum" sz="quarter" idx="5"/>
          </p:nvPr>
        </p:nvSpPr>
        <p:spPr/>
        <p:txBody>
          <a:bodyPr/>
          <a:lstStyle/>
          <a:p>
            <a:fld id="{706FE408-A46F-43FD-8EAB-7A37A2A2C23B}" type="slidenum">
              <a:rPr lang="en-US" smtClean="0"/>
              <a:t>5</a:t>
            </a:fld>
            <a:endParaRPr lang="en-US"/>
          </a:p>
        </p:txBody>
      </p:sp>
    </p:spTree>
    <p:extLst>
      <p:ext uri="{BB962C8B-B14F-4D97-AF65-F5344CB8AC3E}">
        <p14:creationId xmlns:p14="http://schemas.microsoft.com/office/powerpoint/2010/main" val="150691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xmlns="" id="{2FAE3A8E-7796-4D6E-B816-BDD742C6A653}"/>
              </a:ext>
            </a:extLst>
          </p:cNvPr>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48B24F8D-008D-45B2-BB9F-D4A2624A0543}" type="slidenum">
              <a:rPr lang="en-CA" altLang="en-US" sz="1200" i="0">
                <a:latin typeface="Tahoma" panose="020B0604030504040204" pitchFamily="34" charset="0"/>
              </a:rPr>
              <a:pPr/>
              <a:t>8</a:t>
            </a:fld>
            <a:endParaRPr lang="en-CA" altLang="en-US" sz="1200" i="0">
              <a:latin typeface="Tahoma" panose="020B0604030504040204" pitchFamily="34" charset="0"/>
            </a:endParaRPr>
          </a:p>
        </p:txBody>
      </p:sp>
      <p:sp>
        <p:nvSpPr>
          <p:cNvPr id="119811" name="Rectangle 2">
            <a:extLst>
              <a:ext uri="{FF2B5EF4-FFF2-40B4-BE49-F238E27FC236}">
                <a16:creationId xmlns:a16="http://schemas.microsoft.com/office/drawing/2014/main" xmlns="" id="{6C38AAD9-03DD-4961-A72C-B57AA3A760E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xmlns="" id="{D34BEA54-3B59-45D3-9E87-5561F8A02512}"/>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7886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xmlns="" id="{310B7AFF-B5B6-4E6D-99EE-0A2D04A283E4}"/>
              </a:ext>
            </a:extLst>
          </p:cNvPr>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C20CFF8A-A956-4776-9C7F-7805B05F7F2F}" type="slidenum">
              <a:rPr lang="en-CA" altLang="en-US" sz="1200" i="0">
                <a:latin typeface="Tahoma" panose="020B0604030504040204" pitchFamily="34" charset="0"/>
              </a:rPr>
              <a:pPr/>
              <a:t>9</a:t>
            </a:fld>
            <a:endParaRPr lang="en-CA" altLang="en-US" sz="1200" i="0">
              <a:latin typeface="Tahoma" panose="020B0604030504040204" pitchFamily="34" charset="0"/>
            </a:endParaRPr>
          </a:p>
        </p:txBody>
      </p:sp>
      <p:sp>
        <p:nvSpPr>
          <p:cNvPr id="120835" name="Rectangle 2">
            <a:extLst>
              <a:ext uri="{FF2B5EF4-FFF2-40B4-BE49-F238E27FC236}">
                <a16:creationId xmlns:a16="http://schemas.microsoft.com/office/drawing/2014/main" xmlns="" id="{CAD2DB4A-1036-42EF-A401-492694024D36}"/>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xmlns="" id="{D304F253-1617-49BD-B6D8-E3653A922DBA}"/>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6822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xmlns="" id="{89F8566D-59F3-4C44-B7A2-43DC89351839}"/>
              </a:ext>
            </a:extLst>
          </p:cNvPr>
          <p:cNvSpPr>
            <a:spLocks noGrp="1" noChangeArrowheads="1"/>
          </p:cNvSpPr>
          <p:nvPr>
            <p:ph type="sldNum" sz="quarter" idx="5"/>
          </p:nvPr>
        </p:nvSpPr>
        <p:spPr>
          <a:noFill/>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F57E096E-911E-4124-B897-5E673BFD84CA}" type="slidenum">
              <a:rPr lang="en-CA" altLang="en-US" sz="1200" i="0">
                <a:latin typeface="Tahoma" panose="020B0604030504040204" pitchFamily="34" charset="0"/>
              </a:rPr>
              <a:pPr/>
              <a:t>10</a:t>
            </a:fld>
            <a:endParaRPr lang="en-CA" altLang="en-US" sz="1200" i="0">
              <a:latin typeface="Tahoma" panose="020B0604030504040204" pitchFamily="34" charset="0"/>
            </a:endParaRPr>
          </a:p>
        </p:txBody>
      </p:sp>
      <p:sp>
        <p:nvSpPr>
          <p:cNvPr id="121859" name="Rectangle 2">
            <a:extLst>
              <a:ext uri="{FF2B5EF4-FFF2-40B4-BE49-F238E27FC236}">
                <a16:creationId xmlns:a16="http://schemas.microsoft.com/office/drawing/2014/main" xmlns="" id="{24A140C2-815B-4638-91E9-46004D0D1093}"/>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xmlns="" id="{E838A4C9-AE0D-4F46-A506-4AAE9DD19086}"/>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9355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FE408-A46F-43FD-8EAB-7A37A2A2C23B}" type="slidenum">
              <a:rPr lang="en-US" smtClean="0"/>
              <a:t>45</a:t>
            </a:fld>
            <a:endParaRPr lang="en-US"/>
          </a:p>
        </p:txBody>
      </p:sp>
    </p:spTree>
    <p:extLst>
      <p:ext uri="{BB962C8B-B14F-4D97-AF65-F5344CB8AC3E}">
        <p14:creationId xmlns:p14="http://schemas.microsoft.com/office/powerpoint/2010/main" val="2163233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FE408-A46F-43FD-8EAB-7A37A2A2C23B}" type="slidenum">
              <a:rPr lang="en-US" smtClean="0"/>
              <a:t>46</a:t>
            </a:fld>
            <a:endParaRPr lang="en-US"/>
          </a:p>
        </p:txBody>
      </p:sp>
    </p:spTree>
    <p:extLst>
      <p:ext uri="{BB962C8B-B14F-4D97-AF65-F5344CB8AC3E}">
        <p14:creationId xmlns:p14="http://schemas.microsoft.com/office/powerpoint/2010/main" val="99670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6FE408-A46F-43FD-8EAB-7A37A2A2C23B}" type="slidenum">
              <a:rPr lang="en-US" smtClean="0"/>
              <a:t>47</a:t>
            </a:fld>
            <a:endParaRPr lang="en-US"/>
          </a:p>
        </p:txBody>
      </p:sp>
    </p:spTree>
    <p:extLst>
      <p:ext uri="{BB962C8B-B14F-4D97-AF65-F5344CB8AC3E}">
        <p14:creationId xmlns:p14="http://schemas.microsoft.com/office/powerpoint/2010/main" val="300890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6A3DE-C459-4119-933F-15E3C51B419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D82C1-744F-45C9-A91C-1396B70A98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6A3DE-C459-4119-933F-15E3C51B419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239530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6A3DE-C459-4119-933F-15E3C51B419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224181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6A3DE-C459-4119-933F-15E3C51B419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24939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6A3DE-C459-4119-933F-15E3C51B419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D82C1-744F-45C9-A91C-1396B70A98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18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6A3DE-C459-4119-933F-15E3C51B419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357472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6A3DE-C459-4119-933F-15E3C51B419C}"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301708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06A3DE-C459-4119-933F-15E3C51B419C}"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77236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06A3DE-C459-4119-933F-15E3C51B419C}" type="datetimeFigureOut">
              <a:rPr lang="en-US" smtClean="0"/>
              <a:t>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68164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06A3DE-C459-4119-933F-15E3C51B419C}" type="datetimeFigureOut">
              <a:rPr lang="en-US" smtClean="0"/>
              <a:t>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DD82C1-744F-45C9-A91C-1396B70A982B}" type="slidenum">
              <a:rPr lang="en-US" smtClean="0"/>
              <a:t>‹#›</a:t>
            </a:fld>
            <a:endParaRPr lang="en-US"/>
          </a:p>
        </p:txBody>
      </p:sp>
    </p:spTree>
    <p:extLst>
      <p:ext uri="{BB962C8B-B14F-4D97-AF65-F5344CB8AC3E}">
        <p14:creationId xmlns:p14="http://schemas.microsoft.com/office/powerpoint/2010/main" val="342076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6A3DE-C459-4119-933F-15E3C51B419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D82C1-744F-45C9-A91C-1396B70A982B}" type="slidenum">
              <a:rPr lang="en-US" smtClean="0"/>
              <a:t>‹#›</a:t>
            </a:fld>
            <a:endParaRPr lang="en-US"/>
          </a:p>
        </p:txBody>
      </p:sp>
    </p:spTree>
    <p:extLst>
      <p:ext uri="{BB962C8B-B14F-4D97-AF65-F5344CB8AC3E}">
        <p14:creationId xmlns:p14="http://schemas.microsoft.com/office/powerpoint/2010/main" val="416913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06A3DE-C459-4119-933F-15E3C51B419C}" type="datetimeFigureOut">
              <a:rPr lang="en-US" smtClean="0"/>
              <a:t>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DD82C1-744F-45C9-A91C-1396B70A98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6829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32A7E04-A727-48C5-881D-A3790883874D}"/>
              </a:ext>
            </a:extLst>
          </p:cNvPr>
          <p:cNvSpPr>
            <a:spLocks noGrp="1"/>
          </p:cNvSpPr>
          <p:nvPr>
            <p:ph type="ctrTitle"/>
          </p:nvPr>
        </p:nvSpPr>
        <p:spPr/>
        <p:txBody>
          <a:bodyPr/>
          <a:lstStyle/>
          <a:p>
            <a:r>
              <a:rPr lang="en-US" dirty="0"/>
              <a:t>Normalization</a:t>
            </a:r>
          </a:p>
        </p:txBody>
      </p:sp>
      <p:sp>
        <p:nvSpPr>
          <p:cNvPr id="5" name="Subtitle 4">
            <a:extLst>
              <a:ext uri="{FF2B5EF4-FFF2-40B4-BE49-F238E27FC236}">
                <a16:creationId xmlns:a16="http://schemas.microsoft.com/office/drawing/2014/main" xmlns="" id="{1E6E18F1-9044-4C0E-81BD-2643B850EE20}"/>
              </a:ext>
            </a:extLst>
          </p:cNvPr>
          <p:cNvSpPr>
            <a:spLocks noGrp="1"/>
          </p:cNvSpPr>
          <p:nvPr>
            <p:ph type="subTitle" idx="1"/>
          </p:nvPr>
        </p:nvSpPr>
        <p:spPr/>
        <p:txBody>
          <a:bodyPr/>
          <a:lstStyle/>
          <a:p>
            <a:r>
              <a:rPr lang="en-US" dirty="0"/>
              <a:t>Design of database </a:t>
            </a:r>
          </a:p>
        </p:txBody>
      </p:sp>
    </p:spTree>
    <p:extLst>
      <p:ext uri="{BB962C8B-B14F-4D97-AF65-F5344CB8AC3E}">
        <p14:creationId xmlns:p14="http://schemas.microsoft.com/office/powerpoint/2010/main" val="65895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a:extLst>
              <a:ext uri="{FF2B5EF4-FFF2-40B4-BE49-F238E27FC236}">
                <a16:creationId xmlns:a16="http://schemas.microsoft.com/office/drawing/2014/main" xmlns="" id="{19E3B578-002E-46E6-8B6F-2FEB29BE0E36}"/>
              </a:ext>
            </a:extLst>
          </p:cNvPr>
          <p:cNvSpPr>
            <a:spLocks noGrp="1" noChangeArrowheads="1"/>
          </p:cNvSpPr>
          <p:nvPr>
            <p:ph type="title"/>
          </p:nvPr>
        </p:nvSpPr>
        <p:spPr/>
        <p:txBody>
          <a:bodyPr/>
          <a:lstStyle/>
          <a:p>
            <a:pPr eaLnBrk="1" hangingPunct="1"/>
            <a:r>
              <a:rPr lang="en-US" altLang="en-US" sz="3200"/>
              <a:t>EXAMPLE OF AN UPDATE ANOMALY</a:t>
            </a:r>
          </a:p>
        </p:txBody>
      </p:sp>
      <p:sp>
        <p:nvSpPr>
          <p:cNvPr id="39940" name="Rectangle 7">
            <a:extLst>
              <a:ext uri="{FF2B5EF4-FFF2-40B4-BE49-F238E27FC236}">
                <a16:creationId xmlns:a16="http://schemas.microsoft.com/office/drawing/2014/main" xmlns="" id="{1A205274-B98F-46E9-B947-3CEC68CCB189}"/>
              </a:ext>
            </a:extLst>
          </p:cNvPr>
          <p:cNvSpPr>
            <a:spLocks noGrp="1" noChangeArrowheads="1"/>
          </p:cNvSpPr>
          <p:nvPr>
            <p:ph idx="1"/>
          </p:nvPr>
        </p:nvSpPr>
        <p:spPr>
          <a:xfrm>
            <a:off x="1097280" y="1845734"/>
            <a:ext cx="5302641" cy="4023360"/>
          </a:xfrm>
        </p:spPr>
        <p:txBody>
          <a:bodyPr/>
          <a:lstStyle/>
          <a:p>
            <a:pPr eaLnBrk="1" hangingPunct="1"/>
            <a:r>
              <a:rPr lang="en-US" altLang="en-US" dirty="0"/>
              <a:t>Consider the relation:</a:t>
            </a:r>
          </a:p>
          <a:p>
            <a:pPr lvl="1" eaLnBrk="1" hangingPunct="1"/>
            <a:r>
              <a:rPr lang="en-US" altLang="en-US" dirty="0"/>
              <a:t>EMP DEPT</a:t>
            </a:r>
          </a:p>
          <a:p>
            <a:pPr eaLnBrk="1" hangingPunct="1"/>
            <a:r>
              <a:rPr lang="en-US" altLang="en-US" dirty="0"/>
              <a:t>Update Anomaly:</a:t>
            </a:r>
          </a:p>
          <a:p>
            <a:pPr lvl="1" eaLnBrk="1" hangingPunct="1"/>
            <a:r>
              <a:rPr lang="en-US" altLang="en-US" dirty="0"/>
              <a:t>Changing manager of department 5 will make us change for all employees working in department 5.</a:t>
            </a:r>
          </a:p>
          <a:p>
            <a:pPr lvl="1" eaLnBrk="1" hangingPunct="1"/>
            <a:endParaRPr lang="en-US" altLang="en-US" dirty="0"/>
          </a:p>
          <a:p>
            <a:pPr lvl="1" eaLnBrk="1" hangingPunct="1"/>
            <a:r>
              <a:rPr lang="en-US" altLang="en-US" dirty="0"/>
              <a:t>THESE 3 ANOMALIES ARE UNDESIRED.</a:t>
            </a:r>
          </a:p>
        </p:txBody>
      </p:sp>
      <p:pic>
        <p:nvPicPr>
          <p:cNvPr id="4" name="Picture 3">
            <a:extLst>
              <a:ext uri="{FF2B5EF4-FFF2-40B4-BE49-F238E27FC236}">
                <a16:creationId xmlns:a16="http://schemas.microsoft.com/office/drawing/2014/main" xmlns="" id="{896A16DA-9149-4D8D-8E7D-DD42B1E6C27F}"/>
              </a:ext>
            </a:extLst>
          </p:cNvPr>
          <p:cNvPicPr>
            <a:picLocks noChangeAspect="1"/>
          </p:cNvPicPr>
          <p:nvPr/>
        </p:nvPicPr>
        <p:blipFill rotWithShape="1">
          <a:blip r:embed="rId3">
            <a:extLst>
              <a:ext uri="{28A0092B-C50C-407E-A947-70E740481C1C}">
                <a14:useLocalDpi xmlns:a14="http://schemas.microsoft.com/office/drawing/2010/main" val="0"/>
              </a:ext>
            </a:extLst>
          </a:blip>
          <a:srcRect l="25238"/>
          <a:stretch/>
        </p:blipFill>
        <p:spPr bwMode="auto">
          <a:xfrm>
            <a:off x="6399921" y="1737360"/>
            <a:ext cx="562575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989C3-CE05-4CAB-9587-694728EBE5B4}"/>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xmlns="" id="{24832735-4B44-4764-B769-97C61A80255C}"/>
              </a:ext>
            </a:extLst>
          </p:cNvPr>
          <p:cNvSpPr>
            <a:spLocks noGrp="1"/>
          </p:cNvSpPr>
          <p:nvPr>
            <p:ph idx="1"/>
          </p:nvPr>
        </p:nvSpPr>
        <p:spPr/>
        <p:txBody>
          <a:bodyPr>
            <a:normAutofit/>
          </a:bodyPr>
          <a:lstStyle/>
          <a:p>
            <a:r>
              <a:rPr lang="en-US" dirty="0"/>
              <a:t>To understand normalization we need to grasp a few concepts</a:t>
            </a:r>
          </a:p>
          <a:p>
            <a:pPr marL="914400" lvl="1" indent="-457200">
              <a:buAutoNum type="arabicPeriod"/>
            </a:pPr>
            <a:r>
              <a:rPr lang="en-US" dirty="0"/>
              <a:t>Functional dependency</a:t>
            </a:r>
          </a:p>
          <a:p>
            <a:pPr marL="914400" lvl="1" indent="-457200">
              <a:buAutoNum type="arabicPeriod"/>
            </a:pPr>
            <a:r>
              <a:rPr lang="en-US" dirty="0"/>
              <a:t>Axioms </a:t>
            </a:r>
          </a:p>
          <a:p>
            <a:pPr marL="914400" lvl="1" indent="-457200">
              <a:buAutoNum type="arabicPeriod"/>
            </a:pPr>
            <a:r>
              <a:rPr lang="en-US" dirty="0"/>
              <a:t>Closure</a:t>
            </a:r>
          </a:p>
          <a:p>
            <a:pPr marL="914400" lvl="1" indent="-457200">
              <a:buAutoNum type="arabicPeriod"/>
            </a:pPr>
            <a:r>
              <a:rPr lang="en-US" dirty="0"/>
              <a:t>Concept of Keys	</a:t>
            </a:r>
          </a:p>
          <a:p>
            <a:pPr marL="1371600" lvl="2" indent="-457200">
              <a:buAutoNum type="arabicPeriod"/>
            </a:pPr>
            <a:r>
              <a:rPr lang="en-US" dirty="0"/>
              <a:t>Super key </a:t>
            </a:r>
          </a:p>
          <a:p>
            <a:pPr marL="1371600" lvl="2" indent="-457200">
              <a:buAutoNum type="arabicPeriod"/>
            </a:pPr>
            <a:r>
              <a:rPr lang="en-US" dirty="0"/>
              <a:t>Candidate Key </a:t>
            </a:r>
          </a:p>
          <a:p>
            <a:pPr marL="1371600" lvl="2" indent="-457200">
              <a:buAutoNum type="arabicPeriod"/>
            </a:pPr>
            <a:r>
              <a:rPr lang="en-US" dirty="0"/>
              <a:t>Primary Key </a:t>
            </a:r>
          </a:p>
          <a:p>
            <a:pPr marL="1371600" lvl="2" indent="-457200">
              <a:buAutoNum type="arabicPeriod"/>
            </a:pPr>
            <a:r>
              <a:rPr lang="en-US" dirty="0"/>
              <a:t>Secondary Key </a:t>
            </a:r>
          </a:p>
          <a:p>
            <a:pPr marL="457200" lvl="1" indent="0">
              <a:buNone/>
            </a:pPr>
            <a:endParaRPr lang="en-US" dirty="0"/>
          </a:p>
        </p:txBody>
      </p:sp>
    </p:spTree>
    <p:extLst>
      <p:ext uri="{BB962C8B-B14F-4D97-AF65-F5344CB8AC3E}">
        <p14:creationId xmlns:p14="http://schemas.microsoft.com/office/powerpoint/2010/main" val="393724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1. Functional Dependency</a:t>
            </a:r>
          </a:p>
        </p:txBody>
      </p:sp>
    </p:spTree>
    <p:extLst>
      <p:ext uri="{BB962C8B-B14F-4D97-AF65-F5344CB8AC3E}">
        <p14:creationId xmlns:p14="http://schemas.microsoft.com/office/powerpoint/2010/main" val="426129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a:t>Example:</a:t>
            </a:r>
            <a:r>
              <a:rPr lang="en-US" dirty="0"/>
              <a:t> </a:t>
            </a:r>
          </a:p>
          <a:p>
            <a:pPr marL="0" indent="0">
              <a:buNone/>
            </a:pPr>
            <a:r>
              <a:rPr lang="en-US" dirty="0"/>
              <a:t>A -&gt; B</a:t>
            </a:r>
          </a:p>
          <a:p>
            <a:pPr marL="0" indent="0">
              <a:buNone/>
            </a:pPr>
            <a:r>
              <a:rPr lang="en-US" dirty="0"/>
              <a:t>if L.H.S i.e.  X values are unique /non repeating</a:t>
            </a:r>
          </a:p>
          <a:p>
            <a:pPr marL="0" indent="0">
              <a:buNone/>
            </a:pPr>
            <a:r>
              <a:rPr lang="en-US" dirty="0"/>
              <a:t>	Then FD is valid</a:t>
            </a:r>
          </a:p>
          <a:p>
            <a:pPr marL="0" indent="0">
              <a:buNone/>
            </a:pPr>
            <a:endParaRPr lang="en-US" dirty="0"/>
          </a:p>
          <a:p>
            <a:pPr marL="0" indent="0">
              <a:buNone/>
            </a:pPr>
            <a:r>
              <a:rPr lang="en-US" dirty="0"/>
              <a:t>if L.H.S i.e.  X value is not unique then check  </a:t>
            </a:r>
          </a:p>
          <a:p>
            <a:pPr marL="0" indent="0">
              <a:buNone/>
            </a:pPr>
            <a:r>
              <a:rPr lang="en-US" dirty="0"/>
              <a:t>	for a  particular x value is y value same ? </a:t>
            </a:r>
          </a:p>
          <a:p>
            <a:pPr marL="0" indent="0">
              <a:buNone/>
            </a:pPr>
            <a:r>
              <a:rPr lang="en-US" dirty="0"/>
              <a:t>		If Yes FD is valid</a:t>
            </a:r>
          </a:p>
          <a:p>
            <a:pPr marL="0" indent="0">
              <a:buNone/>
            </a:pPr>
            <a:r>
              <a:rPr lang="en-US" dirty="0"/>
              <a:t>		Otherwise FD is not valid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0334176"/>
              </p:ext>
            </p:extLst>
          </p:nvPr>
        </p:nvGraphicFramePr>
        <p:xfrm>
          <a:off x="8240932" y="2537915"/>
          <a:ext cx="3116776" cy="2225040"/>
        </p:xfrm>
        <a:graphic>
          <a:graphicData uri="http://schemas.openxmlformats.org/drawingml/2006/table">
            <a:tbl>
              <a:tblPr firstRow="1" bandRow="1">
                <a:tableStyleId>{5C22544A-7EE6-4342-B048-85BDC9FD1C3A}</a:tableStyleId>
              </a:tblPr>
              <a:tblGrid>
                <a:gridCol w="1558388">
                  <a:extLst>
                    <a:ext uri="{9D8B030D-6E8A-4147-A177-3AD203B41FA5}">
                      <a16:colId xmlns:a16="http://schemas.microsoft.com/office/drawing/2014/main" xmlns="" val="20000"/>
                    </a:ext>
                  </a:extLst>
                </a:gridCol>
                <a:gridCol w="1558388">
                  <a:extLst>
                    <a:ext uri="{9D8B030D-6E8A-4147-A177-3AD203B41FA5}">
                      <a16:colId xmlns:a16="http://schemas.microsoft.com/office/drawing/2014/main" xmlns="" val="20001"/>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xmlns="" val="10000"/>
                  </a:ext>
                </a:extLst>
              </a:tr>
              <a:tr h="370840">
                <a:tc>
                  <a:txBody>
                    <a:bodyPr/>
                    <a:lstStyle/>
                    <a:p>
                      <a:pPr algn="ctr"/>
                      <a:r>
                        <a:rPr lang="en-US" dirty="0"/>
                        <a:t>1</a:t>
                      </a:r>
                    </a:p>
                  </a:txBody>
                  <a:tcPr/>
                </a:tc>
                <a:tc>
                  <a:txBody>
                    <a:bodyPr/>
                    <a:lstStyle/>
                    <a:p>
                      <a:pPr algn="ctr"/>
                      <a:r>
                        <a:rPr lang="en-US" dirty="0"/>
                        <a:t>6</a:t>
                      </a:r>
                    </a:p>
                  </a:txBody>
                  <a:tcPr/>
                </a:tc>
                <a:extLst>
                  <a:ext uri="{0D108BD9-81ED-4DB2-BD59-A6C34878D82A}">
                    <a16:rowId xmlns:a16="http://schemas.microsoft.com/office/drawing/2014/main" xmlns="" val="10001"/>
                  </a:ext>
                </a:extLst>
              </a:tr>
              <a:tr h="370840">
                <a:tc>
                  <a:txBody>
                    <a:bodyPr/>
                    <a:lstStyle/>
                    <a:p>
                      <a:pPr algn="ctr"/>
                      <a:r>
                        <a:rPr lang="en-US" dirty="0"/>
                        <a:t>2</a:t>
                      </a:r>
                    </a:p>
                  </a:txBody>
                  <a:tcPr/>
                </a:tc>
                <a:tc>
                  <a:txBody>
                    <a:bodyPr/>
                    <a:lstStyle/>
                    <a:p>
                      <a:pPr algn="ctr"/>
                      <a:r>
                        <a:rPr lang="en-US" dirty="0"/>
                        <a:t>7</a:t>
                      </a:r>
                    </a:p>
                  </a:txBody>
                  <a:tcPr/>
                </a:tc>
                <a:extLst>
                  <a:ext uri="{0D108BD9-81ED-4DB2-BD59-A6C34878D82A}">
                    <a16:rowId xmlns:a16="http://schemas.microsoft.com/office/drawing/2014/main" xmlns="" val="10002"/>
                  </a:ext>
                </a:extLst>
              </a:tr>
              <a:tr h="370840">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xmlns="" val="10003"/>
                  </a:ext>
                </a:extLst>
              </a:tr>
              <a:tr h="370840">
                <a:tc>
                  <a:txBody>
                    <a:bodyPr/>
                    <a:lstStyle/>
                    <a:p>
                      <a:pPr algn="ctr"/>
                      <a:r>
                        <a:rPr lang="en-US" dirty="0"/>
                        <a:t>4</a:t>
                      </a:r>
                    </a:p>
                  </a:txBody>
                  <a:tcPr/>
                </a:tc>
                <a:tc>
                  <a:txBody>
                    <a:bodyPr/>
                    <a:lstStyle/>
                    <a:p>
                      <a:pPr algn="ctr"/>
                      <a:r>
                        <a:rPr lang="en-US" dirty="0"/>
                        <a:t>9</a:t>
                      </a:r>
                    </a:p>
                  </a:txBody>
                  <a:tcPr/>
                </a:tc>
                <a:extLst>
                  <a:ext uri="{0D108BD9-81ED-4DB2-BD59-A6C34878D82A}">
                    <a16:rowId xmlns:a16="http://schemas.microsoft.com/office/drawing/2014/main" xmlns="" val="10004"/>
                  </a:ext>
                </a:extLst>
              </a:tr>
              <a:tr h="370840">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9072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	</a:t>
            </a:r>
            <a:r>
              <a:rPr lang="en-US" u="sng" dirty="0"/>
              <a:t>Case I</a:t>
            </a:r>
            <a:r>
              <a:rPr lang="en-US" dirty="0"/>
              <a:t>					</a:t>
            </a:r>
            <a:r>
              <a:rPr lang="en-US" u="sng" dirty="0"/>
              <a:t>Case II</a:t>
            </a:r>
          </a:p>
          <a:p>
            <a:pPr marL="0" indent="0">
              <a:buNone/>
            </a:pPr>
            <a:endParaRPr lang="en-US" dirty="0"/>
          </a:p>
          <a:p>
            <a:pPr marL="0" indent="0">
              <a:buNone/>
            </a:pPr>
            <a:r>
              <a:rPr lang="en-US" dirty="0"/>
              <a:t>t</a:t>
            </a:r>
            <a:r>
              <a:rPr lang="en-US" baseline="-25000" dirty="0"/>
              <a:t>1			</a:t>
            </a:r>
            <a:r>
              <a:rPr lang="en-US" dirty="0"/>
              <a:t> X -&gt; Y			 t</a:t>
            </a:r>
            <a:r>
              <a:rPr lang="en-US" baseline="-25000" dirty="0"/>
              <a:t>1			</a:t>
            </a:r>
            <a:r>
              <a:rPr lang="en-US" dirty="0"/>
              <a:t>So X -&gt; Y</a:t>
            </a:r>
          </a:p>
          <a:p>
            <a:pPr marL="0" indent="0">
              <a:buNone/>
            </a:pPr>
            <a:r>
              <a:rPr lang="en-US" dirty="0"/>
              <a:t>t</a:t>
            </a:r>
            <a:r>
              <a:rPr lang="en-US" baseline="-25000" dirty="0"/>
              <a:t>2		</a:t>
            </a:r>
            <a:r>
              <a:rPr lang="en-US" dirty="0"/>
              <a:t>	   </a:t>
            </a:r>
            <a:r>
              <a:rPr lang="en-US" u="sng" dirty="0"/>
              <a:t>FD</a:t>
            </a:r>
            <a:r>
              <a:rPr lang="en-US" dirty="0"/>
              <a:t>			 t</a:t>
            </a:r>
            <a:r>
              <a:rPr lang="en-US" baseline="-25000" dirty="0"/>
              <a:t>2		</a:t>
            </a:r>
            <a:r>
              <a:rPr lang="en-US" dirty="0"/>
              <a:t>	   Not FD</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759537836"/>
              </p:ext>
            </p:extLst>
          </p:nvPr>
        </p:nvGraphicFramePr>
        <p:xfrm>
          <a:off x="1259267" y="2419677"/>
          <a:ext cx="2114998" cy="1366713"/>
        </p:xfrm>
        <a:graphic>
          <a:graphicData uri="http://schemas.openxmlformats.org/drawingml/2006/table">
            <a:tbl>
              <a:tblPr firstRow="1" bandRow="1">
                <a:tableStyleId>{5C22544A-7EE6-4342-B048-85BDC9FD1C3A}</a:tableStyleId>
              </a:tblPr>
              <a:tblGrid>
                <a:gridCol w="1057499">
                  <a:extLst>
                    <a:ext uri="{9D8B030D-6E8A-4147-A177-3AD203B41FA5}">
                      <a16:colId xmlns:a16="http://schemas.microsoft.com/office/drawing/2014/main" xmlns="" val="20000"/>
                    </a:ext>
                  </a:extLst>
                </a:gridCol>
                <a:gridCol w="1057499">
                  <a:extLst>
                    <a:ext uri="{9D8B030D-6E8A-4147-A177-3AD203B41FA5}">
                      <a16:colId xmlns:a16="http://schemas.microsoft.com/office/drawing/2014/main" xmlns="" val="20001"/>
                    </a:ext>
                  </a:extLst>
                </a:gridCol>
              </a:tblGrid>
              <a:tr h="455571">
                <a:tc>
                  <a:txBody>
                    <a:bodyPr/>
                    <a:lstStyle/>
                    <a:p>
                      <a:pPr algn="ctr"/>
                      <a:r>
                        <a:rPr lang="en-US" dirty="0"/>
                        <a:t>X</a:t>
                      </a:r>
                    </a:p>
                  </a:txBody>
                  <a:tcPr anchor="ctr"/>
                </a:tc>
                <a:tc>
                  <a:txBody>
                    <a:bodyPr/>
                    <a:lstStyle/>
                    <a:p>
                      <a:pPr marL="0" algn="ctr" defTabSz="914400" rtl="0" eaLnBrk="1" latinLnBrk="0" hangingPunct="1"/>
                      <a:r>
                        <a:rPr lang="en-US" sz="1800" b="1" kern="1200" dirty="0">
                          <a:solidFill>
                            <a:schemeClr val="lt1"/>
                          </a:solidFill>
                          <a:latin typeface="+mn-lt"/>
                          <a:ea typeface="+mn-ea"/>
                          <a:cs typeface="+mn-cs"/>
                        </a:rPr>
                        <a:t>Y</a:t>
                      </a:r>
                    </a:p>
                  </a:txBody>
                  <a:tcPr anchor="ctr"/>
                </a:tc>
                <a:extLst>
                  <a:ext uri="{0D108BD9-81ED-4DB2-BD59-A6C34878D82A}">
                    <a16:rowId xmlns:a16="http://schemas.microsoft.com/office/drawing/2014/main" xmlns="" val="10000"/>
                  </a:ext>
                </a:extLst>
              </a:tr>
              <a:tr h="455571">
                <a:tc>
                  <a:txBody>
                    <a:bodyPr/>
                    <a:lstStyle/>
                    <a:p>
                      <a:pPr algn="ctr"/>
                      <a:r>
                        <a:rPr lang="en-US" dirty="0"/>
                        <a:t>X</a:t>
                      </a:r>
                      <a:r>
                        <a:rPr lang="en-US" baseline="-25000" dirty="0"/>
                        <a:t>1</a:t>
                      </a:r>
                      <a:endParaRPr lang="en-US" dirty="0"/>
                    </a:p>
                  </a:txBody>
                  <a:tcPr anchor="ctr"/>
                </a:tc>
                <a:tc>
                  <a:txBody>
                    <a:bodyPr/>
                    <a:lstStyle/>
                    <a:p>
                      <a:pPr marL="0" algn="ctr" defTabSz="914400" rtl="0" eaLnBrk="1" latinLnBrk="0" hangingPunct="1"/>
                      <a:r>
                        <a:rPr lang="en-US" baseline="0" dirty="0"/>
                        <a:t>Y</a:t>
                      </a:r>
                      <a:r>
                        <a:rPr lang="en-US" baseline="-25000" dirty="0"/>
                        <a:t>1</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xmlns="" val="10001"/>
                  </a:ext>
                </a:extLst>
              </a:tr>
              <a:tr h="455571">
                <a:tc>
                  <a:txBody>
                    <a:bodyPr/>
                    <a:lstStyle/>
                    <a:p>
                      <a:pPr algn="ctr"/>
                      <a:r>
                        <a:rPr lang="en-US" dirty="0"/>
                        <a:t>X</a:t>
                      </a:r>
                      <a:r>
                        <a:rPr lang="en-US" baseline="-25000" dirty="0"/>
                        <a:t>2</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Y</a:t>
                      </a:r>
                      <a:r>
                        <a:rPr lang="en-US" baseline="-25000" dirty="0"/>
                        <a:t>1</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557479"/>
              </p:ext>
            </p:extLst>
          </p:nvPr>
        </p:nvGraphicFramePr>
        <p:xfrm>
          <a:off x="6885189" y="2419676"/>
          <a:ext cx="2114998" cy="1366713"/>
        </p:xfrm>
        <a:graphic>
          <a:graphicData uri="http://schemas.openxmlformats.org/drawingml/2006/table">
            <a:tbl>
              <a:tblPr firstRow="1" bandRow="1">
                <a:tableStyleId>{5C22544A-7EE6-4342-B048-85BDC9FD1C3A}</a:tableStyleId>
              </a:tblPr>
              <a:tblGrid>
                <a:gridCol w="1057499">
                  <a:extLst>
                    <a:ext uri="{9D8B030D-6E8A-4147-A177-3AD203B41FA5}">
                      <a16:colId xmlns:a16="http://schemas.microsoft.com/office/drawing/2014/main" xmlns="" val="20000"/>
                    </a:ext>
                  </a:extLst>
                </a:gridCol>
                <a:gridCol w="1057499">
                  <a:extLst>
                    <a:ext uri="{9D8B030D-6E8A-4147-A177-3AD203B41FA5}">
                      <a16:colId xmlns:a16="http://schemas.microsoft.com/office/drawing/2014/main" xmlns="" val="20001"/>
                    </a:ext>
                  </a:extLst>
                </a:gridCol>
              </a:tblGrid>
              <a:tr h="455571">
                <a:tc>
                  <a:txBody>
                    <a:bodyPr/>
                    <a:lstStyle/>
                    <a:p>
                      <a:pPr algn="ctr"/>
                      <a:r>
                        <a:rPr lang="en-US" dirty="0"/>
                        <a:t>X</a:t>
                      </a:r>
                    </a:p>
                  </a:txBody>
                  <a:tcPr anchor="ctr"/>
                </a:tc>
                <a:tc>
                  <a:txBody>
                    <a:bodyPr/>
                    <a:lstStyle/>
                    <a:p>
                      <a:pPr marL="0" algn="ctr" defTabSz="914400" rtl="0" eaLnBrk="1" latinLnBrk="0" hangingPunct="1"/>
                      <a:r>
                        <a:rPr lang="en-US" sz="1800" b="1" kern="1200" dirty="0">
                          <a:solidFill>
                            <a:schemeClr val="lt1"/>
                          </a:solidFill>
                          <a:latin typeface="+mn-lt"/>
                          <a:ea typeface="+mn-ea"/>
                          <a:cs typeface="+mn-cs"/>
                        </a:rPr>
                        <a:t>Y</a:t>
                      </a:r>
                    </a:p>
                  </a:txBody>
                  <a:tcPr anchor="ctr"/>
                </a:tc>
                <a:extLst>
                  <a:ext uri="{0D108BD9-81ED-4DB2-BD59-A6C34878D82A}">
                    <a16:rowId xmlns:a16="http://schemas.microsoft.com/office/drawing/2014/main" xmlns="" val="10000"/>
                  </a:ext>
                </a:extLst>
              </a:tr>
              <a:tr h="455571">
                <a:tc>
                  <a:txBody>
                    <a:bodyPr/>
                    <a:lstStyle/>
                    <a:p>
                      <a:pPr algn="ctr"/>
                      <a:r>
                        <a:rPr lang="en-US" dirty="0"/>
                        <a:t>X</a:t>
                      </a:r>
                      <a:r>
                        <a:rPr lang="en-US" baseline="-25000" dirty="0"/>
                        <a:t>1</a:t>
                      </a:r>
                      <a:endParaRPr lang="en-US" dirty="0"/>
                    </a:p>
                  </a:txBody>
                  <a:tcPr anchor="ctr"/>
                </a:tc>
                <a:tc>
                  <a:txBody>
                    <a:bodyPr/>
                    <a:lstStyle/>
                    <a:p>
                      <a:pPr marL="0" algn="ctr" defTabSz="914400" rtl="0" eaLnBrk="1" latinLnBrk="0" hangingPunct="1"/>
                      <a:r>
                        <a:rPr lang="en-US" baseline="0" dirty="0"/>
                        <a:t>Y</a:t>
                      </a:r>
                      <a:r>
                        <a:rPr lang="en-US" baseline="-25000" dirty="0"/>
                        <a:t>1</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xmlns="" val="10001"/>
                  </a:ext>
                </a:extLst>
              </a:tr>
              <a:tr h="455571">
                <a:tc>
                  <a:txBody>
                    <a:bodyPr/>
                    <a:lstStyle/>
                    <a:p>
                      <a:pPr algn="ctr"/>
                      <a:r>
                        <a:rPr lang="en-US" dirty="0"/>
                        <a:t>X</a:t>
                      </a:r>
                      <a:r>
                        <a:rPr lang="en-US" baseline="-25000" dirty="0"/>
                        <a:t>1</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Y</a:t>
                      </a:r>
                      <a:r>
                        <a:rPr lang="en-US" baseline="-25000" dirty="0"/>
                        <a:t>2</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02293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or invalid FD ?</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r>
              <a:rPr lang="en-US" dirty="0"/>
              <a:t>		A -&gt; B 	Not True</a:t>
            </a:r>
          </a:p>
        </p:txBody>
      </p:sp>
      <p:graphicFrame>
        <p:nvGraphicFramePr>
          <p:cNvPr id="4" name="Table 3"/>
          <p:cNvGraphicFramePr>
            <a:graphicFrameLocks noGrp="1"/>
          </p:cNvGraphicFramePr>
          <p:nvPr>
            <p:extLst>
              <p:ext uri="{D42A27DB-BD31-4B8C-83A1-F6EECF244321}">
                <p14:modId xmlns:p14="http://schemas.microsoft.com/office/powerpoint/2010/main" val="821612674"/>
              </p:ext>
            </p:extLst>
          </p:nvPr>
        </p:nvGraphicFramePr>
        <p:xfrm>
          <a:off x="2341489" y="2309315"/>
          <a:ext cx="3116776" cy="1854200"/>
        </p:xfrm>
        <a:graphic>
          <a:graphicData uri="http://schemas.openxmlformats.org/drawingml/2006/table">
            <a:tbl>
              <a:tblPr firstRow="1" bandRow="1">
                <a:tableStyleId>{5C22544A-7EE6-4342-B048-85BDC9FD1C3A}</a:tableStyleId>
              </a:tblPr>
              <a:tblGrid>
                <a:gridCol w="1558388">
                  <a:extLst>
                    <a:ext uri="{9D8B030D-6E8A-4147-A177-3AD203B41FA5}">
                      <a16:colId xmlns:a16="http://schemas.microsoft.com/office/drawing/2014/main" xmlns="" val="20000"/>
                    </a:ext>
                  </a:extLst>
                </a:gridCol>
                <a:gridCol w="1558388">
                  <a:extLst>
                    <a:ext uri="{9D8B030D-6E8A-4147-A177-3AD203B41FA5}">
                      <a16:colId xmlns:a16="http://schemas.microsoft.com/office/drawing/2014/main" xmlns="" val="20001"/>
                    </a:ext>
                  </a:extLst>
                </a:gridCol>
              </a:tblGrid>
              <a:tr h="370840">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xmlns="" val="10000"/>
                  </a:ext>
                </a:extLst>
              </a:tr>
              <a:tr h="370840">
                <a:tc>
                  <a:txBody>
                    <a:bodyPr/>
                    <a:lstStyle/>
                    <a:p>
                      <a:pPr algn="ctr"/>
                      <a:r>
                        <a:rPr lang="en-US" dirty="0"/>
                        <a:t>1</a:t>
                      </a:r>
                    </a:p>
                  </a:txBody>
                  <a:tcPr/>
                </a:tc>
                <a:tc>
                  <a:txBody>
                    <a:bodyPr/>
                    <a:lstStyle/>
                    <a:p>
                      <a:pPr algn="ctr"/>
                      <a:r>
                        <a:rPr lang="en-US" dirty="0"/>
                        <a:t>6</a:t>
                      </a:r>
                    </a:p>
                  </a:txBody>
                  <a:tcPr/>
                </a:tc>
                <a:extLst>
                  <a:ext uri="{0D108BD9-81ED-4DB2-BD59-A6C34878D82A}">
                    <a16:rowId xmlns:a16="http://schemas.microsoft.com/office/drawing/2014/main" xmlns="" val="10001"/>
                  </a:ext>
                </a:extLst>
              </a:tr>
              <a:tr h="370840">
                <a:tc>
                  <a:txBody>
                    <a:bodyPr/>
                    <a:lstStyle/>
                    <a:p>
                      <a:pPr algn="ctr"/>
                      <a:r>
                        <a:rPr lang="en-US" dirty="0"/>
                        <a:t>2</a:t>
                      </a:r>
                    </a:p>
                  </a:txBody>
                  <a:tcPr/>
                </a:tc>
                <a:tc>
                  <a:txBody>
                    <a:bodyPr/>
                    <a:lstStyle/>
                    <a:p>
                      <a:pPr algn="ctr"/>
                      <a:r>
                        <a:rPr lang="en-US" dirty="0"/>
                        <a:t>7</a:t>
                      </a:r>
                    </a:p>
                  </a:txBody>
                  <a:tcPr/>
                </a:tc>
                <a:extLst>
                  <a:ext uri="{0D108BD9-81ED-4DB2-BD59-A6C34878D82A}">
                    <a16:rowId xmlns:a16="http://schemas.microsoft.com/office/drawing/2014/main" xmlns="" val="10002"/>
                  </a:ext>
                </a:extLst>
              </a:tr>
              <a:tr h="370840">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xmlns="" val="10003"/>
                  </a:ext>
                </a:extLst>
              </a:tr>
              <a:tr h="370840">
                <a:tc>
                  <a:txBody>
                    <a:bodyPr/>
                    <a:lstStyle/>
                    <a:p>
                      <a:pPr algn="ctr"/>
                      <a:r>
                        <a:rPr lang="en-US" dirty="0"/>
                        <a:t>2</a:t>
                      </a:r>
                    </a:p>
                  </a:txBody>
                  <a:tcPr/>
                </a:tc>
                <a:tc>
                  <a:txBody>
                    <a:bodyPr/>
                    <a:lstStyle/>
                    <a:p>
                      <a:pPr algn="ctr"/>
                      <a:r>
                        <a:rPr lang="en-US" dirty="0"/>
                        <a:t>9</a:t>
                      </a:r>
                    </a:p>
                  </a:txBody>
                  <a:tcPr/>
                </a:tc>
                <a:extLst>
                  <a:ext uri="{0D108BD9-81ED-4DB2-BD59-A6C34878D82A}">
                    <a16:rowId xmlns:a16="http://schemas.microsoft.com/office/drawing/2014/main" xmlns="" val="10004"/>
                  </a:ext>
                </a:extLst>
              </a:tr>
            </a:tbl>
          </a:graphicData>
        </a:graphic>
      </p:graphicFrame>
      <p:cxnSp>
        <p:nvCxnSpPr>
          <p:cNvPr id="6" name="Straight Connector 5"/>
          <p:cNvCxnSpPr/>
          <p:nvPr/>
        </p:nvCxnSpPr>
        <p:spPr>
          <a:xfrm>
            <a:off x="3245476" y="2871989"/>
            <a:ext cx="1287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45476" y="3230451"/>
            <a:ext cx="1287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45476" y="3616817"/>
            <a:ext cx="1287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45476" y="3977426"/>
            <a:ext cx="12878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38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581BB-1376-4F79-A05B-423A62413671}"/>
              </a:ext>
            </a:extLst>
          </p:cNvPr>
          <p:cNvSpPr>
            <a:spLocks noGrp="1"/>
          </p:cNvSpPr>
          <p:nvPr>
            <p:ph type="title"/>
          </p:nvPr>
        </p:nvSpPr>
        <p:spPr/>
        <p:txBody>
          <a:bodyPr/>
          <a:lstStyle/>
          <a:p>
            <a:r>
              <a:rPr lang="en-US" dirty="0"/>
              <a:t>FD Examples</a:t>
            </a:r>
          </a:p>
        </p:txBody>
      </p:sp>
      <p:sp>
        <p:nvSpPr>
          <p:cNvPr id="3" name="Content Placeholder 2">
            <a:extLst>
              <a:ext uri="{FF2B5EF4-FFF2-40B4-BE49-F238E27FC236}">
                <a16:creationId xmlns:a16="http://schemas.microsoft.com/office/drawing/2014/main" xmlns="" id="{C7F05035-D5BB-4106-8FC7-AFBBBE622F34}"/>
              </a:ext>
            </a:extLst>
          </p:cNvPr>
          <p:cNvSpPr>
            <a:spLocks noGrp="1"/>
          </p:cNvSpPr>
          <p:nvPr>
            <p:ph idx="1"/>
          </p:nvPr>
        </p:nvSpPr>
        <p:spPr/>
        <p:txBody>
          <a:bodyPr>
            <a:normAutofit/>
          </a:bodyPr>
          <a:lstStyle/>
          <a:p>
            <a:r>
              <a:rPr lang="en-US" dirty="0"/>
              <a:t>CNIC -&gt; Name </a:t>
            </a:r>
          </a:p>
          <a:p>
            <a:r>
              <a:rPr lang="en-US" dirty="0"/>
              <a:t>Name-&gt; CNIC</a:t>
            </a:r>
          </a:p>
          <a:p>
            <a:r>
              <a:rPr lang="en-US" dirty="0" err="1"/>
              <a:t>Rollnumber</a:t>
            </a:r>
            <a:r>
              <a:rPr lang="en-US" dirty="0"/>
              <a:t> </a:t>
            </a:r>
            <a:r>
              <a:rPr lang="en-US" dirty="0">
                <a:sym typeface="Wingdings" panose="05000000000000000000" pitchFamily="2" charset="2"/>
              </a:rPr>
              <a:t> Name </a:t>
            </a:r>
          </a:p>
          <a:p>
            <a:r>
              <a:rPr lang="en-US" dirty="0">
                <a:sym typeface="Wingdings" panose="05000000000000000000" pitchFamily="2" charset="2"/>
              </a:rPr>
              <a:t>Name  </a:t>
            </a:r>
            <a:r>
              <a:rPr lang="en-US" dirty="0" err="1">
                <a:sym typeface="Wingdings" panose="05000000000000000000" pitchFamily="2" charset="2"/>
              </a:rPr>
              <a:t>MobileNo</a:t>
            </a:r>
            <a:r>
              <a:rPr lang="en-US" dirty="0">
                <a:sym typeface="Wingdings" panose="05000000000000000000" pitchFamily="2" charset="2"/>
              </a:rPr>
              <a:t> </a:t>
            </a:r>
          </a:p>
          <a:p>
            <a:r>
              <a:rPr lang="en-US" dirty="0" err="1">
                <a:sym typeface="Wingdings" panose="05000000000000000000" pitchFamily="2" charset="2"/>
              </a:rPr>
              <a:t>MobileNo</a:t>
            </a:r>
            <a:r>
              <a:rPr lang="en-US" dirty="0">
                <a:sym typeface="Wingdings" panose="05000000000000000000" pitchFamily="2" charset="2"/>
              </a:rPr>
              <a:t>  Name </a:t>
            </a:r>
          </a:p>
          <a:p>
            <a:r>
              <a:rPr lang="en-US" dirty="0">
                <a:sym typeface="Wingdings" panose="05000000000000000000" pitchFamily="2" charset="2"/>
              </a:rPr>
              <a:t>DOB  CNIC</a:t>
            </a:r>
          </a:p>
          <a:p>
            <a:r>
              <a:rPr lang="en-US" dirty="0">
                <a:sym typeface="Wingdings" panose="05000000000000000000" pitchFamily="2" charset="2"/>
              </a:rPr>
              <a:t>DOB  year of birth</a:t>
            </a:r>
            <a:endParaRPr lang="en-US" dirty="0"/>
          </a:p>
        </p:txBody>
      </p:sp>
    </p:spTree>
    <p:extLst>
      <p:ext uri="{BB962C8B-B14F-4D97-AF65-F5344CB8AC3E}">
        <p14:creationId xmlns:p14="http://schemas.microsoft.com/office/powerpoint/2010/main" val="366783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DE256-510D-4982-8878-BC93757466FE}"/>
              </a:ext>
            </a:extLst>
          </p:cNvPr>
          <p:cNvSpPr>
            <a:spLocks noGrp="1"/>
          </p:cNvSpPr>
          <p:nvPr>
            <p:ph type="title"/>
          </p:nvPr>
        </p:nvSpPr>
        <p:spPr/>
        <p:txBody>
          <a:bodyPr/>
          <a:lstStyle/>
          <a:p>
            <a:r>
              <a:rPr lang="en-US"/>
              <a:t>FD</a:t>
            </a:r>
            <a:endParaRPr lang="en-US" dirty="0"/>
          </a:p>
        </p:txBody>
      </p:sp>
      <p:sp>
        <p:nvSpPr>
          <p:cNvPr id="3" name="Content Placeholder 2">
            <a:extLst>
              <a:ext uri="{FF2B5EF4-FFF2-40B4-BE49-F238E27FC236}">
                <a16:creationId xmlns:a16="http://schemas.microsoft.com/office/drawing/2014/main" xmlns="" id="{000DCBE5-C1BA-4345-B86B-E7DF84DF1832}"/>
              </a:ext>
            </a:extLst>
          </p:cNvPr>
          <p:cNvSpPr>
            <a:spLocks noGrp="1"/>
          </p:cNvSpPr>
          <p:nvPr>
            <p:ph idx="1"/>
          </p:nvPr>
        </p:nvSpPr>
        <p:spPr>
          <a:xfrm>
            <a:off x="838200" y="1825625"/>
            <a:ext cx="5257800" cy="4351338"/>
          </a:xfrm>
        </p:spPr>
        <p:txBody>
          <a:bodyPr/>
          <a:lstStyle/>
          <a:p>
            <a:pPr eaLnBrk="1" hangingPunct="1"/>
            <a:r>
              <a:rPr lang="en-US" altLang="en-US" sz="2800" dirty="0"/>
              <a:t>Written as X -&gt; Y; can be displayed graphically on a relation schema as in Figures.  ( denoted by the arrow:  )</a:t>
            </a:r>
          </a:p>
          <a:p>
            <a:pPr eaLnBrk="1" hangingPunct="1"/>
            <a:r>
              <a:rPr lang="en-US" altLang="en-US" sz="2800" dirty="0"/>
              <a:t>FDs are derived from the real-world constraints on the attributes </a:t>
            </a:r>
          </a:p>
          <a:p>
            <a:endParaRPr lang="en-US" dirty="0"/>
          </a:p>
        </p:txBody>
      </p:sp>
      <p:pic>
        <p:nvPicPr>
          <p:cNvPr id="4" name="Picture 3">
            <a:extLst>
              <a:ext uri="{FF2B5EF4-FFF2-40B4-BE49-F238E27FC236}">
                <a16:creationId xmlns:a16="http://schemas.microsoft.com/office/drawing/2014/main" xmlns="" id="{CD278083-8DF6-40E6-BE60-E9AF79E49355}"/>
              </a:ext>
            </a:extLst>
          </p:cNvPr>
          <p:cNvPicPr>
            <a:picLocks noChangeAspect="1"/>
          </p:cNvPicPr>
          <p:nvPr/>
        </p:nvPicPr>
        <p:blipFill rotWithShape="1">
          <a:blip r:embed="rId2">
            <a:extLst>
              <a:ext uri="{28A0092B-C50C-407E-A947-70E740481C1C}">
                <a14:useLocalDpi xmlns:a14="http://schemas.microsoft.com/office/drawing/2010/main" val="0"/>
              </a:ext>
            </a:extLst>
          </a:blip>
          <a:srcRect l="25238"/>
          <a:stretch/>
        </p:blipFill>
        <p:spPr bwMode="auto">
          <a:xfrm>
            <a:off x="6096000" y="1652587"/>
            <a:ext cx="562575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80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Rules/Axioms </a:t>
            </a:r>
          </a:p>
        </p:txBody>
      </p:sp>
      <p:sp>
        <p:nvSpPr>
          <p:cNvPr id="3" name="Content Placeholder 2"/>
          <p:cNvSpPr>
            <a:spLocks noGrp="1"/>
          </p:cNvSpPr>
          <p:nvPr>
            <p:ph idx="1"/>
          </p:nvPr>
        </p:nvSpPr>
        <p:spPr/>
        <p:txBody>
          <a:bodyPr>
            <a:normAutofit/>
          </a:bodyPr>
          <a:lstStyle/>
          <a:p>
            <a:pPr marL="0" indent="0">
              <a:buNone/>
            </a:pPr>
            <a:r>
              <a:rPr lang="en-US" dirty="0"/>
              <a:t>1)   Composition | Decomposition of FDs.</a:t>
            </a:r>
          </a:p>
          <a:p>
            <a:pPr marL="0" indent="0">
              <a:buNone/>
            </a:pPr>
            <a:r>
              <a:rPr lang="en-US" dirty="0"/>
              <a:t>       X -&gt; A; X -&gt; B is equivalent to</a:t>
            </a:r>
          </a:p>
          <a:p>
            <a:pPr marL="0" indent="0">
              <a:buNone/>
            </a:pPr>
            <a:r>
              <a:rPr lang="en-US" dirty="0"/>
              <a:t>       X -&gt; AB</a:t>
            </a:r>
          </a:p>
          <a:p>
            <a:pPr marL="0" indent="0">
              <a:buNone/>
            </a:pPr>
            <a:r>
              <a:rPr lang="en-US" dirty="0"/>
              <a:t>       i.e., let X be </a:t>
            </a:r>
            <a:r>
              <a:rPr lang="en-US" dirty="0" err="1"/>
              <a:t>Empno</a:t>
            </a:r>
            <a:endParaRPr lang="en-US" dirty="0"/>
          </a:p>
          <a:p>
            <a:pPr marL="0" indent="0">
              <a:buNone/>
            </a:pPr>
            <a:r>
              <a:rPr lang="en-US" dirty="0"/>
              <a:t>	         A be </a:t>
            </a:r>
            <a:r>
              <a:rPr lang="en-US" dirty="0" err="1"/>
              <a:t>EmpFname</a:t>
            </a:r>
            <a:endParaRPr lang="en-US" dirty="0"/>
          </a:p>
          <a:p>
            <a:pPr marL="0" indent="0">
              <a:buNone/>
            </a:pPr>
            <a:r>
              <a:rPr lang="en-US" dirty="0"/>
              <a:t>	         B be </a:t>
            </a:r>
            <a:r>
              <a:rPr lang="en-US" dirty="0" err="1"/>
              <a:t>EmpLname</a:t>
            </a:r>
            <a:endParaRPr lang="en-US" dirty="0"/>
          </a:p>
          <a:p>
            <a:pPr marL="0" indent="0">
              <a:buNone/>
            </a:pPr>
            <a:r>
              <a:rPr lang="en-US" dirty="0"/>
              <a:t>	   </a:t>
            </a:r>
            <a:r>
              <a:rPr lang="en-US" dirty="0" err="1"/>
              <a:t>Empno</a:t>
            </a:r>
            <a:r>
              <a:rPr lang="en-US" dirty="0"/>
              <a:t> -&gt; </a:t>
            </a:r>
            <a:r>
              <a:rPr lang="en-US" dirty="0" err="1"/>
              <a:t>EmpFname</a:t>
            </a:r>
            <a:r>
              <a:rPr lang="en-US" dirty="0"/>
              <a:t>	</a:t>
            </a:r>
            <a:r>
              <a:rPr lang="en-US" dirty="0" err="1"/>
              <a:t>Empno</a:t>
            </a:r>
            <a:r>
              <a:rPr lang="en-US" dirty="0"/>
              <a:t> -&gt; </a:t>
            </a:r>
            <a:r>
              <a:rPr lang="en-US" dirty="0" err="1"/>
              <a:t>EmpFname</a:t>
            </a:r>
            <a:r>
              <a:rPr lang="en-US" dirty="0"/>
              <a:t>, </a:t>
            </a:r>
            <a:r>
              <a:rPr lang="en-US" dirty="0" err="1"/>
              <a:t>EmpLname</a:t>
            </a:r>
            <a:endParaRPr lang="en-US" dirty="0"/>
          </a:p>
          <a:p>
            <a:pPr marL="0" indent="0">
              <a:buNone/>
            </a:pPr>
            <a:r>
              <a:rPr lang="en-US" dirty="0"/>
              <a:t>	   </a:t>
            </a:r>
            <a:r>
              <a:rPr lang="en-US" dirty="0" err="1"/>
              <a:t>Empno</a:t>
            </a:r>
            <a:r>
              <a:rPr lang="en-US" dirty="0"/>
              <a:t> -&gt; </a:t>
            </a:r>
            <a:r>
              <a:rPr lang="en-US" dirty="0" err="1"/>
              <a:t>EmpLname</a:t>
            </a:r>
            <a:endParaRPr lang="en-US" dirty="0"/>
          </a:p>
        </p:txBody>
      </p:sp>
      <p:sp>
        <p:nvSpPr>
          <p:cNvPr id="4" name="Right Bracket 3"/>
          <p:cNvSpPr/>
          <p:nvPr/>
        </p:nvSpPr>
        <p:spPr>
          <a:xfrm>
            <a:off x="5177307" y="4932608"/>
            <a:ext cx="167425" cy="90152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113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AutoNum type="arabicParenR" startAt="2"/>
            </a:pPr>
            <a:r>
              <a:rPr lang="en-US" dirty="0"/>
              <a:t>Identity: X -&gt; X</a:t>
            </a:r>
          </a:p>
          <a:p>
            <a:pPr marL="514350" indent="-514350">
              <a:buAutoNum type="arabicParenR" startAt="2"/>
            </a:pPr>
            <a:r>
              <a:rPr lang="en-US" dirty="0"/>
              <a:t>Transitivity =&gt; X -&gt; A, A -&gt; B =&gt; X -&gt; B</a:t>
            </a:r>
          </a:p>
          <a:p>
            <a:pPr marL="514350" indent="-514350">
              <a:buAutoNum type="arabicParenR" startAt="2"/>
            </a:pPr>
            <a:r>
              <a:rPr lang="en-US" dirty="0"/>
              <a:t>Augmentation if X -&gt; A; Then X, Y -&gt; A,Y</a:t>
            </a:r>
          </a:p>
          <a:p>
            <a:pPr marL="514350" indent="-514350">
              <a:buFont typeface="Arial" panose="020B0604020202020204" pitchFamily="34" charset="0"/>
              <a:buAutoNum type="arabicParenR" startAt="2"/>
            </a:pPr>
            <a:r>
              <a:rPr lang="en-US" altLang="en-US" dirty="0"/>
              <a:t>Decomposition: If X -&gt; YZ, then X -&gt; Y and X -&gt; Z</a:t>
            </a:r>
          </a:p>
          <a:p>
            <a:pPr marL="514350" indent="-514350">
              <a:buFont typeface="Arial" panose="020B0604020202020204" pitchFamily="34" charset="0"/>
              <a:buAutoNum type="arabicParenR" startAt="2"/>
            </a:pPr>
            <a:r>
              <a:rPr lang="en-US" altLang="en-US" dirty="0"/>
              <a:t>Union</a:t>
            </a:r>
            <a:r>
              <a:rPr lang="en-US" altLang="en-US" b="1" dirty="0"/>
              <a:t>:</a:t>
            </a:r>
            <a:r>
              <a:rPr lang="en-US" altLang="en-US" dirty="0"/>
              <a:t> If X -&gt; Y and X -&gt; Z, then X -&gt; YZ</a:t>
            </a:r>
          </a:p>
        </p:txBody>
      </p:sp>
    </p:spTree>
    <p:extLst>
      <p:ext uri="{BB962C8B-B14F-4D97-AF65-F5344CB8AC3E}">
        <p14:creationId xmlns:p14="http://schemas.microsoft.com/office/powerpoint/2010/main" val="304583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55ABC7F-ACDD-43EB-98EC-2FF627AA6FC3}"/>
              </a:ext>
            </a:extLst>
          </p:cNvPr>
          <p:cNvSpPr>
            <a:spLocks noGrp="1"/>
          </p:cNvSpPr>
          <p:nvPr>
            <p:ph type="title"/>
          </p:nvPr>
        </p:nvSpPr>
        <p:spPr>
          <a:xfrm>
            <a:off x="6411685" y="634946"/>
            <a:ext cx="5127171" cy="1450757"/>
          </a:xfrm>
        </p:spPr>
        <p:txBody>
          <a:bodyPr>
            <a:normAutofit/>
          </a:bodyPr>
          <a:lstStyle/>
          <a:p>
            <a:r>
              <a:rPr lang="en-US"/>
              <a:t>Database design methodologies</a:t>
            </a:r>
          </a:p>
        </p:txBody>
      </p:sp>
      <p:pic>
        <p:nvPicPr>
          <p:cNvPr id="5" name="Picture 4" descr="Diagram&#10;&#10;Description automatically generated">
            <a:extLst>
              <a:ext uri="{FF2B5EF4-FFF2-40B4-BE49-F238E27FC236}">
                <a16:creationId xmlns:a16="http://schemas.microsoft.com/office/drawing/2014/main" xmlns="" id="{9BCEC54F-060A-447A-AE47-8158F7CF31F9}"/>
              </a:ext>
            </a:extLst>
          </p:cNvPr>
          <p:cNvPicPr>
            <a:picLocks noChangeAspect="1"/>
          </p:cNvPicPr>
          <p:nvPr/>
        </p:nvPicPr>
        <p:blipFill rotWithShape="1">
          <a:blip r:embed="rId3"/>
          <a:srcRect l="12375" r="12376" b="1"/>
          <a:stretch/>
        </p:blipFill>
        <p:spPr>
          <a:xfrm>
            <a:off x="643192" y="1693255"/>
            <a:ext cx="5451627" cy="3151448"/>
          </a:xfrm>
          <a:prstGeom prst="rect">
            <a:avLst/>
          </a:prstGeom>
        </p:spPr>
      </p:pic>
      <p:cxnSp>
        <p:nvCxnSpPr>
          <p:cNvPr id="34" name="Straight Connector 26">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xmlns="" id="{B7612F0F-E69B-4CE1-8766-8E0D464294AF}"/>
              </a:ext>
            </a:extLst>
          </p:cNvPr>
          <p:cNvSpPr>
            <a:spLocks noGrp="1"/>
          </p:cNvSpPr>
          <p:nvPr>
            <p:ph idx="1"/>
          </p:nvPr>
        </p:nvSpPr>
        <p:spPr>
          <a:xfrm>
            <a:off x="6411684" y="2198914"/>
            <a:ext cx="5127172" cy="3670180"/>
          </a:xfrm>
        </p:spPr>
        <p:txBody>
          <a:bodyPr>
            <a:normAutofit/>
          </a:bodyPr>
          <a:lstStyle/>
          <a:p>
            <a:r>
              <a:rPr lang="en-US" sz="3200" dirty="0"/>
              <a:t>Top down Design </a:t>
            </a:r>
          </a:p>
          <a:p>
            <a:r>
              <a:rPr lang="en-US" sz="3200" dirty="0"/>
              <a:t>Bottom up Design </a:t>
            </a:r>
          </a:p>
        </p:txBody>
      </p:sp>
      <p:sp>
        <p:nvSpPr>
          <p:cNvPr id="35" name="Rectangle 28">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0">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30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xmlns="" id="{23CAA010-986C-4F40-B4F7-361D089B5BCE}"/>
              </a:ext>
            </a:extLst>
          </p:cNvPr>
          <p:cNvGraphicFramePr>
            <a:graphicFrameLocks/>
          </p:cNvGraphicFramePr>
          <p:nvPr>
            <p:extLst>
              <p:ext uri="{D42A27DB-BD31-4B8C-83A1-F6EECF244321}">
                <p14:modId xmlns:p14="http://schemas.microsoft.com/office/powerpoint/2010/main" val="2367282217"/>
              </p:ext>
            </p:extLst>
          </p:nvPr>
        </p:nvGraphicFramePr>
        <p:xfrm>
          <a:off x="0" y="33338"/>
          <a:ext cx="12191999" cy="6824660"/>
        </p:xfrm>
        <a:graphic>
          <a:graphicData uri="http://schemas.openxmlformats.org/drawingml/2006/table">
            <a:tbl>
              <a:tblPr/>
              <a:tblGrid>
                <a:gridCol w="3469035">
                  <a:extLst>
                    <a:ext uri="{9D8B030D-6E8A-4147-A177-3AD203B41FA5}">
                      <a16:colId xmlns:a16="http://schemas.microsoft.com/office/drawing/2014/main" xmlns="" val="20000"/>
                    </a:ext>
                  </a:extLst>
                </a:gridCol>
                <a:gridCol w="4764524">
                  <a:extLst>
                    <a:ext uri="{9D8B030D-6E8A-4147-A177-3AD203B41FA5}">
                      <a16:colId xmlns:a16="http://schemas.microsoft.com/office/drawing/2014/main" xmlns="" val="20001"/>
                    </a:ext>
                  </a:extLst>
                </a:gridCol>
                <a:gridCol w="3958440">
                  <a:extLst>
                    <a:ext uri="{9D8B030D-6E8A-4147-A177-3AD203B41FA5}">
                      <a16:colId xmlns:a16="http://schemas.microsoft.com/office/drawing/2014/main" xmlns="" val="20002"/>
                    </a:ext>
                  </a:extLst>
                </a:gridCol>
              </a:tblGrid>
              <a:tr h="401450">
                <a:tc>
                  <a:txBody>
                    <a:bodyPr/>
                    <a:lstStyle/>
                    <a:p>
                      <a:r>
                        <a:rPr lang="en-US" sz="1300" dirty="0"/>
                        <a:t>Axiom Name</a:t>
                      </a:r>
                    </a:p>
                  </a:txBody>
                  <a:tcPr marL="67235" marR="67235" marT="33618" marB="33618" anchor="ctr">
                    <a:lnL>
                      <a:noFill/>
                    </a:lnL>
                    <a:lnR>
                      <a:noFill/>
                    </a:lnR>
                    <a:lnT>
                      <a:noFill/>
                    </a:lnT>
                    <a:lnB>
                      <a:noFill/>
                    </a:lnB>
                  </a:tcPr>
                </a:tc>
                <a:tc>
                  <a:txBody>
                    <a:bodyPr/>
                    <a:lstStyle/>
                    <a:p>
                      <a:r>
                        <a:rPr lang="en-US" sz="1300" dirty="0"/>
                        <a:t>Axiom</a:t>
                      </a:r>
                    </a:p>
                  </a:txBody>
                  <a:tcPr marL="67235" marR="67235" marT="33618" marB="33618" anchor="ctr">
                    <a:lnL>
                      <a:noFill/>
                    </a:lnL>
                    <a:lnR>
                      <a:noFill/>
                    </a:lnR>
                    <a:lnT>
                      <a:noFill/>
                    </a:lnT>
                    <a:lnB>
                      <a:noFill/>
                    </a:lnB>
                  </a:tcPr>
                </a:tc>
                <a:tc>
                  <a:txBody>
                    <a:bodyPr/>
                    <a:lstStyle/>
                    <a:p>
                      <a:r>
                        <a:rPr lang="en-US" sz="1300"/>
                        <a:t>Example</a:t>
                      </a:r>
                    </a:p>
                  </a:txBody>
                  <a:tcPr marL="67235" marR="67235" marT="33618" marB="33618" anchor="ctr">
                    <a:lnL>
                      <a:noFill/>
                    </a:lnL>
                    <a:lnR>
                      <a:noFill/>
                    </a:lnR>
                    <a:lnT>
                      <a:noFill/>
                    </a:lnT>
                    <a:lnB>
                      <a:noFill/>
                    </a:lnB>
                  </a:tcPr>
                </a:tc>
                <a:extLst>
                  <a:ext uri="{0D108BD9-81ED-4DB2-BD59-A6C34878D82A}">
                    <a16:rowId xmlns:a16="http://schemas.microsoft.com/office/drawing/2014/main" xmlns="" val="10000"/>
                  </a:ext>
                </a:extLst>
              </a:tr>
              <a:tr h="702538">
                <a:tc>
                  <a:txBody>
                    <a:bodyPr/>
                    <a:lstStyle/>
                    <a:p>
                      <a:r>
                        <a:rPr lang="en-US" sz="1300" b="1" dirty="0">
                          <a:latin typeface="Times New Roman" panose="02020603050405020304" pitchFamily="18" charset="0"/>
                        </a:rPr>
                        <a:t>Reflexivity</a:t>
                      </a:r>
                      <a:endParaRPr lang="en-US" sz="1300" dirty="0"/>
                    </a:p>
                  </a:txBody>
                  <a:tcPr marL="67235" marR="67235" marT="33618" marB="33618" anchor="ctr">
                    <a:lnL>
                      <a:noFill/>
                    </a:lnL>
                    <a:lnR>
                      <a:noFill/>
                    </a:lnR>
                    <a:lnT>
                      <a:noFill/>
                    </a:lnT>
                    <a:lnB>
                      <a:noFill/>
                    </a:lnB>
                  </a:tcPr>
                </a:tc>
                <a:tc>
                  <a:txBody>
                    <a:bodyPr/>
                    <a:lstStyle/>
                    <a:p>
                      <a:r>
                        <a:rPr lang="en-US" sz="1300" dirty="0">
                          <a:highlight>
                            <a:srgbClr val="FFFF00"/>
                          </a:highlight>
                          <a:latin typeface="Times New Roman" panose="02020603050405020304" pitchFamily="18" charset="0"/>
                        </a:rPr>
                        <a:t>if a is set of attributes, b </a:t>
                      </a:r>
                      <a:r>
                        <a:rPr lang="en-US" sz="1300" dirty="0">
                          <a:highlight>
                            <a:srgbClr val="FFFF00"/>
                          </a:highlight>
                        </a:rPr>
                        <a:t>⊆</a:t>
                      </a:r>
                      <a:r>
                        <a:rPr lang="en-US" sz="1300" dirty="0">
                          <a:highlight>
                            <a:srgbClr val="FFFF00"/>
                          </a:highlight>
                          <a:latin typeface="Times New Roman" panose="02020603050405020304" pitchFamily="18" charset="0"/>
                        </a:rPr>
                        <a:t> a, then a </a:t>
                      </a:r>
                      <a:r>
                        <a:rPr lang="en-US" sz="1300" dirty="0">
                          <a:highlight>
                            <a:srgbClr val="FFFF00"/>
                          </a:highlight>
                        </a:rPr>
                        <a:t>→</a:t>
                      </a:r>
                      <a:r>
                        <a:rPr lang="en-US" sz="1300" dirty="0">
                          <a:highlight>
                            <a:srgbClr val="FFFF00"/>
                          </a:highlight>
                          <a:latin typeface="Times New Roman" panose="02020603050405020304" pitchFamily="18" charset="0"/>
                        </a:rPr>
                        <a:t>b</a:t>
                      </a:r>
                      <a:endParaRPr lang="en-US" sz="1300" dirty="0">
                        <a:highlight>
                          <a:srgbClr val="FFFF00"/>
                        </a:highlight>
                      </a:endParaRPr>
                    </a:p>
                  </a:txBody>
                  <a:tcPr marL="67235" marR="67235" marT="33618" marB="33618" anchor="ctr">
                    <a:lnL>
                      <a:noFill/>
                    </a:lnL>
                    <a:lnR>
                      <a:noFill/>
                    </a:lnR>
                    <a:lnT>
                      <a:noFill/>
                    </a:lnT>
                    <a:lnB>
                      <a:noFill/>
                    </a:lnB>
                  </a:tcPr>
                </a:tc>
                <a:tc>
                  <a:txBody>
                    <a:bodyPr/>
                    <a:lstStyle/>
                    <a:p>
                      <a:r>
                        <a:rPr lang="en-US" sz="1300" i="1" dirty="0" err="1">
                          <a:effectLst/>
                          <a:highlight>
                            <a:srgbClr val="FFFF00"/>
                          </a:highlight>
                        </a:rPr>
                        <a:t>SSN,Name</a:t>
                      </a:r>
                      <a:r>
                        <a:rPr lang="en-US" sz="1300" i="1" dirty="0">
                          <a:effectLst/>
                          <a:highlight>
                            <a:srgbClr val="FFFF00"/>
                          </a:highlight>
                        </a:rPr>
                        <a:t> → SSN</a:t>
                      </a:r>
                      <a:endParaRPr lang="en-US" sz="1300" dirty="0">
                        <a:highlight>
                          <a:srgbClr val="FFFF00"/>
                        </a:highlight>
                      </a:endParaRPr>
                    </a:p>
                  </a:txBody>
                  <a:tcPr marL="67235" marR="67235" marT="33618" marB="33618" anchor="ctr">
                    <a:lnL>
                      <a:noFill/>
                    </a:lnL>
                    <a:lnR>
                      <a:noFill/>
                    </a:lnR>
                    <a:lnT>
                      <a:noFill/>
                    </a:lnT>
                    <a:lnB>
                      <a:noFill/>
                    </a:lnB>
                  </a:tcPr>
                </a:tc>
                <a:extLst>
                  <a:ext uri="{0D108BD9-81ED-4DB2-BD59-A6C34878D82A}">
                    <a16:rowId xmlns:a16="http://schemas.microsoft.com/office/drawing/2014/main" xmlns="" val="10001"/>
                  </a:ext>
                </a:extLst>
              </a:tr>
              <a:tr h="1003627">
                <a:tc>
                  <a:txBody>
                    <a:bodyPr/>
                    <a:lstStyle/>
                    <a:p>
                      <a:r>
                        <a:rPr lang="en-US" sz="1300" b="1" dirty="0">
                          <a:latin typeface="Times New Roman" panose="02020603050405020304" pitchFamily="18" charset="0"/>
                        </a:rPr>
                        <a:t>Augmentation</a:t>
                      </a:r>
                      <a:endParaRPr lang="en-US" sz="1300" dirty="0"/>
                    </a:p>
                  </a:txBody>
                  <a:tcPr marL="67235" marR="67235" marT="33618" marB="33618" anchor="ctr">
                    <a:lnL>
                      <a:noFill/>
                    </a:lnL>
                    <a:lnR>
                      <a:noFill/>
                    </a:lnR>
                    <a:lnT>
                      <a:noFill/>
                    </a:lnT>
                    <a:lnB>
                      <a:noFill/>
                    </a:lnB>
                  </a:tcPr>
                </a:tc>
                <a:tc>
                  <a:txBody>
                    <a:bodyPr/>
                    <a:lstStyle/>
                    <a:p>
                      <a:r>
                        <a:rPr lang="en-US" sz="1300" dirty="0">
                          <a:latin typeface="Times New Roman" panose="02020603050405020304" pitchFamily="18" charset="0"/>
                        </a:rPr>
                        <a:t>if a</a:t>
                      </a:r>
                      <a:r>
                        <a:rPr lang="en-US" sz="1300" dirty="0"/>
                        <a:t>→</a:t>
                      </a:r>
                      <a:r>
                        <a:rPr lang="en-US" sz="1300" dirty="0">
                          <a:latin typeface="Times New Roman" panose="02020603050405020304" pitchFamily="18" charset="0"/>
                        </a:rPr>
                        <a:t> b holds and c is a set of attributes, then </a:t>
                      </a:r>
                      <a:r>
                        <a:rPr lang="en-US" sz="1300" dirty="0" err="1">
                          <a:latin typeface="Times New Roman" panose="02020603050405020304" pitchFamily="18" charset="0"/>
                        </a:rPr>
                        <a:t>ca</a:t>
                      </a:r>
                      <a:r>
                        <a:rPr lang="en-US" sz="1300" dirty="0" err="1"/>
                        <a:t>→</a:t>
                      </a:r>
                      <a:r>
                        <a:rPr lang="en-US" sz="1300" dirty="0" err="1">
                          <a:latin typeface="Times New Roman" panose="02020603050405020304" pitchFamily="18" charset="0"/>
                        </a:rPr>
                        <a:t>cb</a:t>
                      </a:r>
                      <a:endParaRPr lang="en-US" sz="1300" dirty="0"/>
                    </a:p>
                  </a:txBody>
                  <a:tcPr marL="67235" marR="67235" marT="33618" marB="33618" anchor="ctr">
                    <a:lnL>
                      <a:noFill/>
                    </a:lnL>
                    <a:lnR>
                      <a:noFill/>
                    </a:lnR>
                    <a:lnT>
                      <a:noFill/>
                    </a:lnT>
                    <a:lnB>
                      <a:noFill/>
                    </a:lnB>
                  </a:tcPr>
                </a:tc>
                <a:tc>
                  <a:txBody>
                    <a:bodyPr/>
                    <a:lstStyle/>
                    <a:p>
                      <a:r>
                        <a:rPr lang="en-US" sz="1300" i="1">
                          <a:effectLst/>
                        </a:rPr>
                        <a:t>SSN → Name </a:t>
                      </a:r>
                      <a:r>
                        <a:rPr lang="en-US" sz="1300">
                          <a:effectLst/>
                        </a:rPr>
                        <a:t>then</a:t>
                      </a:r>
                      <a:r>
                        <a:rPr lang="en-US" sz="1300" i="1">
                          <a:effectLst/>
                        </a:rPr>
                        <a:t> </a:t>
                      </a:r>
                      <a:br>
                        <a:rPr lang="en-US" sz="1300" i="1">
                          <a:effectLst/>
                        </a:rPr>
                      </a:br>
                      <a:r>
                        <a:rPr lang="en-US" sz="1300" i="1">
                          <a:effectLst/>
                        </a:rPr>
                        <a:t>SSN,Phone → Name, Phone</a:t>
                      </a:r>
                      <a:endParaRPr lang="en-US" sz="1300">
                        <a:effectLst/>
                      </a:endParaRPr>
                    </a:p>
                  </a:txBody>
                  <a:tcPr marL="67235" marR="67235" marT="33618" marB="33618" anchor="ctr">
                    <a:lnL>
                      <a:noFill/>
                    </a:lnL>
                    <a:lnR>
                      <a:noFill/>
                    </a:lnR>
                    <a:lnT>
                      <a:noFill/>
                    </a:lnT>
                    <a:lnB>
                      <a:noFill/>
                    </a:lnB>
                  </a:tcPr>
                </a:tc>
                <a:extLst>
                  <a:ext uri="{0D108BD9-81ED-4DB2-BD59-A6C34878D82A}">
                    <a16:rowId xmlns:a16="http://schemas.microsoft.com/office/drawing/2014/main" xmlns="" val="10002"/>
                  </a:ext>
                </a:extLst>
              </a:tr>
              <a:tr h="702538">
                <a:tc>
                  <a:txBody>
                    <a:bodyPr/>
                    <a:lstStyle/>
                    <a:p>
                      <a:r>
                        <a:rPr lang="en-US" sz="1300" b="1">
                          <a:latin typeface="Times New Roman" panose="02020603050405020304" pitchFamily="18" charset="0"/>
                        </a:rPr>
                        <a:t>Transitivity</a:t>
                      </a:r>
                      <a:endParaRPr lang="en-US" sz="1300"/>
                    </a:p>
                  </a:txBody>
                  <a:tcPr marL="67235" marR="67235" marT="33618" marB="33618" anchor="ctr">
                    <a:lnL>
                      <a:noFill/>
                    </a:lnL>
                    <a:lnR>
                      <a:noFill/>
                    </a:lnR>
                    <a:lnT>
                      <a:noFill/>
                    </a:lnT>
                    <a:lnB>
                      <a:noFill/>
                    </a:lnB>
                  </a:tcPr>
                </a:tc>
                <a:tc>
                  <a:txBody>
                    <a:bodyPr/>
                    <a:lstStyle/>
                    <a:p>
                      <a:r>
                        <a:rPr lang="en-US" sz="1300" dirty="0">
                          <a:latin typeface="Times New Roman" panose="02020603050405020304" pitchFamily="18" charset="0"/>
                        </a:rPr>
                        <a:t>if a </a:t>
                      </a:r>
                      <a:r>
                        <a:rPr lang="en-US" sz="1300" dirty="0"/>
                        <a:t>→</a:t>
                      </a:r>
                      <a:r>
                        <a:rPr lang="en-US" sz="1300" dirty="0">
                          <a:latin typeface="Times New Roman" panose="02020603050405020304" pitchFamily="18" charset="0"/>
                        </a:rPr>
                        <a:t>b holds and </a:t>
                      </a:r>
                      <a:r>
                        <a:rPr lang="en-US" sz="1300" dirty="0" err="1">
                          <a:latin typeface="Times New Roman" panose="02020603050405020304" pitchFamily="18" charset="0"/>
                        </a:rPr>
                        <a:t>b</a:t>
                      </a:r>
                      <a:r>
                        <a:rPr lang="en-US" sz="1300" dirty="0" err="1"/>
                        <a:t>→</a:t>
                      </a:r>
                      <a:r>
                        <a:rPr lang="en-US" sz="1300" dirty="0" err="1">
                          <a:latin typeface="Times New Roman" panose="02020603050405020304" pitchFamily="18" charset="0"/>
                        </a:rPr>
                        <a:t>c</a:t>
                      </a:r>
                      <a:r>
                        <a:rPr lang="en-US" sz="1300" dirty="0">
                          <a:latin typeface="Times New Roman" panose="02020603050405020304" pitchFamily="18" charset="0"/>
                        </a:rPr>
                        <a:t> holds, then a</a:t>
                      </a:r>
                      <a:r>
                        <a:rPr lang="en-US" sz="1300" dirty="0"/>
                        <a:t>→</a:t>
                      </a:r>
                      <a:r>
                        <a:rPr lang="en-US" sz="1300" dirty="0">
                          <a:latin typeface="Times New Roman" panose="02020603050405020304" pitchFamily="18" charset="0"/>
                        </a:rPr>
                        <a:t> c holds</a:t>
                      </a:r>
                      <a:endParaRPr lang="en-US" sz="1300" dirty="0"/>
                    </a:p>
                  </a:txBody>
                  <a:tcPr marL="67235" marR="67235" marT="33618" marB="33618" anchor="ctr">
                    <a:lnL>
                      <a:noFill/>
                    </a:lnL>
                    <a:lnR>
                      <a:noFill/>
                    </a:lnR>
                    <a:lnT>
                      <a:noFill/>
                    </a:lnT>
                    <a:lnB>
                      <a:noFill/>
                    </a:lnB>
                  </a:tcPr>
                </a:tc>
                <a:tc>
                  <a:txBody>
                    <a:bodyPr/>
                    <a:lstStyle/>
                    <a:p>
                      <a:r>
                        <a:rPr lang="en-US" sz="1300" i="1">
                          <a:effectLst/>
                        </a:rPr>
                        <a:t>SSN →Zip </a:t>
                      </a:r>
                      <a:r>
                        <a:rPr lang="en-US" sz="1300">
                          <a:effectLst/>
                        </a:rPr>
                        <a:t>and</a:t>
                      </a:r>
                      <a:r>
                        <a:rPr lang="en-US" sz="1300" i="1">
                          <a:effectLst/>
                        </a:rPr>
                        <a:t> Zip → City </a:t>
                      </a:r>
                      <a:r>
                        <a:rPr lang="en-US" sz="1300">
                          <a:effectLst/>
                        </a:rPr>
                        <a:t>then</a:t>
                      </a:r>
                      <a:r>
                        <a:rPr lang="en-US" sz="1300" i="1">
                          <a:effectLst/>
                        </a:rPr>
                        <a:t> SSN →City</a:t>
                      </a:r>
                      <a:endParaRPr lang="en-US" sz="1300">
                        <a:effectLst/>
                      </a:endParaRPr>
                    </a:p>
                  </a:txBody>
                  <a:tcPr marL="67235" marR="67235" marT="33618" marB="33618" anchor="ctr">
                    <a:lnL>
                      <a:noFill/>
                    </a:lnL>
                    <a:lnR>
                      <a:noFill/>
                    </a:lnR>
                    <a:lnT>
                      <a:noFill/>
                    </a:lnT>
                    <a:lnB>
                      <a:noFill/>
                    </a:lnB>
                  </a:tcPr>
                </a:tc>
                <a:extLst>
                  <a:ext uri="{0D108BD9-81ED-4DB2-BD59-A6C34878D82A}">
                    <a16:rowId xmlns:a16="http://schemas.microsoft.com/office/drawing/2014/main" xmlns="" val="10003"/>
                  </a:ext>
                </a:extLst>
              </a:tr>
              <a:tr h="1003627">
                <a:tc>
                  <a:txBody>
                    <a:bodyPr/>
                    <a:lstStyle/>
                    <a:p>
                      <a:r>
                        <a:rPr lang="en-US" sz="1300" b="1" dirty="0">
                          <a:latin typeface="Times New Roman" panose="02020603050405020304" pitchFamily="18" charset="0"/>
                        </a:rPr>
                        <a:t>Union or </a:t>
                      </a:r>
                      <a:r>
                        <a:rPr lang="en-US" sz="1300" b="1" dirty="0" err="1">
                          <a:latin typeface="Times New Roman" panose="02020603050405020304" pitchFamily="18" charset="0"/>
                        </a:rPr>
                        <a:t>Additivity</a:t>
                      </a:r>
                      <a:r>
                        <a:rPr lang="en-US" sz="1300" dirty="0">
                          <a:latin typeface="Times New Roman" panose="02020603050405020304" pitchFamily="18" charset="0"/>
                        </a:rPr>
                        <a:t> *</a:t>
                      </a:r>
                      <a:endParaRPr lang="en-US" sz="1300" dirty="0"/>
                    </a:p>
                  </a:txBody>
                  <a:tcPr marL="67235" marR="67235" marT="33618" marB="33618" anchor="ctr">
                    <a:lnL>
                      <a:noFill/>
                    </a:lnL>
                    <a:lnR>
                      <a:noFill/>
                    </a:lnR>
                    <a:lnT>
                      <a:noFill/>
                    </a:lnT>
                    <a:lnB>
                      <a:noFill/>
                    </a:lnB>
                  </a:tcPr>
                </a:tc>
                <a:tc>
                  <a:txBody>
                    <a:bodyPr/>
                    <a:lstStyle/>
                    <a:p>
                      <a:r>
                        <a:rPr lang="en-US" sz="1300" dirty="0">
                          <a:latin typeface="Times New Roman" panose="02020603050405020304" pitchFamily="18" charset="0"/>
                        </a:rPr>
                        <a:t>if a </a:t>
                      </a:r>
                      <a:r>
                        <a:rPr lang="en-US" sz="1300" dirty="0"/>
                        <a:t>→</a:t>
                      </a:r>
                      <a:r>
                        <a:rPr lang="en-US" sz="1300" dirty="0">
                          <a:latin typeface="Times New Roman" panose="02020603050405020304" pitchFamily="18" charset="0"/>
                        </a:rPr>
                        <a:t> b and a </a:t>
                      </a:r>
                      <a:r>
                        <a:rPr lang="en-US" sz="1300" dirty="0"/>
                        <a:t>→</a:t>
                      </a:r>
                      <a:r>
                        <a:rPr lang="en-US" sz="1300" dirty="0">
                          <a:latin typeface="Times New Roman" panose="02020603050405020304" pitchFamily="18" charset="0"/>
                        </a:rPr>
                        <a:t> c holds then a</a:t>
                      </a:r>
                      <a:r>
                        <a:rPr lang="en-US" sz="1300" dirty="0"/>
                        <a:t>→</a:t>
                      </a:r>
                      <a:r>
                        <a:rPr lang="en-US" sz="1300" dirty="0">
                          <a:latin typeface="Times New Roman" panose="02020603050405020304" pitchFamily="18" charset="0"/>
                        </a:rPr>
                        <a:t> </a:t>
                      </a:r>
                      <a:r>
                        <a:rPr lang="en-US" sz="1300" dirty="0" err="1">
                          <a:latin typeface="Times New Roman" panose="02020603050405020304" pitchFamily="18" charset="0"/>
                        </a:rPr>
                        <a:t>bc</a:t>
                      </a:r>
                      <a:r>
                        <a:rPr lang="en-US" sz="1300" dirty="0">
                          <a:latin typeface="Times New Roman" panose="02020603050405020304" pitchFamily="18" charset="0"/>
                        </a:rPr>
                        <a:t> holds</a:t>
                      </a:r>
                      <a:endParaRPr lang="en-US" sz="1300" dirty="0"/>
                    </a:p>
                  </a:txBody>
                  <a:tcPr marL="67235" marR="67235" marT="33618" marB="33618" anchor="ctr">
                    <a:lnL>
                      <a:noFill/>
                    </a:lnL>
                    <a:lnR>
                      <a:noFill/>
                    </a:lnR>
                    <a:lnT>
                      <a:noFill/>
                    </a:lnT>
                    <a:lnB>
                      <a:noFill/>
                    </a:lnB>
                  </a:tcPr>
                </a:tc>
                <a:tc>
                  <a:txBody>
                    <a:bodyPr/>
                    <a:lstStyle/>
                    <a:p>
                      <a:r>
                        <a:rPr lang="en-US" sz="1300" i="1">
                          <a:effectLst/>
                        </a:rPr>
                        <a:t>SSN→Name </a:t>
                      </a:r>
                      <a:r>
                        <a:rPr lang="en-US" sz="1300">
                          <a:effectLst/>
                        </a:rPr>
                        <a:t>and</a:t>
                      </a:r>
                      <a:r>
                        <a:rPr lang="en-US" sz="1300" i="1">
                          <a:effectLst/>
                        </a:rPr>
                        <a:t> SSN→Zip </a:t>
                      </a:r>
                      <a:r>
                        <a:rPr lang="en-US" sz="1300">
                          <a:effectLst/>
                        </a:rPr>
                        <a:t>then</a:t>
                      </a:r>
                      <a:r>
                        <a:rPr lang="en-US" sz="1300" i="1">
                          <a:effectLst/>
                        </a:rPr>
                        <a:t> SSN→Name,Zip</a:t>
                      </a:r>
                      <a:endParaRPr lang="en-US" sz="1300">
                        <a:effectLst/>
                      </a:endParaRPr>
                    </a:p>
                  </a:txBody>
                  <a:tcPr marL="67235" marR="67235" marT="33618" marB="33618" anchor="ctr">
                    <a:lnL>
                      <a:noFill/>
                    </a:lnL>
                    <a:lnR>
                      <a:noFill/>
                    </a:lnR>
                    <a:lnT>
                      <a:noFill/>
                    </a:lnT>
                    <a:lnB>
                      <a:noFill/>
                    </a:lnB>
                  </a:tcPr>
                </a:tc>
                <a:extLst>
                  <a:ext uri="{0D108BD9-81ED-4DB2-BD59-A6C34878D82A}">
                    <a16:rowId xmlns:a16="http://schemas.microsoft.com/office/drawing/2014/main" xmlns="" val="10004"/>
                  </a:ext>
                </a:extLst>
              </a:tr>
              <a:tr h="1003627">
                <a:tc>
                  <a:txBody>
                    <a:bodyPr/>
                    <a:lstStyle/>
                    <a:p>
                      <a:r>
                        <a:rPr lang="en-US" sz="1300" b="1">
                          <a:latin typeface="Times New Roman" panose="02020603050405020304" pitchFamily="18" charset="0"/>
                        </a:rPr>
                        <a:t>Decomposition or Projectivity*</a:t>
                      </a:r>
                      <a:endParaRPr lang="en-US" sz="1300"/>
                    </a:p>
                  </a:txBody>
                  <a:tcPr marL="67235" marR="67235" marT="33618" marB="33618" anchor="ctr">
                    <a:lnL>
                      <a:noFill/>
                    </a:lnL>
                    <a:lnR>
                      <a:noFill/>
                    </a:lnR>
                    <a:lnT>
                      <a:noFill/>
                    </a:lnT>
                    <a:lnB>
                      <a:noFill/>
                    </a:lnB>
                  </a:tcPr>
                </a:tc>
                <a:tc>
                  <a:txBody>
                    <a:bodyPr/>
                    <a:lstStyle/>
                    <a:p>
                      <a:r>
                        <a:rPr lang="en-US" sz="1300" dirty="0">
                          <a:latin typeface="Times New Roman" panose="02020603050405020304" pitchFamily="18" charset="0"/>
                        </a:rPr>
                        <a:t>if a </a:t>
                      </a:r>
                      <a:r>
                        <a:rPr lang="en-US" sz="1300" dirty="0"/>
                        <a:t>→</a:t>
                      </a:r>
                      <a:r>
                        <a:rPr lang="en-US" sz="1300" dirty="0">
                          <a:latin typeface="Times New Roman" panose="02020603050405020304" pitchFamily="18" charset="0"/>
                        </a:rPr>
                        <a:t> </a:t>
                      </a:r>
                      <a:r>
                        <a:rPr lang="en-US" sz="1300" dirty="0" err="1">
                          <a:latin typeface="Times New Roman" panose="02020603050405020304" pitchFamily="18" charset="0"/>
                        </a:rPr>
                        <a:t>bc</a:t>
                      </a:r>
                      <a:r>
                        <a:rPr lang="en-US" sz="1300" dirty="0">
                          <a:latin typeface="Times New Roman" panose="02020603050405020304" pitchFamily="18" charset="0"/>
                        </a:rPr>
                        <a:t> holds then a </a:t>
                      </a:r>
                      <a:r>
                        <a:rPr lang="en-US" sz="1300" dirty="0"/>
                        <a:t>→</a:t>
                      </a:r>
                      <a:r>
                        <a:rPr lang="en-US" sz="1300" dirty="0">
                          <a:latin typeface="Times New Roman" panose="02020603050405020304" pitchFamily="18" charset="0"/>
                        </a:rPr>
                        <a:t> b and a </a:t>
                      </a:r>
                      <a:r>
                        <a:rPr lang="en-US" sz="1300" dirty="0"/>
                        <a:t>→</a:t>
                      </a:r>
                      <a:r>
                        <a:rPr lang="en-US" sz="1300" dirty="0">
                          <a:latin typeface="Times New Roman" panose="02020603050405020304" pitchFamily="18" charset="0"/>
                        </a:rPr>
                        <a:t> c holds</a:t>
                      </a:r>
                      <a:endParaRPr lang="en-US" sz="1300" dirty="0"/>
                    </a:p>
                  </a:txBody>
                  <a:tcPr marL="67235" marR="67235" marT="33618" marB="33618" anchor="ctr">
                    <a:lnL>
                      <a:noFill/>
                    </a:lnL>
                    <a:lnR>
                      <a:noFill/>
                    </a:lnR>
                    <a:lnT>
                      <a:noFill/>
                    </a:lnT>
                    <a:lnB>
                      <a:noFill/>
                    </a:lnB>
                  </a:tcPr>
                </a:tc>
                <a:tc>
                  <a:txBody>
                    <a:bodyPr/>
                    <a:lstStyle/>
                    <a:p>
                      <a:r>
                        <a:rPr lang="en-US" sz="1300" i="1">
                          <a:effectLst/>
                        </a:rPr>
                        <a:t>SSN→Name,Zip </a:t>
                      </a:r>
                      <a:r>
                        <a:rPr lang="en-US" sz="1300">
                          <a:effectLst/>
                        </a:rPr>
                        <a:t>then </a:t>
                      </a:r>
                      <a:r>
                        <a:rPr lang="en-US" sz="1300" i="1">
                          <a:effectLst/>
                        </a:rPr>
                        <a:t>SSN→Name </a:t>
                      </a:r>
                      <a:r>
                        <a:rPr lang="en-US" sz="1300">
                          <a:effectLst/>
                        </a:rPr>
                        <a:t>and</a:t>
                      </a:r>
                      <a:r>
                        <a:rPr lang="en-US" sz="1300" i="1">
                          <a:effectLst/>
                        </a:rPr>
                        <a:t> SSN→Zip</a:t>
                      </a:r>
                      <a:endParaRPr lang="en-US" sz="1300"/>
                    </a:p>
                  </a:txBody>
                  <a:tcPr marL="67235" marR="67235" marT="33618" marB="33618" anchor="ctr">
                    <a:lnL>
                      <a:noFill/>
                    </a:lnL>
                    <a:lnR>
                      <a:noFill/>
                    </a:lnR>
                    <a:lnT>
                      <a:noFill/>
                    </a:lnT>
                    <a:lnB>
                      <a:noFill/>
                    </a:lnB>
                  </a:tcPr>
                </a:tc>
                <a:extLst>
                  <a:ext uri="{0D108BD9-81ED-4DB2-BD59-A6C34878D82A}">
                    <a16:rowId xmlns:a16="http://schemas.microsoft.com/office/drawing/2014/main" xmlns="" val="10005"/>
                  </a:ext>
                </a:extLst>
              </a:tr>
              <a:tr h="1304715">
                <a:tc>
                  <a:txBody>
                    <a:bodyPr/>
                    <a:lstStyle/>
                    <a:p>
                      <a:r>
                        <a:rPr lang="en-US" sz="1300" b="1">
                          <a:latin typeface="Times New Roman" panose="02020603050405020304" pitchFamily="18" charset="0"/>
                        </a:rPr>
                        <a:t>Pseudotransitivity</a:t>
                      </a:r>
                      <a:r>
                        <a:rPr lang="en-US" sz="1300">
                          <a:latin typeface="Times New Roman" panose="02020603050405020304" pitchFamily="18" charset="0"/>
                        </a:rPr>
                        <a:t>*</a:t>
                      </a:r>
                      <a:endParaRPr lang="en-US" sz="1300"/>
                    </a:p>
                  </a:txBody>
                  <a:tcPr marL="67235" marR="67235" marT="33618" marB="33618" anchor="ctr">
                    <a:lnL>
                      <a:noFill/>
                    </a:lnL>
                    <a:lnR>
                      <a:noFill/>
                    </a:lnR>
                    <a:lnT>
                      <a:noFill/>
                    </a:lnT>
                    <a:lnB>
                      <a:noFill/>
                    </a:lnB>
                  </a:tcPr>
                </a:tc>
                <a:tc>
                  <a:txBody>
                    <a:bodyPr/>
                    <a:lstStyle/>
                    <a:p>
                      <a:r>
                        <a:rPr lang="en-US" sz="1300">
                          <a:latin typeface="Times New Roman" panose="02020603050405020304" pitchFamily="18" charset="0"/>
                        </a:rPr>
                        <a:t>if a </a:t>
                      </a:r>
                      <a:r>
                        <a:rPr lang="en-US" sz="1300"/>
                        <a:t>→</a:t>
                      </a:r>
                      <a:r>
                        <a:rPr lang="en-US" sz="1300">
                          <a:latin typeface="Times New Roman" panose="02020603050405020304" pitchFamily="18" charset="0"/>
                        </a:rPr>
                        <a:t> b and cb </a:t>
                      </a:r>
                      <a:r>
                        <a:rPr lang="en-US" sz="1300"/>
                        <a:t>→</a:t>
                      </a:r>
                      <a:r>
                        <a:rPr lang="en-US" sz="1300">
                          <a:latin typeface="Times New Roman" panose="02020603050405020304" pitchFamily="18" charset="0"/>
                        </a:rPr>
                        <a:t> d hold then ac </a:t>
                      </a:r>
                      <a:r>
                        <a:rPr lang="en-US" sz="1300"/>
                        <a:t>→</a:t>
                      </a:r>
                      <a:r>
                        <a:rPr lang="en-US" sz="1300">
                          <a:latin typeface="Times New Roman" panose="02020603050405020304" pitchFamily="18" charset="0"/>
                        </a:rPr>
                        <a:t> d holds</a:t>
                      </a:r>
                      <a:endParaRPr lang="en-US" sz="1300"/>
                    </a:p>
                  </a:txBody>
                  <a:tcPr marL="67235" marR="67235" marT="33618" marB="33618" anchor="ctr">
                    <a:lnL>
                      <a:noFill/>
                    </a:lnL>
                    <a:lnR>
                      <a:noFill/>
                    </a:lnR>
                    <a:lnT>
                      <a:noFill/>
                    </a:lnT>
                    <a:lnB>
                      <a:noFill/>
                    </a:lnB>
                  </a:tcPr>
                </a:tc>
                <a:tc>
                  <a:txBody>
                    <a:bodyPr/>
                    <a:lstStyle/>
                    <a:p>
                      <a:r>
                        <a:rPr lang="en-US" sz="1300" i="1" dirty="0">
                          <a:effectLst/>
                        </a:rPr>
                        <a:t>Address → Project </a:t>
                      </a:r>
                      <a:r>
                        <a:rPr lang="en-US" sz="1300" dirty="0"/>
                        <a:t>and</a:t>
                      </a:r>
                      <a:r>
                        <a:rPr lang="en-US" sz="1300" i="1" dirty="0">
                          <a:effectLst/>
                        </a:rPr>
                        <a:t> </a:t>
                      </a:r>
                      <a:r>
                        <a:rPr lang="en-US" sz="1300" i="1" dirty="0" err="1">
                          <a:effectLst/>
                        </a:rPr>
                        <a:t>Project,Date</a:t>
                      </a:r>
                      <a:r>
                        <a:rPr lang="en-US" sz="1300" i="1" dirty="0">
                          <a:effectLst/>
                        </a:rPr>
                        <a:t> →Amount </a:t>
                      </a:r>
                      <a:r>
                        <a:rPr lang="en-US" sz="1300"/>
                        <a:t>then</a:t>
                      </a:r>
                      <a:r>
                        <a:rPr lang="en-US" sz="1300" i="1">
                          <a:effectLst/>
                        </a:rPr>
                        <a:t>Address,Date</a:t>
                      </a:r>
                      <a:r>
                        <a:rPr lang="en-US" sz="1300" i="1" dirty="0">
                          <a:effectLst/>
                        </a:rPr>
                        <a:t> → Amount</a:t>
                      </a:r>
                      <a:endParaRPr lang="en-US" sz="1300" dirty="0"/>
                    </a:p>
                  </a:txBody>
                  <a:tcPr marL="67235" marR="67235" marT="33618" marB="33618" anchor="ctr">
                    <a:lnL>
                      <a:noFill/>
                    </a:lnL>
                    <a:lnR>
                      <a:noFill/>
                    </a:lnR>
                    <a:lnT>
                      <a:noFill/>
                    </a:lnT>
                    <a:lnB>
                      <a:noFill/>
                    </a:lnB>
                  </a:tcPr>
                </a:tc>
                <a:extLst>
                  <a:ext uri="{0D108BD9-81ED-4DB2-BD59-A6C34878D82A}">
                    <a16:rowId xmlns:a16="http://schemas.microsoft.com/office/drawing/2014/main" xmlns="" val="10006"/>
                  </a:ext>
                </a:extLst>
              </a:tr>
              <a:tr h="702538">
                <a:tc>
                  <a:txBody>
                    <a:bodyPr/>
                    <a:lstStyle/>
                    <a:p>
                      <a:r>
                        <a:rPr lang="en-US" sz="1300">
                          <a:latin typeface="Times New Roman" panose="02020603050405020304" pitchFamily="18" charset="0"/>
                        </a:rPr>
                        <a:t>(NOTE</a:t>
                      </a:r>
                      <a:r>
                        <a:rPr lang="en-US" sz="1300"/>
                        <a:t>)</a:t>
                      </a:r>
                    </a:p>
                  </a:txBody>
                  <a:tcPr marL="67235" marR="67235" marT="33618" marB="33618" anchor="ctr">
                    <a:lnL>
                      <a:noFill/>
                    </a:lnL>
                    <a:lnR>
                      <a:noFill/>
                    </a:lnR>
                    <a:lnT>
                      <a:noFill/>
                    </a:lnT>
                    <a:lnB>
                      <a:noFill/>
                    </a:lnB>
                  </a:tcPr>
                </a:tc>
                <a:tc>
                  <a:txBody>
                    <a:bodyPr/>
                    <a:lstStyle/>
                    <a:p>
                      <a:r>
                        <a:rPr lang="en-US" sz="1300" i="1">
                          <a:latin typeface="Times New Roman" panose="02020603050405020304" pitchFamily="18" charset="0"/>
                        </a:rPr>
                        <a:t>ab</a:t>
                      </a:r>
                      <a:r>
                        <a:rPr lang="en-US" sz="1300" i="1"/>
                        <a:t>→</a:t>
                      </a:r>
                      <a:r>
                        <a:rPr lang="en-US" sz="1300" i="1">
                          <a:latin typeface="Times New Roman" panose="02020603050405020304" pitchFamily="18" charset="0"/>
                        </a:rPr>
                        <a:t> c does NOT imply a </a:t>
                      </a:r>
                      <a:r>
                        <a:rPr lang="en-US" sz="1300" i="1"/>
                        <a:t>→</a:t>
                      </a:r>
                      <a:r>
                        <a:rPr lang="en-US" sz="1300" i="1">
                          <a:latin typeface="Times New Roman" panose="02020603050405020304" pitchFamily="18" charset="0"/>
                        </a:rPr>
                        <a:t> b and b </a:t>
                      </a:r>
                      <a:r>
                        <a:rPr lang="en-US" sz="1300" i="1"/>
                        <a:t>→</a:t>
                      </a:r>
                      <a:r>
                        <a:rPr lang="en-US" sz="1300" i="1">
                          <a:latin typeface="Times New Roman" panose="02020603050405020304" pitchFamily="18" charset="0"/>
                        </a:rPr>
                        <a:t> c</a:t>
                      </a:r>
                      <a:endParaRPr lang="en-US" sz="1300"/>
                    </a:p>
                  </a:txBody>
                  <a:tcPr marL="67235" marR="67235" marT="33618" marB="33618" anchor="ctr">
                    <a:lnL>
                      <a:noFill/>
                    </a:lnL>
                    <a:lnR>
                      <a:noFill/>
                    </a:lnR>
                    <a:lnT>
                      <a:noFill/>
                    </a:lnT>
                    <a:lnB>
                      <a:noFill/>
                    </a:lnB>
                  </a:tcPr>
                </a:tc>
                <a:tc>
                  <a:txBody>
                    <a:bodyPr/>
                    <a:lstStyle/>
                    <a:p>
                      <a:r>
                        <a:rPr lang="en-US" sz="1300" dirty="0"/>
                        <a:t> </a:t>
                      </a:r>
                    </a:p>
                  </a:txBody>
                  <a:tcPr marL="67235" marR="67235" marT="33618" marB="33618" anchor="ctr">
                    <a:lnL>
                      <a:noFill/>
                    </a:lnL>
                    <a:lnR>
                      <a:noFill/>
                    </a:lnR>
                    <a:lnT>
                      <a:noFill/>
                    </a:lnT>
                    <a:lnB>
                      <a:noFill/>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13526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FE10E-27E7-4711-B6E0-F4C2474992F2}"/>
              </a:ext>
            </a:extLst>
          </p:cNvPr>
          <p:cNvSpPr>
            <a:spLocks noGrp="1"/>
          </p:cNvSpPr>
          <p:nvPr>
            <p:ph type="title"/>
          </p:nvPr>
        </p:nvSpPr>
        <p:spPr/>
        <p:txBody>
          <a:bodyPr/>
          <a:lstStyle/>
          <a:p>
            <a:r>
              <a:rPr lang="en-US" dirty="0"/>
              <a:t>Attribute Closure </a:t>
            </a:r>
          </a:p>
        </p:txBody>
      </p:sp>
      <p:sp>
        <p:nvSpPr>
          <p:cNvPr id="3" name="Content Placeholder 2">
            <a:extLst>
              <a:ext uri="{FF2B5EF4-FFF2-40B4-BE49-F238E27FC236}">
                <a16:creationId xmlns:a16="http://schemas.microsoft.com/office/drawing/2014/main" xmlns="" id="{526EEB45-8826-4633-A465-6818BBBAF820}"/>
              </a:ext>
            </a:extLst>
          </p:cNvPr>
          <p:cNvSpPr>
            <a:spLocks noGrp="1"/>
          </p:cNvSpPr>
          <p:nvPr>
            <p:ph idx="1"/>
          </p:nvPr>
        </p:nvSpPr>
        <p:spPr/>
        <p:txBody>
          <a:bodyPr/>
          <a:lstStyle/>
          <a:p>
            <a:pPr marL="0" indent="0">
              <a:buNone/>
            </a:pPr>
            <a:r>
              <a:rPr lang="en-US" b="1" dirty="0"/>
              <a:t>Definition : Set of attributes that are functionally determined by X</a:t>
            </a:r>
          </a:p>
          <a:p>
            <a:pPr marL="0" indent="0">
              <a:buNone/>
            </a:pPr>
            <a:endParaRPr lang="en-US" b="1" dirty="0"/>
          </a:p>
          <a:p>
            <a:pPr marL="0" indent="0">
              <a:buNone/>
            </a:pPr>
            <a:r>
              <a:rPr lang="en-US" b="1" dirty="0"/>
              <a:t>Example: </a:t>
            </a:r>
          </a:p>
          <a:p>
            <a:pPr marL="0" indent="0">
              <a:buNone/>
            </a:pPr>
            <a:r>
              <a:rPr lang="en-US" b="1" dirty="0"/>
              <a:t> Find A</a:t>
            </a:r>
            <a:r>
              <a:rPr lang="en-US" b="1" baseline="30000" dirty="0"/>
              <a:t>+ </a:t>
            </a:r>
            <a:r>
              <a:rPr lang="en-US" b="1" dirty="0"/>
              <a:t>, B</a:t>
            </a:r>
            <a:r>
              <a:rPr lang="en-US" b="1" baseline="30000" dirty="0"/>
              <a:t>+ </a:t>
            </a:r>
            <a:r>
              <a:rPr lang="en-US" b="1" dirty="0"/>
              <a:t>,C</a:t>
            </a:r>
            <a:r>
              <a:rPr lang="en-US" b="1" baseline="30000" dirty="0"/>
              <a:t>+</a:t>
            </a:r>
            <a:r>
              <a:rPr lang="en-US" b="1" dirty="0"/>
              <a:t>, D</a:t>
            </a:r>
            <a:r>
              <a:rPr lang="en-US" b="1" baseline="30000" dirty="0"/>
              <a:t>+</a:t>
            </a:r>
          </a:p>
          <a:p>
            <a:pPr marL="0" indent="0">
              <a:buNone/>
            </a:pPr>
            <a:r>
              <a:rPr lang="en-US" dirty="0"/>
              <a:t>  R(ABCD) </a:t>
            </a:r>
          </a:p>
          <a:p>
            <a:pPr marL="0" indent="0">
              <a:buNone/>
            </a:pPr>
            <a:r>
              <a:rPr lang="en-US" dirty="0"/>
              <a:t> FDs: { A -&gt; B, B -&gt; C, C -&gt; D }</a:t>
            </a:r>
          </a:p>
        </p:txBody>
      </p:sp>
    </p:spTree>
    <p:extLst>
      <p:ext uri="{BB962C8B-B14F-4D97-AF65-F5344CB8AC3E}">
        <p14:creationId xmlns:p14="http://schemas.microsoft.com/office/powerpoint/2010/main" val="3816385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xmlns="" id="{C034D817-2E35-4489-B39B-E0D9CB388EEE}"/>
              </a:ext>
            </a:extLst>
          </p:cNvPr>
          <p:cNvSpPr>
            <a:spLocks noGrp="1"/>
          </p:cNvSpPr>
          <p:nvPr>
            <p:ph type="title"/>
          </p:nvPr>
        </p:nvSpPr>
        <p:spPr/>
        <p:txBody>
          <a:bodyPr/>
          <a:lstStyle/>
          <a:p>
            <a:r>
              <a:rPr lang="en-US" altLang="en-US"/>
              <a:t>Closure</a:t>
            </a:r>
          </a:p>
        </p:txBody>
      </p:sp>
      <p:sp>
        <p:nvSpPr>
          <p:cNvPr id="64515" name="Content Placeholder 2">
            <a:extLst>
              <a:ext uri="{FF2B5EF4-FFF2-40B4-BE49-F238E27FC236}">
                <a16:creationId xmlns:a16="http://schemas.microsoft.com/office/drawing/2014/main" xmlns="" id="{29E1A583-F6CA-4662-911C-BD2C9A008D07}"/>
              </a:ext>
            </a:extLst>
          </p:cNvPr>
          <p:cNvSpPr>
            <a:spLocks noGrp="1"/>
          </p:cNvSpPr>
          <p:nvPr>
            <p:ph idx="1"/>
          </p:nvPr>
        </p:nvSpPr>
        <p:spPr/>
        <p:txBody>
          <a:bodyPr/>
          <a:lstStyle/>
          <a:p>
            <a:r>
              <a:rPr lang="en-US" altLang="en-US" b="1"/>
              <a:t>Given </a:t>
            </a:r>
            <a:r>
              <a:rPr lang="en-US" altLang="en-US"/>
              <a:t>FDs:</a:t>
            </a:r>
          </a:p>
          <a:p>
            <a:pPr lvl="1"/>
            <a:r>
              <a:rPr lang="en-US" altLang="en-US"/>
              <a:t>AB → E</a:t>
            </a:r>
          </a:p>
          <a:p>
            <a:pPr lvl="1"/>
            <a:r>
              <a:rPr lang="en-US" altLang="en-US"/>
              <a:t>BE → I</a:t>
            </a:r>
          </a:p>
          <a:p>
            <a:pPr lvl="1"/>
            <a:r>
              <a:rPr lang="en-US" altLang="en-US"/>
              <a:t>E → C</a:t>
            </a:r>
          </a:p>
          <a:p>
            <a:pPr lvl="1"/>
            <a:r>
              <a:rPr lang="en-US" altLang="en-US"/>
              <a:t>CI → D</a:t>
            </a:r>
          </a:p>
          <a:p>
            <a:r>
              <a:rPr lang="en-US" altLang="en-US" b="1"/>
              <a:t>Question</a:t>
            </a:r>
            <a:r>
              <a:rPr lang="en-US" altLang="en-US"/>
              <a:t>: Is B → CD in the closure? </a:t>
            </a:r>
          </a:p>
          <a:p>
            <a:endParaRPr lang="en-US" altLang="en-US"/>
          </a:p>
        </p:txBody>
      </p:sp>
      <p:sp>
        <p:nvSpPr>
          <p:cNvPr id="64516" name="Slide Number Placeholder 3">
            <a:extLst>
              <a:ext uri="{FF2B5EF4-FFF2-40B4-BE49-F238E27FC236}">
                <a16:creationId xmlns:a16="http://schemas.microsoft.com/office/drawing/2014/main" xmlns="" id="{3BE9BCCA-EEF2-4992-94CD-940AEEDCC380}"/>
              </a:ext>
            </a:extLst>
          </p:cNvPr>
          <p:cNvSpPr>
            <a:spLocks noGrp="1"/>
          </p:cNvSpPr>
          <p:nvPr>
            <p:ph type="sldNum" sz="quarter" idx="10"/>
          </p:nvPr>
        </p:nvSpPr>
        <p:spPr>
          <a:noFill/>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1400" i="0">
                <a:solidFill>
                  <a:srgbClr val="990033"/>
                </a:solidFill>
              </a:rPr>
              <a:t>Slide 10- </a:t>
            </a:r>
            <a:fld id="{AD63EE07-C2A7-417F-B3EB-D88830BBCCF5}" type="slidenum">
              <a:rPr lang="en-US" altLang="en-US" sz="1400" i="0">
                <a:solidFill>
                  <a:srgbClr val="990033"/>
                </a:solidFill>
              </a:rPr>
              <a:pPr/>
              <a:t>22</a:t>
            </a:fld>
            <a:endParaRPr lang="en-CA" altLang="en-US" sz="1400" i="0">
              <a:solidFill>
                <a:srgbClr val="9900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Arbitrary Example of Closures:</a:t>
            </a:r>
          </a:p>
        </p:txBody>
      </p:sp>
      <p:sp>
        <p:nvSpPr>
          <p:cNvPr id="3" name="Content Placeholder 2"/>
          <p:cNvSpPr>
            <a:spLocks noGrp="1"/>
          </p:cNvSpPr>
          <p:nvPr>
            <p:ph idx="1"/>
          </p:nvPr>
        </p:nvSpPr>
        <p:spPr/>
        <p:txBody>
          <a:bodyPr/>
          <a:lstStyle/>
          <a:p>
            <a:pPr marL="0" indent="0">
              <a:buNone/>
            </a:pPr>
            <a:r>
              <a:rPr lang="en-US" dirty="0"/>
              <a:t>AB -&gt; CD ,  AF -&gt; D  , DE -&gt; F  , C -&gt; G  , F -&gt; E,   G -&gt; A</a:t>
            </a:r>
          </a:p>
          <a:p>
            <a:pPr marL="0" indent="0">
              <a:buNone/>
            </a:pPr>
            <a:r>
              <a:rPr lang="en-US" dirty="0"/>
              <a:t>(CF)</a:t>
            </a:r>
            <a:r>
              <a:rPr lang="en-US" baseline="30000" dirty="0"/>
              <a:t>+</a:t>
            </a:r>
            <a:r>
              <a:rPr lang="en-US" dirty="0"/>
              <a:t> =</a:t>
            </a:r>
          </a:p>
          <a:p>
            <a:pPr marL="0" indent="0">
              <a:buNone/>
            </a:pPr>
            <a:r>
              <a:rPr lang="en-US" dirty="0"/>
              <a:t>(BG)</a:t>
            </a:r>
            <a:r>
              <a:rPr lang="en-US" baseline="30000" dirty="0"/>
              <a:t>+</a:t>
            </a:r>
            <a:r>
              <a:rPr lang="en-US" dirty="0"/>
              <a:t> = </a:t>
            </a:r>
          </a:p>
          <a:p>
            <a:pPr marL="0" indent="0">
              <a:buNone/>
            </a:pPr>
            <a:r>
              <a:rPr lang="en-US" dirty="0"/>
              <a:t>(AF)</a:t>
            </a:r>
            <a:r>
              <a:rPr lang="en-US" baseline="30000" dirty="0"/>
              <a:t>+</a:t>
            </a:r>
            <a:r>
              <a:rPr lang="en-US" dirty="0"/>
              <a:t> = </a:t>
            </a:r>
          </a:p>
          <a:p>
            <a:pPr marL="0" indent="0">
              <a:buNone/>
            </a:pPr>
            <a:r>
              <a:rPr lang="en-US" dirty="0"/>
              <a:t>(AB)</a:t>
            </a:r>
            <a:r>
              <a:rPr lang="en-US" baseline="30000" dirty="0"/>
              <a:t>+</a:t>
            </a:r>
            <a:r>
              <a:rPr lang="en-US" dirty="0"/>
              <a:t> =</a:t>
            </a:r>
          </a:p>
        </p:txBody>
      </p:sp>
    </p:spTree>
    <p:extLst>
      <p:ext uri="{BB962C8B-B14F-4D97-AF65-F5344CB8AC3E}">
        <p14:creationId xmlns:p14="http://schemas.microsoft.com/office/powerpoint/2010/main" val="2264072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Arbitrary Example of Closures:</a:t>
            </a:r>
          </a:p>
        </p:txBody>
      </p:sp>
      <p:sp>
        <p:nvSpPr>
          <p:cNvPr id="3" name="Content Placeholder 2"/>
          <p:cNvSpPr>
            <a:spLocks noGrp="1"/>
          </p:cNvSpPr>
          <p:nvPr>
            <p:ph idx="1"/>
          </p:nvPr>
        </p:nvSpPr>
        <p:spPr/>
        <p:txBody>
          <a:bodyPr/>
          <a:lstStyle/>
          <a:p>
            <a:pPr marL="0" indent="0">
              <a:buNone/>
            </a:pPr>
            <a:r>
              <a:rPr lang="en-US" dirty="0"/>
              <a:t>AB -&gt; CD   AF -&gt; D   DE -&gt; F   C -&gt; G   F -&gt; E,   G -&gt; A</a:t>
            </a:r>
          </a:p>
          <a:p>
            <a:pPr marL="0" indent="0">
              <a:buNone/>
            </a:pPr>
            <a:r>
              <a:rPr lang="en-US" dirty="0"/>
              <a:t>(CF)</a:t>
            </a:r>
            <a:r>
              <a:rPr lang="en-US" baseline="30000" dirty="0"/>
              <a:t>+</a:t>
            </a:r>
            <a:r>
              <a:rPr lang="en-US" dirty="0"/>
              <a:t> = (CFGAED)</a:t>
            </a:r>
          </a:p>
          <a:p>
            <a:pPr marL="0" indent="0">
              <a:buNone/>
            </a:pPr>
            <a:r>
              <a:rPr lang="en-US" dirty="0"/>
              <a:t>(BG)</a:t>
            </a:r>
            <a:r>
              <a:rPr lang="en-US" baseline="30000" dirty="0"/>
              <a:t>+</a:t>
            </a:r>
            <a:r>
              <a:rPr lang="en-US" dirty="0"/>
              <a:t> = (BGACD)</a:t>
            </a:r>
          </a:p>
          <a:p>
            <a:pPr marL="0" indent="0">
              <a:buNone/>
            </a:pPr>
            <a:r>
              <a:rPr lang="en-US" dirty="0"/>
              <a:t>(AF)</a:t>
            </a:r>
            <a:r>
              <a:rPr lang="en-US" baseline="30000" dirty="0"/>
              <a:t>+</a:t>
            </a:r>
            <a:r>
              <a:rPr lang="en-US" dirty="0"/>
              <a:t> = AFDE</a:t>
            </a:r>
          </a:p>
          <a:p>
            <a:pPr marL="0" indent="0">
              <a:buNone/>
            </a:pPr>
            <a:r>
              <a:rPr lang="en-US" dirty="0"/>
              <a:t>(AB)</a:t>
            </a:r>
            <a:r>
              <a:rPr lang="en-US" baseline="30000" dirty="0"/>
              <a:t>+</a:t>
            </a:r>
            <a:r>
              <a:rPr lang="en-US" dirty="0"/>
              <a:t> = ABCDG</a:t>
            </a:r>
          </a:p>
        </p:txBody>
      </p:sp>
    </p:spTree>
    <p:extLst>
      <p:ext uri="{BB962C8B-B14F-4D97-AF65-F5344CB8AC3E}">
        <p14:creationId xmlns:p14="http://schemas.microsoft.com/office/powerpoint/2010/main" val="227638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C0A9C-D026-456B-B184-D024AEFDB81B}"/>
              </a:ext>
            </a:extLst>
          </p:cNvPr>
          <p:cNvSpPr>
            <a:spLocks noGrp="1"/>
          </p:cNvSpPr>
          <p:nvPr>
            <p:ph type="title"/>
          </p:nvPr>
        </p:nvSpPr>
        <p:spPr/>
        <p:txBody>
          <a:bodyPr/>
          <a:lstStyle/>
          <a:p>
            <a:r>
              <a:rPr lang="en-US" dirty="0"/>
              <a:t>Concept of Keys </a:t>
            </a:r>
          </a:p>
        </p:txBody>
      </p:sp>
      <p:sp>
        <p:nvSpPr>
          <p:cNvPr id="3" name="Content Placeholder 2">
            <a:extLst>
              <a:ext uri="{FF2B5EF4-FFF2-40B4-BE49-F238E27FC236}">
                <a16:creationId xmlns:a16="http://schemas.microsoft.com/office/drawing/2014/main" xmlns="" id="{8469ECF4-D924-4967-9C5F-DDE4E88E213C}"/>
              </a:ext>
            </a:extLst>
          </p:cNvPr>
          <p:cNvSpPr>
            <a:spLocks noGrp="1"/>
          </p:cNvSpPr>
          <p:nvPr>
            <p:ph idx="1"/>
          </p:nvPr>
        </p:nvSpPr>
        <p:spPr/>
        <p:txBody>
          <a:bodyPr/>
          <a:lstStyle/>
          <a:p>
            <a:r>
              <a:rPr lang="en-US" dirty="0"/>
              <a:t>Super Key </a:t>
            </a:r>
          </a:p>
          <a:p>
            <a:r>
              <a:rPr lang="en-US" dirty="0"/>
              <a:t>Candidate Keys </a:t>
            </a:r>
          </a:p>
          <a:p>
            <a:r>
              <a:rPr lang="en-US" dirty="0"/>
              <a:t>Primary Key </a:t>
            </a:r>
          </a:p>
          <a:p>
            <a:r>
              <a:rPr lang="en-US" dirty="0"/>
              <a:t>Secondary Key </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E7255010-69ED-44A0-95E7-45E2F480B3AC}"/>
              </a:ext>
            </a:extLst>
          </p:cNvPr>
          <p:cNvPicPr>
            <a:picLocks noChangeAspect="1"/>
          </p:cNvPicPr>
          <p:nvPr/>
        </p:nvPicPr>
        <p:blipFill>
          <a:blip r:embed="rId2"/>
          <a:stretch>
            <a:fillRect/>
          </a:stretch>
        </p:blipFill>
        <p:spPr>
          <a:xfrm>
            <a:off x="571499" y="4335780"/>
            <a:ext cx="12106431" cy="1893570"/>
          </a:xfrm>
          <a:prstGeom prst="rect">
            <a:avLst/>
          </a:prstGeom>
        </p:spPr>
      </p:pic>
      <p:cxnSp>
        <p:nvCxnSpPr>
          <p:cNvPr id="5" name="Straight Connector 4">
            <a:extLst>
              <a:ext uri="{FF2B5EF4-FFF2-40B4-BE49-F238E27FC236}">
                <a16:creationId xmlns:a16="http://schemas.microsoft.com/office/drawing/2014/main" xmlns="" id="{C724946C-4BFA-4ABF-B875-B4DF4091ADED}"/>
              </a:ext>
            </a:extLst>
          </p:cNvPr>
          <p:cNvCxnSpPr>
            <a:cxnSpLocks/>
          </p:cNvCxnSpPr>
          <p:nvPr/>
        </p:nvCxnSpPr>
        <p:spPr>
          <a:xfrm flipV="1">
            <a:off x="1843694" y="4876800"/>
            <a:ext cx="0" cy="7429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11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vs Non Prime Attributes</a:t>
            </a:r>
          </a:p>
        </p:txBody>
      </p:sp>
      <p:sp>
        <p:nvSpPr>
          <p:cNvPr id="3" name="Content Placeholder 2"/>
          <p:cNvSpPr>
            <a:spLocks noGrp="1"/>
          </p:cNvSpPr>
          <p:nvPr>
            <p:ph idx="1"/>
          </p:nvPr>
        </p:nvSpPr>
        <p:spPr/>
        <p:txBody>
          <a:bodyPr/>
          <a:lstStyle/>
          <a:p>
            <a:pPr marL="0" indent="0">
              <a:buNone/>
            </a:pPr>
            <a:r>
              <a:rPr lang="en-US" u="sng" dirty="0"/>
              <a:t>Prime Attributes</a:t>
            </a:r>
            <a:r>
              <a:rPr lang="en-US" dirty="0"/>
              <a:t> are members of the candidate key which defines the uniqueness. (e.g. SSN in Employee database)</a:t>
            </a:r>
          </a:p>
          <a:p>
            <a:pPr marL="0" indent="0">
              <a:buNone/>
            </a:pPr>
            <a:r>
              <a:rPr lang="en-US" dirty="0"/>
              <a:t>Super Key : Is a combination of attributes that uniquely determines a tuple. </a:t>
            </a:r>
          </a:p>
          <a:p>
            <a:pPr marL="0" indent="0">
              <a:buNone/>
            </a:pPr>
            <a:r>
              <a:rPr lang="en-US" dirty="0"/>
              <a:t>A </a:t>
            </a:r>
            <a:r>
              <a:rPr lang="en-US" u="sng" dirty="0"/>
              <a:t>candidate key</a:t>
            </a:r>
            <a:r>
              <a:rPr lang="en-US" dirty="0"/>
              <a:t> is a key that uniquely identifies the rows in the table. One can describe a candidate key as a </a:t>
            </a:r>
            <a:r>
              <a:rPr lang="en-US" u="sng" dirty="0"/>
              <a:t>super key</a:t>
            </a:r>
            <a:r>
              <a:rPr lang="en-US" dirty="0"/>
              <a:t> that contains only the minimum number of columns necessary to determine uniqueness.</a:t>
            </a:r>
          </a:p>
          <a:p>
            <a:pPr marL="0" indent="0">
              <a:buNone/>
            </a:pPr>
            <a:r>
              <a:rPr lang="en-US" dirty="0"/>
              <a:t>Any of the identified candidate keys can be used as the table’s </a:t>
            </a:r>
            <a:r>
              <a:rPr lang="en-US" u="sng" dirty="0"/>
              <a:t>primary key</a:t>
            </a:r>
            <a:r>
              <a:rPr lang="en-US" dirty="0"/>
              <a:t>. </a:t>
            </a:r>
          </a:p>
          <a:p>
            <a:pPr marL="0" indent="0">
              <a:buNone/>
            </a:pPr>
            <a:r>
              <a:rPr lang="en-US" dirty="0"/>
              <a:t>Candidate keys that are not of the primary key are called </a:t>
            </a:r>
            <a:r>
              <a:rPr lang="en-US" u="sng" dirty="0"/>
              <a:t>alternate keys/secondary keys</a:t>
            </a:r>
            <a:r>
              <a:rPr lang="en-US" dirty="0"/>
              <a:t>.</a:t>
            </a:r>
          </a:p>
        </p:txBody>
      </p:sp>
    </p:spTree>
    <p:extLst>
      <p:ext uri="{BB962C8B-B14F-4D97-AF65-F5344CB8AC3E}">
        <p14:creationId xmlns:p14="http://schemas.microsoft.com/office/powerpoint/2010/main" val="3926650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Application of Attribute Closure:</a:t>
            </a:r>
          </a:p>
        </p:txBody>
      </p:sp>
      <p:sp>
        <p:nvSpPr>
          <p:cNvPr id="3" name="Content Placeholder 2"/>
          <p:cNvSpPr>
            <a:spLocks noGrp="1"/>
          </p:cNvSpPr>
          <p:nvPr>
            <p:ph idx="1"/>
          </p:nvPr>
        </p:nvSpPr>
        <p:spPr>
          <a:xfrm>
            <a:off x="1127760" y="1737360"/>
            <a:ext cx="10058400" cy="4023360"/>
          </a:xfrm>
        </p:spPr>
        <p:txBody>
          <a:bodyPr>
            <a:normAutofit/>
          </a:bodyPr>
          <a:lstStyle/>
          <a:p>
            <a:pPr marL="0" indent="0">
              <a:buNone/>
            </a:pPr>
            <a:r>
              <a:rPr lang="en-US" dirty="0"/>
              <a:t>If A</a:t>
            </a:r>
            <a:r>
              <a:rPr lang="en-US" baseline="30000" dirty="0"/>
              <a:t>+</a:t>
            </a:r>
            <a:r>
              <a:rPr lang="en-US" dirty="0"/>
              <a:t> contains all attributes of a relation then A is called Super Key. To find the minimal key from Super Key is known as Candidate Key.</a:t>
            </a:r>
          </a:p>
          <a:p>
            <a:pPr marL="0" indent="0">
              <a:buNone/>
            </a:pPr>
            <a:r>
              <a:rPr lang="en-US" u="sng" dirty="0"/>
              <a:t>Example 1:</a:t>
            </a:r>
            <a:endParaRPr lang="en-US" dirty="0"/>
          </a:p>
          <a:p>
            <a:pPr marL="0" indent="0">
              <a:buNone/>
            </a:pPr>
            <a:r>
              <a:rPr lang="en-US" dirty="0"/>
              <a:t>(A,B,C,D,E)</a:t>
            </a:r>
          </a:p>
          <a:p>
            <a:pPr marL="0" indent="0">
              <a:buNone/>
            </a:pPr>
            <a:r>
              <a:rPr lang="en-US" dirty="0"/>
              <a:t>{A-&gt;BC, CD-&gt;E, B-&gt;D, E-&gt;A}</a:t>
            </a:r>
          </a:p>
          <a:p>
            <a:pPr marL="0" indent="0">
              <a:buNone/>
            </a:pPr>
            <a:endParaRPr lang="en-US" dirty="0"/>
          </a:p>
          <a:p>
            <a:pPr marL="0" indent="0">
              <a:buNone/>
            </a:pPr>
            <a:r>
              <a:rPr lang="en-US" dirty="0"/>
              <a:t>Find which attribute closure consists of all the attributes? </a:t>
            </a:r>
          </a:p>
          <a:p>
            <a:pPr marL="0" indent="0">
              <a:buNone/>
            </a:pPr>
            <a:endParaRPr lang="en-US" dirty="0"/>
          </a:p>
        </p:txBody>
      </p:sp>
    </p:spTree>
    <p:extLst>
      <p:ext uri="{BB962C8B-B14F-4D97-AF65-F5344CB8AC3E}">
        <p14:creationId xmlns:p14="http://schemas.microsoft.com/office/powerpoint/2010/main" val="428052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Application of Attribute Closure:</a:t>
            </a:r>
          </a:p>
        </p:txBody>
      </p:sp>
      <p:sp>
        <p:nvSpPr>
          <p:cNvPr id="3" name="Content Placeholder 2"/>
          <p:cNvSpPr>
            <a:spLocks noGrp="1"/>
          </p:cNvSpPr>
          <p:nvPr>
            <p:ph idx="1"/>
          </p:nvPr>
        </p:nvSpPr>
        <p:spPr/>
        <p:txBody>
          <a:bodyPr>
            <a:normAutofit/>
          </a:bodyPr>
          <a:lstStyle/>
          <a:p>
            <a:pPr marL="0" indent="0">
              <a:buNone/>
            </a:pPr>
            <a:r>
              <a:rPr lang="en-US" dirty="0"/>
              <a:t>If A</a:t>
            </a:r>
            <a:r>
              <a:rPr lang="en-US" baseline="30000" dirty="0"/>
              <a:t>+</a:t>
            </a:r>
            <a:r>
              <a:rPr lang="en-US" dirty="0"/>
              <a:t> contains all attributes of a relation then A is called Super Key. To find the minimal key from Super Key is known as Candidate Key.</a:t>
            </a:r>
          </a:p>
          <a:p>
            <a:pPr marL="0" indent="0">
              <a:buNone/>
            </a:pPr>
            <a:r>
              <a:rPr lang="en-US" u="sng" dirty="0"/>
              <a:t>Example 1:</a:t>
            </a:r>
            <a:endParaRPr lang="en-US" dirty="0"/>
          </a:p>
          <a:p>
            <a:pPr marL="0" indent="0">
              <a:buNone/>
            </a:pPr>
            <a:r>
              <a:rPr lang="en-US" dirty="0"/>
              <a:t>(A,B,C,D,E)</a:t>
            </a:r>
          </a:p>
          <a:p>
            <a:pPr marL="0" indent="0">
              <a:buNone/>
            </a:pPr>
            <a:r>
              <a:rPr lang="en-US" dirty="0"/>
              <a:t>{A-&gt;BC, CD-&gt;E, B-&gt;D, E-&gt;A}</a:t>
            </a:r>
          </a:p>
          <a:p>
            <a:pPr marL="0" indent="0">
              <a:buNone/>
            </a:pPr>
            <a:r>
              <a:rPr lang="en-US" dirty="0"/>
              <a:t>A</a:t>
            </a:r>
            <a:r>
              <a:rPr lang="en-US" baseline="30000" dirty="0"/>
              <a:t>+</a:t>
            </a:r>
            <a:r>
              <a:rPr lang="en-US" dirty="0"/>
              <a:t> = ABCDE =&gt; Candidate Key</a:t>
            </a:r>
          </a:p>
          <a:p>
            <a:pPr marL="0" indent="0">
              <a:buNone/>
            </a:pPr>
            <a:r>
              <a:rPr lang="en-US" dirty="0"/>
              <a:t>B</a:t>
            </a:r>
            <a:r>
              <a:rPr lang="en-US" baseline="30000" dirty="0"/>
              <a:t>+</a:t>
            </a:r>
            <a:r>
              <a:rPr lang="en-US" dirty="0"/>
              <a:t> = BD ✗	 C</a:t>
            </a:r>
            <a:r>
              <a:rPr lang="en-US" baseline="30000" dirty="0"/>
              <a:t>+</a:t>
            </a:r>
            <a:r>
              <a:rPr lang="en-US" dirty="0"/>
              <a:t> = C ✗;	 D</a:t>
            </a:r>
            <a:r>
              <a:rPr lang="en-US" baseline="30000" dirty="0"/>
              <a:t>+</a:t>
            </a:r>
            <a:r>
              <a:rPr lang="en-US" dirty="0"/>
              <a:t> = ✗</a:t>
            </a:r>
          </a:p>
          <a:p>
            <a:pPr marL="0" indent="0">
              <a:buNone/>
            </a:pPr>
            <a:r>
              <a:rPr lang="en-US" dirty="0"/>
              <a:t>E</a:t>
            </a:r>
            <a:r>
              <a:rPr lang="en-US" baseline="30000" dirty="0"/>
              <a:t>+</a:t>
            </a:r>
            <a:r>
              <a:rPr lang="en-US" dirty="0"/>
              <a:t> = EABCD =&gt; Candidate Key</a:t>
            </a:r>
          </a:p>
        </p:txBody>
      </p:sp>
    </p:spTree>
    <p:extLst>
      <p:ext uri="{BB962C8B-B14F-4D97-AF65-F5344CB8AC3E}">
        <p14:creationId xmlns:p14="http://schemas.microsoft.com/office/powerpoint/2010/main" val="529828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determine Minimal Key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0099462"/>
              </p:ext>
            </p:extLst>
          </p:nvPr>
        </p:nvGraphicFramePr>
        <p:xfrm>
          <a:off x="1096963" y="1846263"/>
          <a:ext cx="10058403" cy="1285240"/>
        </p:xfrm>
        <a:graphic>
          <a:graphicData uri="http://schemas.openxmlformats.org/drawingml/2006/table">
            <a:tbl>
              <a:tblPr firstRow="1" bandRow="1">
                <a:tableStyleId>{5C22544A-7EE6-4342-B048-85BDC9FD1C3A}</a:tableStyleId>
              </a:tblPr>
              <a:tblGrid>
                <a:gridCol w="3352801">
                  <a:extLst>
                    <a:ext uri="{9D8B030D-6E8A-4147-A177-3AD203B41FA5}">
                      <a16:colId xmlns:a16="http://schemas.microsoft.com/office/drawing/2014/main" xmlns="" val="20000"/>
                    </a:ext>
                  </a:extLst>
                </a:gridCol>
                <a:gridCol w="3352801">
                  <a:extLst>
                    <a:ext uri="{9D8B030D-6E8A-4147-A177-3AD203B41FA5}">
                      <a16:colId xmlns:a16="http://schemas.microsoft.com/office/drawing/2014/main" xmlns="" val="20001"/>
                    </a:ext>
                  </a:extLst>
                </a:gridCol>
                <a:gridCol w="3352801">
                  <a:extLst>
                    <a:ext uri="{9D8B030D-6E8A-4147-A177-3AD203B41FA5}">
                      <a16:colId xmlns:a16="http://schemas.microsoft.com/office/drawing/2014/main" xmlns="" val="20002"/>
                    </a:ext>
                  </a:extLst>
                </a:gridCol>
              </a:tblGrid>
              <a:tr h="370840">
                <a:tc>
                  <a:txBody>
                    <a:bodyPr/>
                    <a:lstStyle/>
                    <a:p>
                      <a:r>
                        <a:rPr lang="en-US" dirty="0"/>
                        <a:t>LEFT</a:t>
                      </a:r>
                    </a:p>
                  </a:txBody>
                  <a:tcPr marL="87464" marR="87464"/>
                </a:tc>
                <a:tc>
                  <a:txBody>
                    <a:bodyPr/>
                    <a:lstStyle/>
                    <a:p>
                      <a:r>
                        <a:rPr lang="en-US" dirty="0"/>
                        <a:t>MIDDLE</a:t>
                      </a:r>
                    </a:p>
                  </a:txBody>
                  <a:tcPr marL="87464" marR="87464"/>
                </a:tc>
                <a:tc>
                  <a:txBody>
                    <a:bodyPr/>
                    <a:lstStyle/>
                    <a:p>
                      <a:r>
                        <a:rPr lang="en-US" dirty="0"/>
                        <a:t>RIGHT</a:t>
                      </a:r>
                    </a:p>
                  </a:txBody>
                  <a:tcPr marL="87464" marR="87464"/>
                </a:tc>
                <a:extLst>
                  <a:ext uri="{0D108BD9-81ED-4DB2-BD59-A6C34878D82A}">
                    <a16:rowId xmlns:a16="http://schemas.microsoft.com/office/drawing/2014/main" xmlns="" val="10000"/>
                  </a:ext>
                </a:extLst>
              </a:tr>
              <a:tr h="370840">
                <a:tc>
                  <a:txBody>
                    <a:bodyPr/>
                    <a:lstStyle/>
                    <a:p>
                      <a:r>
                        <a:rPr lang="en-US" dirty="0"/>
                        <a:t>Attributes that appear only on left of FD</a:t>
                      </a:r>
                    </a:p>
                  </a:txBody>
                  <a:tcPr marL="87464" marR="874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Attributes that appear both  on left and right of FD</a:t>
                      </a:r>
                    </a:p>
                    <a:p>
                      <a:endParaRPr lang="en-US" dirty="0"/>
                    </a:p>
                  </a:txBody>
                  <a:tcPr marL="87464" marR="874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Attributes that appear only on right of FD</a:t>
                      </a:r>
                    </a:p>
                    <a:p>
                      <a:endParaRPr lang="en-US" dirty="0"/>
                    </a:p>
                  </a:txBody>
                  <a:tcPr marL="87464" marR="87464"/>
                </a:tc>
                <a:extLst>
                  <a:ext uri="{0D108BD9-81ED-4DB2-BD59-A6C34878D82A}">
                    <a16:rowId xmlns:a16="http://schemas.microsoft.com/office/drawing/2014/main" xmlns="" val="10001"/>
                  </a:ext>
                </a:extLst>
              </a:tr>
            </a:tbl>
          </a:graphicData>
        </a:graphic>
      </p:graphicFrame>
      <p:sp>
        <p:nvSpPr>
          <p:cNvPr id="5" name="TextBox 4"/>
          <p:cNvSpPr txBox="1"/>
          <p:nvPr/>
        </p:nvSpPr>
        <p:spPr>
          <a:xfrm>
            <a:off x="1082842" y="3308684"/>
            <a:ext cx="8602579" cy="2215991"/>
          </a:xfrm>
          <a:prstGeom prst="rect">
            <a:avLst/>
          </a:prstGeom>
          <a:noFill/>
        </p:spPr>
        <p:txBody>
          <a:bodyPr wrap="square" rtlCol="0">
            <a:spAutoFit/>
          </a:bodyPr>
          <a:lstStyle/>
          <a:p>
            <a:pPr marL="342900" indent="-342900">
              <a:buFont typeface="+mj-lt"/>
              <a:buAutoNum type="arabicPeriod"/>
            </a:pPr>
            <a:r>
              <a:rPr lang="en-US" sz="2400" dirty="0"/>
              <a:t>Draw above table and Fill in the values of left , Middle and Right looking at FD</a:t>
            </a:r>
          </a:p>
          <a:p>
            <a:pPr marL="342900" indent="-342900">
              <a:buFont typeface="+mj-lt"/>
              <a:buAutoNum type="arabicPeriod"/>
            </a:pPr>
            <a:r>
              <a:rPr lang="en-US" sz="2400" dirty="0"/>
              <a:t>Consider the left keys individually and then their combinations.</a:t>
            </a:r>
          </a:p>
          <a:p>
            <a:pPr marL="342900" indent="-342900">
              <a:buFont typeface="+mj-lt"/>
              <a:buAutoNum type="arabicPeriod"/>
            </a:pPr>
            <a:r>
              <a:rPr lang="en-US" sz="2400" dirty="0"/>
              <a:t>Then start combining one by one from middle to left</a:t>
            </a:r>
          </a:p>
          <a:p>
            <a:pPr marL="342900" indent="-342900">
              <a:buFont typeface="+mj-lt"/>
              <a:buAutoNum type="arabicPeriod"/>
            </a:pPr>
            <a:endParaRPr lang="en-US" sz="2400" dirty="0"/>
          </a:p>
          <a:p>
            <a:endParaRPr lang="en-US" dirty="0"/>
          </a:p>
        </p:txBody>
      </p:sp>
    </p:spTree>
    <p:extLst>
      <p:ext uri="{BB962C8B-B14F-4D97-AF65-F5344CB8AC3E}">
        <p14:creationId xmlns:p14="http://schemas.microsoft.com/office/powerpoint/2010/main" val="27242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6418A325-9A11-4A57-A38B-65CA5B056716}"/>
              </a:ext>
            </a:extLst>
          </p:cNvPr>
          <p:cNvSpPr>
            <a:spLocks noGrp="1"/>
          </p:cNvSpPr>
          <p:nvPr>
            <p:ph type="title"/>
          </p:nvPr>
        </p:nvSpPr>
        <p:spPr>
          <a:xfrm>
            <a:off x="609600" y="419100"/>
            <a:ext cx="8950325" cy="992188"/>
          </a:xfrm>
        </p:spPr>
        <p:txBody>
          <a:bodyPr>
            <a:normAutofit fontScale="90000"/>
          </a:bodyPr>
          <a:lstStyle/>
          <a:p>
            <a:pPr eaLnBrk="1" hangingPunct="1"/>
            <a:r>
              <a:rPr lang="en-US" altLang="en-US" dirty="0"/>
              <a:t>Informal Design Guidelines for Relational Schemas</a:t>
            </a:r>
          </a:p>
        </p:txBody>
      </p:sp>
      <p:sp>
        <p:nvSpPr>
          <p:cNvPr id="31747" name="Content Placeholder 2">
            <a:extLst>
              <a:ext uri="{FF2B5EF4-FFF2-40B4-BE49-F238E27FC236}">
                <a16:creationId xmlns:a16="http://schemas.microsoft.com/office/drawing/2014/main" xmlns="" id="{CB76A750-3F61-4CA5-8436-F08037785237}"/>
              </a:ext>
            </a:extLst>
          </p:cNvPr>
          <p:cNvSpPr>
            <a:spLocks noGrp="1"/>
          </p:cNvSpPr>
          <p:nvPr>
            <p:ph idx="1"/>
          </p:nvPr>
        </p:nvSpPr>
        <p:spPr>
          <a:xfrm>
            <a:off x="937418" y="2095500"/>
            <a:ext cx="8294687" cy="4343400"/>
          </a:xfrm>
        </p:spPr>
        <p:txBody>
          <a:bodyPr/>
          <a:lstStyle/>
          <a:p>
            <a:pPr marL="514350" indent="-514350">
              <a:buFont typeface="Arial" panose="020B0604020202020204" pitchFamily="34" charset="0"/>
              <a:buAutoNum type="arabicPeriod"/>
            </a:pPr>
            <a:r>
              <a:rPr lang="en-US" altLang="en-US" dirty="0"/>
              <a:t>Making sure that the semantics of the attributes is clear in the schema</a:t>
            </a:r>
          </a:p>
          <a:p>
            <a:pPr marL="514350" indent="-514350">
              <a:buFont typeface="Arial" panose="020B0604020202020204" pitchFamily="34" charset="0"/>
              <a:buAutoNum type="arabicPeriod"/>
            </a:pPr>
            <a:r>
              <a:rPr lang="en-US" altLang="en-US" dirty="0"/>
              <a:t>Reducing the NULL values in tuples</a:t>
            </a:r>
          </a:p>
          <a:p>
            <a:pPr marL="514350" indent="-514350">
              <a:buFont typeface="Arial" panose="020B0604020202020204" pitchFamily="34" charset="0"/>
              <a:buAutoNum type="arabicPeriod"/>
            </a:pPr>
            <a:r>
              <a:rPr lang="en-US" altLang="en-US" dirty="0"/>
              <a:t>Reducing the redundant information in tuples</a:t>
            </a:r>
          </a:p>
          <a:p>
            <a:pPr marL="514350" indent="-514350">
              <a:buFont typeface="Arial" panose="020B0604020202020204" pitchFamily="34" charset="0"/>
              <a:buAutoNum type="arabicPeriod"/>
            </a:pPr>
            <a:r>
              <a:rPr lang="en-US" altLang="en-US" dirty="0"/>
              <a:t>Eliminate anomalies in the schema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75246A-72F2-40B7-8971-E975C8BFFCC3}"/>
              </a:ext>
            </a:extLst>
          </p:cNvPr>
          <p:cNvSpPr>
            <a:spLocks noGrp="1"/>
          </p:cNvSpPr>
          <p:nvPr>
            <p:ph type="title"/>
          </p:nvPr>
        </p:nvSpPr>
        <p:spPr/>
        <p:txBody>
          <a:bodyPr/>
          <a:lstStyle/>
          <a:p>
            <a:r>
              <a:rPr lang="en-US" dirty="0"/>
              <a:t>R(</a:t>
            </a:r>
            <a:r>
              <a:rPr lang="en-US" dirty="0" err="1"/>
              <a:t>a,b,c,g,h,i</a:t>
            </a:r>
            <a:r>
              <a:rPr lang="en-US" dirty="0"/>
              <a:t>) find </a:t>
            </a:r>
            <a:r>
              <a:rPr lang="en-US"/>
              <a:t>the candidate keys? </a:t>
            </a:r>
          </a:p>
        </p:txBody>
      </p:sp>
      <p:sp>
        <p:nvSpPr>
          <p:cNvPr id="3" name="Content Placeholder 2">
            <a:extLst>
              <a:ext uri="{FF2B5EF4-FFF2-40B4-BE49-F238E27FC236}">
                <a16:creationId xmlns:a16="http://schemas.microsoft.com/office/drawing/2014/main" xmlns="" id="{8113AD2A-CEED-4D72-91B9-E5F8CE76EC5C}"/>
              </a:ext>
            </a:extLst>
          </p:cNvPr>
          <p:cNvSpPr>
            <a:spLocks noGrp="1"/>
          </p:cNvSpPr>
          <p:nvPr>
            <p:ph idx="1"/>
          </p:nvPr>
        </p:nvSpPr>
        <p:spPr/>
        <p:txBody>
          <a:bodyPr/>
          <a:lstStyle/>
          <a:p>
            <a:r>
              <a:rPr lang="en-US" dirty="0" err="1"/>
              <a:t>A</a:t>
            </a:r>
            <a:r>
              <a:rPr lang="en-US" dirty="0" err="1">
                <a:sym typeface="Wingdings" panose="05000000000000000000" pitchFamily="2" charset="2"/>
              </a:rPr>
              <a:t>b</a:t>
            </a:r>
            <a:endParaRPr lang="en-US" dirty="0">
              <a:sym typeface="Wingdings" panose="05000000000000000000" pitchFamily="2" charset="2"/>
            </a:endParaRPr>
          </a:p>
          <a:p>
            <a:r>
              <a:rPr lang="en-US" dirty="0" err="1">
                <a:sym typeface="Wingdings" panose="05000000000000000000" pitchFamily="2" charset="2"/>
              </a:rPr>
              <a:t>Bh</a:t>
            </a:r>
            <a:endParaRPr lang="en-US" dirty="0">
              <a:sym typeface="Wingdings" panose="05000000000000000000" pitchFamily="2" charset="2"/>
            </a:endParaRPr>
          </a:p>
          <a:p>
            <a:r>
              <a:rPr lang="en-US" dirty="0" err="1">
                <a:sym typeface="Wingdings" panose="05000000000000000000" pitchFamily="2" charset="2"/>
              </a:rPr>
              <a:t>Ac</a:t>
            </a:r>
            <a:endParaRPr lang="en-US" dirty="0">
              <a:sym typeface="Wingdings" panose="05000000000000000000" pitchFamily="2" charset="2"/>
            </a:endParaRPr>
          </a:p>
          <a:p>
            <a:r>
              <a:rPr lang="en-US" dirty="0" err="1">
                <a:sym typeface="Wingdings" panose="05000000000000000000" pitchFamily="2" charset="2"/>
              </a:rPr>
              <a:t>Cgh</a:t>
            </a:r>
            <a:endParaRPr lang="en-US" dirty="0">
              <a:sym typeface="Wingdings" panose="05000000000000000000" pitchFamily="2" charset="2"/>
            </a:endParaRPr>
          </a:p>
          <a:p>
            <a:r>
              <a:rPr lang="en-US" dirty="0" err="1">
                <a:sym typeface="Wingdings" panose="05000000000000000000" pitchFamily="2" charset="2"/>
              </a:rPr>
              <a:t>Cgi</a:t>
            </a:r>
            <a:endParaRPr lang="en-US" dirty="0"/>
          </a:p>
        </p:txBody>
      </p:sp>
    </p:spTree>
    <p:extLst>
      <p:ext uri="{BB962C8B-B14F-4D97-AF65-F5344CB8AC3E}">
        <p14:creationId xmlns:p14="http://schemas.microsoft.com/office/powerpoint/2010/main" val="2773957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a:t>Example 2:</a:t>
            </a:r>
            <a:endParaRPr lang="en-US" dirty="0"/>
          </a:p>
          <a:p>
            <a:pPr marL="0" indent="0">
              <a:buNone/>
            </a:pPr>
            <a:r>
              <a:rPr lang="en-US" dirty="0"/>
              <a:t>   R(A,B,C,D,E)</a:t>
            </a:r>
          </a:p>
          <a:p>
            <a:pPr marL="0" indent="0">
              <a:buNone/>
            </a:pPr>
            <a:r>
              <a:rPr lang="en-US" dirty="0"/>
              <a:t>   AB-&gt;C, CD-&gt;E, DE-&gt;B</a:t>
            </a:r>
          </a:p>
          <a:p>
            <a:pPr marL="0" indent="0">
              <a:buNone/>
            </a:pPr>
            <a:r>
              <a:rPr lang="en-US" dirty="0"/>
              <a:t>Determine candidate keys. </a:t>
            </a:r>
          </a:p>
        </p:txBody>
      </p:sp>
    </p:spTree>
    <p:extLst>
      <p:ext uri="{BB962C8B-B14F-4D97-AF65-F5344CB8AC3E}">
        <p14:creationId xmlns:p14="http://schemas.microsoft.com/office/powerpoint/2010/main" val="48851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Candidate Keys</a:t>
            </a:r>
          </a:p>
        </p:txBody>
      </p:sp>
      <p:sp>
        <p:nvSpPr>
          <p:cNvPr id="3" name="Content Placeholder 2"/>
          <p:cNvSpPr>
            <a:spLocks noGrp="1"/>
          </p:cNvSpPr>
          <p:nvPr>
            <p:ph idx="1"/>
          </p:nvPr>
        </p:nvSpPr>
        <p:spPr/>
        <p:txBody>
          <a:bodyPr>
            <a:normAutofit/>
          </a:bodyPr>
          <a:lstStyle/>
          <a:p>
            <a:pPr marL="0" indent="0">
              <a:buNone/>
            </a:pPr>
            <a:r>
              <a:rPr lang="en-US" u="sng" dirty="0"/>
              <a:t>Example 1:</a:t>
            </a:r>
            <a:r>
              <a:rPr lang="en-US" dirty="0"/>
              <a:t> R(ABCDE)</a:t>
            </a:r>
          </a:p>
          <a:p>
            <a:pPr marL="0" indent="0">
              <a:buNone/>
            </a:pPr>
            <a:r>
              <a:rPr lang="en-US" dirty="0"/>
              <a:t>	(FD) = { AB-&gt;C, C-&gt;D, D-&gt;E, A-&gt;B, </a:t>
            </a:r>
            <a:r>
              <a:rPr lang="en-US" u="sng" dirty="0">
                <a:solidFill>
                  <a:srgbClr val="FF0000"/>
                </a:solidFill>
              </a:rPr>
              <a:t>C-&gt;A</a:t>
            </a:r>
            <a:r>
              <a:rPr lang="en-US" dirty="0"/>
              <a:t> }</a:t>
            </a:r>
          </a:p>
        </p:txBody>
      </p:sp>
    </p:spTree>
    <p:extLst>
      <p:ext uri="{BB962C8B-B14F-4D97-AF65-F5344CB8AC3E}">
        <p14:creationId xmlns:p14="http://schemas.microsoft.com/office/powerpoint/2010/main" val="20845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Candidate Keys</a:t>
            </a:r>
          </a:p>
        </p:txBody>
      </p:sp>
      <p:sp>
        <p:nvSpPr>
          <p:cNvPr id="3" name="Content Placeholder 2"/>
          <p:cNvSpPr>
            <a:spLocks noGrp="1"/>
          </p:cNvSpPr>
          <p:nvPr>
            <p:ph idx="1"/>
          </p:nvPr>
        </p:nvSpPr>
        <p:spPr/>
        <p:txBody>
          <a:bodyPr>
            <a:normAutofit/>
          </a:bodyPr>
          <a:lstStyle/>
          <a:p>
            <a:pPr marL="0" indent="0">
              <a:buNone/>
            </a:pPr>
            <a:r>
              <a:rPr lang="en-US" u="sng" dirty="0"/>
              <a:t>Example 1:</a:t>
            </a:r>
            <a:r>
              <a:rPr lang="en-US" dirty="0"/>
              <a:t> R(ABCDE)</a:t>
            </a:r>
          </a:p>
          <a:p>
            <a:pPr marL="0" indent="0">
              <a:buNone/>
            </a:pPr>
            <a:r>
              <a:rPr lang="en-US" dirty="0"/>
              <a:t>	(FD) = { AB-&gt;C, C-&gt;D, D-&gt;E, A-&gt;B, </a:t>
            </a:r>
            <a:r>
              <a:rPr lang="en-US" u="sng" dirty="0">
                <a:solidFill>
                  <a:srgbClr val="FF0000"/>
                </a:solidFill>
              </a:rPr>
              <a:t>C-&gt;A</a:t>
            </a:r>
            <a:r>
              <a:rPr lang="en-US" dirty="0"/>
              <a:t> }</a:t>
            </a:r>
          </a:p>
          <a:p>
            <a:pPr marL="0" indent="0">
              <a:buNone/>
            </a:pPr>
            <a:r>
              <a:rPr lang="en-US" u="sng" dirty="0"/>
              <a:t>Always check for </a:t>
            </a:r>
            <a:r>
              <a:rPr lang="en-US" u="sng" dirty="0" err="1"/>
              <a:t>leftside</a:t>
            </a:r>
            <a:r>
              <a:rPr lang="en-US" u="sng" dirty="0"/>
              <a:t> with more than one attribute if it exists:</a:t>
            </a:r>
          </a:p>
          <a:p>
            <a:pPr marL="0" indent="0">
              <a:buNone/>
            </a:pPr>
            <a:r>
              <a:rPr lang="en-US" dirty="0"/>
              <a:t>	(</a:t>
            </a:r>
            <a:r>
              <a:rPr lang="en-US" dirty="0" err="1"/>
              <a:t>i</a:t>
            </a:r>
            <a:r>
              <a:rPr lang="en-US" dirty="0"/>
              <a:t>) (AB)</a:t>
            </a:r>
            <a:r>
              <a:rPr lang="en-US" baseline="30000" dirty="0"/>
              <a:t>+</a:t>
            </a:r>
            <a:r>
              <a:rPr lang="en-US" dirty="0"/>
              <a:t> = ABCDE = R</a:t>
            </a:r>
          </a:p>
          <a:p>
            <a:pPr marL="0" indent="0">
              <a:buNone/>
            </a:pPr>
            <a:r>
              <a:rPr lang="en-US" dirty="0"/>
              <a:t>	     (AB) is Super Key.</a:t>
            </a:r>
          </a:p>
          <a:p>
            <a:pPr marL="0" indent="0">
              <a:buNone/>
            </a:pPr>
            <a:r>
              <a:rPr lang="en-US" dirty="0"/>
              <a:t>	(ii) Now minimal key i.e.,</a:t>
            </a:r>
          </a:p>
          <a:p>
            <a:pPr marL="0" indent="0">
              <a:buNone/>
            </a:pPr>
            <a:r>
              <a:rPr lang="en-US" dirty="0"/>
              <a:t>	      (A)</a:t>
            </a:r>
            <a:r>
              <a:rPr lang="en-US" baseline="30000" dirty="0"/>
              <a:t>+</a:t>
            </a:r>
            <a:r>
              <a:rPr lang="en-US" dirty="0"/>
              <a:t> = ABCDE = R i.e.,</a:t>
            </a:r>
          </a:p>
          <a:p>
            <a:pPr marL="0" indent="0">
              <a:buNone/>
            </a:pPr>
            <a:r>
              <a:rPr lang="en-US" dirty="0"/>
              <a:t>	      (B)</a:t>
            </a:r>
            <a:r>
              <a:rPr lang="en-US" baseline="30000" dirty="0"/>
              <a:t> +</a:t>
            </a:r>
            <a:r>
              <a:rPr lang="en-US" dirty="0"/>
              <a:t> = B</a:t>
            </a:r>
          </a:p>
          <a:p>
            <a:pPr marL="0" indent="0">
              <a:buNone/>
            </a:pPr>
            <a:r>
              <a:rPr lang="en-US" dirty="0"/>
              <a:t>	 So, (AB)</a:t>
            </a:r>
            <a:r>
              <a:rPr lang="en-US" baseline="30000" dirty="0"/>
              <a:t>+</a:t>
            </a:r>
            <a:r>
              <a:rPr lang="en-US" dirty="0"/>
              <a:t> contains minimal C.K. = {A}  Continued on next slide</a:t>
            </a:r>
          </a:p>
        </p:txBody>
      </p:sp>
    </p:spTree>
    <p:extLst>
      <p:ext uri="{BB962C8B-B14F-4D97-AF65-F5344CB8AC3E}">
        <p14:creationId xmlns:p14="http://schemas.microsoft.com/office/powerpoint/2010/main" val="206983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dirty="0"/>
              <a:t>	(C)</a:t>
            </a:r>
            <a:r>
              <a:rPr lang="en-US" baseline="30000" dirty="0"/>
              <a:t>+</a:t>
            </a:r>
            <a:r>
              <a:rPr lang="en-US" dirty="0"/>
              <a:t> = C</a:t>
            </a:r>
            <a:r>
              <a:rPr lang="en-US" u="sng" dirty="0"/>
              <a:t>AB</a:t>
            </a:r>
            <a:r>
              <a:rPr lang="en-US" dirty="0"/>
              <a:t> … R</a:t>
            </a:r>
          </a:p>
          <a:p>
            <a:pPr marL="0" indent="0">
              <a:buNone/>
            </a:pPr>
            <a:endParaRPr lang="en-US" dirty="0"/>
          </a:p>
          <a:p>
            <a:pPr marL="0" indent="0">
              <a:buNone/>
            </a:pPr>
            <a:r>
              <a:rPr lang="en-US" dirty="0"/>
              <a:t> So, C.K. = {A,C}; </a:t>
            </a:r>
          </a:p>
          <a:p>
            <a:pPr marL="0" indent="0">
              <a:buNone/>
            </a:pPr>
            <a:r>
              <a:rPr lang="en-US" dirty="0"/>
              <a:t>        Prime Attribute = {A,C}</a:t>
            </a:r>
          </a:p>
          <a:p>
            <a:pPr marL="0" indent="0">
              <a:buNone/>
            </a:pPr>
            <a:r>
              <a:rPr lang="en-US" dirty="0"/>
              <a:t>       Non-Prime Attribute = {B,D,E}</a:t>
            </a:r>
          </a:p>
        </p:txBody>
      </p:sp>
    </p:spTree>
    <p:extLst>
      <p:ext uri="{BB962C8B-B14F-4D97-AF65-F5344CB8AC3E}">
        <p14:creationId xmlns:p14="http://schemas.microsoft.com/office/powerpoint/2010/main" val="2025259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a:t>Example 2:</a:t>
            </a:r>
            <a:r>
              <a:rPr lang="en-US" dirty="0"/>
              <a:t> R(A,B,C,D,E)</a:t>
            </a:r>
          </a:p>
          <a:p>
            <a:pPr marL="0" indent="0">
              <a:buNone/>
            </a:pPr>
            <a:r>
              <a:rPr lang="en-US" dirty="0"/>
              <a:t>	FD = { A-&gt;D, AB-&gt;C, B-&gt;E, D-&gt;C, E-&gt;A }</a:t>
            </a:r>
          </a:p>
          <a:p>
            <a:pPr marL="0" indent="0">
              <a:buNone/>
            </a:pPr>
            <a:r>
              <a:rPr lang="en-US" dirty="0"/>
              <a:t>	Let (AB)</a:t>
            </a:r>
            <a:r>
              <a:rPr lang="en-US" baseline="30000" dirty="0"/>
              <a:t>+</a:t>
            </a:r>
            <a:r>
              <a:rPr lang="en-US" dirty="0"/>
              <a:t> = ABCED = R	</a:t>
            </a:r>
            <a:r>
              <a:rPr lang="en-US" u="sng" dirty="0"/>
              <a:t>AB is Super Key</a:t>
            </a:r>
            <a:endParaRPr lang="en-US" dirty="0"/>
          </a:p>
          <a:p>
            <a:pPr marL="0" indent="0">
              <a:buNone/>
            </a:pPr>
            <a:r>
              <a:rPr lang="en-US" dirty="0"/>
              <a:t>	 ✗ (A)</a:t>
            </a:r>
            <a:r>
              <a:rPr lang="en-US" baseline="30000" dirty="0"/>
              <a:t>+</a:t>
            </a:r>
            <a:r>
              <a:rPr lang="en-US" dirty="0"/>
              <a:t> = ADC</a:t>
            </a:r>
          </a:p>
          <a:p>
            <a:pPr marL="0" indent="0">
              <a:buNone/>
            </a:pPr>
            <a:r>
              <a:rPr lang="en-US" dirty="0"/>
              <a:t>	 (B)</a:t>
            </a:r>
            <a:r>
              <a:rPr lang="en-US" baseline="30000" dirty="0"/>
              <a:t>+</a:t>
            </a:r>
            <a:r>
              <a:rPr lang="en-US" dirty="0"/>
              <a:t> = BEA =&gt; R</a:t>
            </a:r>
          </a:p>
          <a:p>
            <a:pPr marL="0" indent="0">
              <a:buNone/>
            </a:pPr>
            <a:r>
              <a:rPr lang="en-US" dirty="0"/>
              <a:t>	C.K. = {B} 	  Only</a:t>
            </a:r>
          </a:p>
          <a:p>
            <a:pPr marL="0" indent="0">
              <a:buNone/>
            </a:pPr>
            <a:r>
              <a:rPr lang="en-US" dirty="0"/>
              <a:t>	P.A. = {B} 	  Only one.</a:t>
            </a:r>
          </a:p>
          <a:p>
            <a:pPr marL="0" indent="0">
              <a:buNone/>
            </a:pPr>
            <a:r>
              <a:rPr lang="en-US" dirty="0"/>
              <a:t>	N.P.A. = {C,D,A,E}</a:t>
            </a:r>
          </a:p>
          <a:p>
            <a:pPr marL="0" indent="0">
              <a:buNone/>
            </a:pPr>
            <a:endParaRPr lang="en-US" dirty="0"/>
          </a:p>
        </p:txBody>
      </p:sp>
      <p:cxnSp>
        <p:nvCxnSpPr>
          <p:cNvPr id="14" name="Straight Connector 13"/>
          <p:cNvCxnSpPr/>
          <p:nvPr/>
        </p:nvCxnSpPr>
        <p:spPr>
          <a:xfrm>
            <a:off x="3243330" y="4597758"/>
            <a:ext cx="491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43330" y="5110767"/>
            <a:ext cx="4915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26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a:t>Example 3:</a:t>
            </a:r>
            <a:r>
              <a:rPr lang="en-US" dirty="0"/>
              <a:t> R(A,B,C,D,E,F)</a:t>
            </a:r>
          </a:p>
          <a:p>
            <a:pPr marL="0" indent="0">
              <a:buNone/>
            </a:pPr>
            <a:r>
              <a:rPr lang="en-US" dirty="0"/>
              <a:t>	FD = { A-&gt;C, B-&gt;D, C-&gt;E, D-&gt;E, E-&gt;A, F-&gt;B }</a:t>
            </a:r>
          </a:p>
          <a:p>
            <a:pPr marL="0" indent="0">
              <a:buNone/>
            </a:pPr>
            <a:r>
              <a:rPr lang="en-US" dirty="0"/>
              <a:t>	(A)</a:t>
            </a:r>
            <a:r>
              <a:rPr lang="en-US" baseline="30000" dirty="0"/>
              <a:t>+</a:t>
            </a:r>
            <a:r>
              <a:rPr lang="en-US" dirty="0"/>
              <a:t> = ACE	 (C)</a:t>
            </a:r>
            <a:r>
              <a:rPr lang="en-US" baseline="30000" dirty="0"/>
              <a:t>+</a:t>
            </a:r>
            <a:r>
              <a:rPr lang="en-US" dirty="0"/>
              <a:t> = CEA	 (E)</a:t>
            </a:r>
            <a:r>
              <a:rPr lang="en-US" baseline="30000" dirty="0"/>
              <a:t>+</a:t>
            </a:r>
            <a:r>
              <a:rPr lang="en-US" dirty="0"/>
              <a:t> = EAC</a:t>
            </a:r>
          </a:p>
          <a:p>
            <a:pPr marL="0" indent="0">
              <a:buNone/>
            </a:pPr>
            <a:r>
              <a:rPr lang="en-US" dirty="0"/>
              <a:t>	(B)</a:t>
            </a:r>
            <a:r>
              <a:rPr lang="en-US" baseline="30000" dirty="0"/>
              <a:t>+</a:t>
            </a:r>
            <a:r>
              <a:rPr lang="en-US" dirty="0"/>
              <a:t> = BDEAC (D)</a:t>
            </a:r>
            <a:r>
              <a:rPr lang="en-US" baseline="30000" dirty="0"/>
              <a:t>+</a:t>
            </a:r>
            <a:r>
              <a:rPr lang="en-US" dirty="0"/>
              <a:t> = DEAC </a:t>
            </a:r>
          </a:p>
          <a:p>
            <a:pPr marL="0" indent="0">
              <a:buNone/>
            </a:pPr>
            <a:r>
              <a:rPr lang="en-US" dirty="0"/>
              <a:t>	(F)</a:t>
            </a:r>
            <a:r>
              <a:rPr lang="en-US" baseline="30000" dirty="0"/>
              <a:t>+</a:t>
            </a:r>
            <a:r>
              <a:rPr lang="en-US" dirty="0"/>
              <a:t> = FBDEAC = R =&gt;</a:t>
            </a:r>
          </a:p>
          <a:p>
            <a:pPr marL="0" indent="0">
              <a:buNone/>
            </a:pPr>
            <a:r>
              <a:rPr lang="en-US" dirty="0"/>
              <a:t> So,</a:t>
            </a:r>
          </a:p>
          <a:p>
            <a:pPr marL="0" indent="0">
              <a:buNone/>
            </a:pPr>
            <a:r>
              <a:rPr lang="en-US" dirty="0"/>
              <a:t>	C.K. = {F}</a:t>
            </a:r>
          </a:p>
          <a:p>
            <a:pPr marL="0" indent="0">
              <a:buNone/>
            </a:pPr>
            <a:r>
              <a:rPr lang="en-US" dirty="0"/>
              <a:t>	P.A. = {F}</a:t>
            </a:r>
          </a:p>
          <a:p>
            <a:pPr marL="0" indent="0">
              <a:buNone/>
            </a:pPr>
            <a:r>
              <a:rPr lang="en-US" dirty="0"/>
              <a:t>	N.P.A. = {A,B,C,D,E}</a:t>
            </a:r>
          </a:p>
          <a:p>
            <a:pPr marL="0" indent="0">
              <a:buNone/>
            </a:pPr>
            <a:endParaRPr lang="en-US" dirty="0"/>
          </a:p>
        </p:txBody>
      </p:sp>
    </p:spTree>
    <p:extLst>
      <p:ext uri="{BB962C8B-B14F-4D97-AF65-F5344CB8AC3E}">
        <p14:creationId xmlns:p14="http://schemas.microsoft.com/office/powerpoint/2010/main" val="2827247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1758"/>
            <a:ext cx="10515600" cy="4745205"/>
          </a:xfrm>
        </p:spPr>
        <p:txBody>
          <a:bodyPr>
            <a:normAutofit fontScale="85000" lnSpcReduction="20000"/>
          </a:bodyPr>
          <a:lstStyle/>
          <a:p>
            <a:pPr marL="0" indent="0">
              <a:buNone/>
            </a:pPr>
            <a:r>
              <a:rPr lang="en-US" u="sng" dirty="0"/>
              <a:t>Example 4:</a:t>
            </a:r>
            <a:r>
              <a:rPr lang="en-US" dirty="0"/>
              <a:t> R(ABCDE)</a:t>
            </a:r>
          </a:p>
          <a:p>
            <a:pPr marL="0" indent="0">
              <a:buNone/>
            </a:pPr>
            <a:r>
              <a:rPr lang="en-US" dirty="0"/>
              <a:t>	FD = { AB-&gt;C, C-&gt;D, D-&gt;B, D-&gt;E, E-&gt;A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a:t>
            </a:r>
            <a:r>
              <a:rPr lang="en-US" baseline="30000" dirty="0"/>
              <a:t>+</a:t>
            </a:r>
            <a:r>
              <a:rPr lang="en-US" dirty="0"/>
              <a:t> = A</a:t>
            </a:r>
          </a:p>
          <a:p>
            <a:pPr marL="0" indent="0">
              <a:buNone/>
            </a:pPr>
            <a:r>
              <a:rPr lang="en-US" dirty="0"/>
              <a:t>	 (B)</a:t>
            </a:r>
            <a:r>
              <a:rPr lang="en-US" baseline="30000" dirty="0"/>
              <a:t>+</a:t>
            </a:r>
            <a:r>
              <a:rPr lang="en-US" dirty="0"/>
              <a:t> = B</a:t>
            </a:r>
          </a:p>
          <a:p>
            <a:pPr marL="0" indent="0">
              <a:buNone/>
            </a:pPr>
            <a:r>
              <a:rPr lang="en-US" dirty="0"/>
              <a:t>	 (C)</a:t>
            </a:r>
            <a:r>
              <a:rPr lang="en-US" baseline="30000" dirty="0"/>
              <a:t>+</a:t>
            </a:r>
            <a:r>
              <a:rPr lang="en-US" dirty="0"/>
              <a:t> = CDEAB = R</a:t>
            </a:r>
          </a:p>
          <a:p>
            <a:pPr marL="0" indent="0">
              <a:buNone/>
            </a:pPr>
            <a:r>
              <a:rPr lang="en-US" dirty="0"/>
              <a:t>               (D)</a:t>
            </a:r>
            <a:r>
              <a:rPr lang="en-US" baseline="30000" dirty="0"/>
              <a:t>+</a:t>
            </a:r>
            <a:r>
              <a:rPr lang="en-US" dirty="0"/>
              <a:t> = DBEA = R</a:t>
            </a:r>
          </a:p>
          <a:p>
            <a:pPr marL="0" indent="0">
              <a:buNone/>
            </a:pPr>
            <a:r>
              <a:rPr lang="en-US" dirty="0"/>
              <a:t>               (E)</a:t>
            </a:r>
            <a:r>
              <a:rPr lang="en-US" baseline="30000" dirty="0"/>
              <a:t>+</a:t>
            </a:r>
            <a:r>
              <a:rPr lang="en-US" dirty="0"/>
              <a:t> = EA</a:t>
            </a:r>
          </a:p>
          <a:p>
            <a:pPr marL="0" indent="0">
              <a:buNone/>
            </a:pPr>
            <a:r>
              <a:rPr lang="en-US" dirty="0"/>
              <a:t>               (AD)</a:t>
            </a:r>
            <a:r>
              <a:rPr lang="en-US" baseline="30000" dirty="0"/>
              <a:t>+</a:t>
            </a:r>
            <a:r>
              <a:rPr lang="en-US" dirty="0"/>
              <a:t> = ADEB = R</a:t>
            </a:r>
          </a:p>
          <a:p>
            <a:pPr marL="0" indent="0">
              <a:buNone/>
            </a:pPr>
            <a:r>
              <a:rPr lang="en-US" dirty="0"/>
              <a:t> (AB)</a:t>
            </a:r>
            <a:r>
              <a:rPr lang="en-US" baseline="30000" dirty="0"/>
              <a:t>+</a:t>
            </a:r>
            <a:r>
              <a:rPr lang="en-US" dirty="0"/>
              <a:t> = ABCDE = R	So, AB is S.K.</a:t>
            </a:r>
          </a:p>
          <a:p>
            <a:pPr marL="0" indent="0">
              <a:buNone/>
            </a:pP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4225094354"/>
              </p:ext>
            </p:extLst>
          </p:nvPr>
        </p:nvGraphicFramePr>
        <p:xfrm>
          <a:off x="1514642" y="2151424"/>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r>
                        <a:rPr lang="en-US" dirty="0"/>
                        <a:t>Left</a:t>
                      </a:r>
                    </a:p>
                  </a:txBody>
                  <a:tcPr/>
                </a:tc>
                <a:tc>
                  <a:txBody>
                    <a:bodyPr/>
                    <a:lstStyle/>
                    <a:p>
                      <a:r>
                        <a:rPr lang="en-US" dirty="0"/>
                        <a:t>Middle</a:t>
                      </a:r>
                    </a:p>
                  </a:txBody>
                  <a:tcPr/>
                </a:tc>
                <a:tc>
                  <a:txBody>
                    <a:bodyPr/>
                    <a:lstStyle/>
                    <a:p>
                      <a:r>
                        <a:rPr lang="en-US" dirty="0"/>
                        <a:t>Right</a:t>
                      </a:r>
                    </a:p>
                  </a:txBody>
                  <a:tcPr/>
                </a:tc>
                <a:extLst>
                  <a:ext uri="{0D108BD9-81ED-4DB2-BD59-A6C34878D82A}">
                    <a16:rowId xmlns:a16="http://schemas.microsoft.com/office/drawing/2014/main" xmlns="" val="10000"/>
                  </a:ext>
                </a:extLst>
              </a:tr>
              <a:tr h="370840">
                <a:tc>
                  <a:txBody>
                    <a:bodyPr/>
                    <a:lstStyle/>
                    <a:p>
                      <a:endParaRPr lang="en-US" dirty="0"/>
                    </a:p>
                  </a:txBody>
                  <a:tcPr/>
                </a:tc>
                <a:tc>
                  <a:txBody>
                    <a:bodyPr/>
                    <a:lstStyle/>
                    <a:p>
                      <a:r>
                        <a:rPr lang="en-US" dirty="0"/>
                        <a:t>ABCDE</a:t>
                      </a:r>
                    </a:p>
                  </a:txBody>
                  <a:tcPr/>
                </a:tc>
                <a:tc>
                  <a:txBody>
                    <a:bodyPr/>
                    <a:lstStyle/>
                    <a:p>
                      <a:endParaRPr lang="en-US" dirty="0"/>
                    </a:p>
                  </a:txBody>
                  <a:tcPr/>
                </a:tc>
                <a:extLst>
                  <a:ext uri="{0D108BD9-81ED-4DB2-BD59-A6C34878D82A}">
                    <a16:rowId xmlns:a16="http://schemas.microsoft.com/office/drawing/2014/main" xmlns="" val="10001"/>
                  </a:ext>
                </a:extLst>
              </a:tr>
            </a:tbl>
          </a:graphicData>
        </a:graphic>
      </p:graphicFrame>
      <p:cxnSp>
        <p:nvCxnSpPr>
          <p:cNvPr id="9" name="Straight Connector 8"/>
          <p:cNvCxnSpPr/>
          <p:nvPr/>
        </p:nvCxnSpPr>
        <p:spPr>
          <a:xfrm>
            <a:off x="3039415" y="1703567"/>
            <a:ext cx="605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47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	(AE)</a:t>
            </a:r>
            <a:r>
              <a:rPr lang="en-US" baseline="30000" dirty="0"/>
              <a:t>+</a:t>
            </a:r>
            <a:r>
              <a:rPr lang="en-US" dirty="0"/>
              <a:t> = AE</a:t>
            </a:r>
          </a:p>
          <a:p>
            <a:pPr marL="0" indent="0">
              <a:buNone/>
            </a:pPr>
            <a:r>
              <a:rPr lang="en-US" dirty="0"/>
              <a:t>No Need to check BC, BD, CD, CE and DE  because D and C are already CKs</a:t>
            </a:r>
          </a:p>
          <a:p>
            <a:pPr marL="0" indent="0">
              <a:buNone/>
            </a:pPr>
            <a:r>
              <a:rPr lang="en-US" dirty="0"/>
              <a:t>     (BE)</a:t>
            </a:r>
            <a:r>
              <a:rPr lang="en-US" baseline="30000" dirty="0"/>
              <a:t>+</a:t>
            </a:r>
            <a:r>
              <a:rPr lang="en-US" dirty="0"/>
              <a:t> = BEA = R</a:t>
            </a:r>
          </a:p>
          <a:p>
            <a:pPr marL="0" indent="0">
              <a:buNone/>
            </a:pPr>
            <a:r>
              <a:rPr lang="en-US" dirty="0"/>
              <a:t>     C.K. = {AB, BE, D, C}</a:t>
            </a:r>
          </a:p>
          <a:p>
            <a:pPr marL="0" indent="0">
              <a:buNone/>
            </a:pPr>
            <a:r>
              <a:rPr lang="en-US" dirty="0"/>
              <a:t>	P.A. = {A, B, E, D, C}</a:t>
            </a:r>
          </a:p>
          <a:p>
            <a:pPr marL="0" indent="0">
              <a:buNone/>
            </a:pPr>
            <a:r>
              <a:rPr lang="en-US" dirty="0"/>
              <a:t>	N.P.A. = {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65951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33840-6A78-4643-8F8A-D0E6231D35C9}"/>
              </a:ext>
            </a:extLst>
          </p:cNvPr>
          <p:cNvSpPr>
            <a:spLocks noGrp="1"/>
          </p:cNvSpPr>
          <p:nvPr>
            <p:ph type="title"/>
          </p:nvPr>
        </p:nvSpPr>
        <p:spPr>
          <a:xfrm>
            <a:off x="1066800" y="229453"/>
            <a:ext cx="10058400" cy="1450757"/>
          </a:xfrm>
        </p:spPr>
        <p:txBody>
          <a:bodyPr/>
          <a:lstStyle/>
          <a:p>
            <a:r>
              <a:rPr lang="en-US" dirty="0"/>
              <a:t>Partial and Full Functional dependency</a:t>
            </a:r>
          </a:p>
        </p:txBody>
      </p:sp>
      <p:pic>
        <p:nvPicPr>
          <p:cNvPr id="4" name="Content Placeholder 3">
            <a:extLst>
              <a:ext uri="{FF2B5EF4-FFF2-40B4-BE49-F238E27FC236}">
                <a16:creationId xmlns:a16="http://schemas.microsoft.com/office/drawing/2014/main" xmlns="" id="{66F77111-F315-4BEB-8F6F-89C6B30884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238"/>
          <a:stretch/>
        </p:blipFill>
        <p:spPr bwMode="auto">
          <a:xfrm>
            <a:off x="1847850" y="1819031"/>
            <a:ext cx="7943849" cy="458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65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D9A27-FC97-42DF-9DBD-BE96E746459E}"/>
              </a:ext>
            </a:extLst>
          </p:cNvPr>
          <p:cNvSpPr>
            <a:spLocks noGrp="1"/>
          </p:cNvSpPr>
          <p:nvPr>
            <p:ph type="title"/>
          </p:nvPr>
        </p:nvSpPr>
        <p:spPr/>
        <p:txBody>
          <a:bodyPr/>
          <a:lstStyle/>
          <a:p>
            <a:r>
              <a:rPr lang="en-US" dirty="0"/>
              <a:t>Problems with Null Values</a:t>
            </a:r>
          </a:p>
        </p:txBody>
      </p:sp>
      <p:sp>
        <p:nvSpPr>
          <p:cNvPr id="3" name="Content Placeholder 2">
            <a:extLst>
              <a:ext uri="{FF2B5EF4-FFF2-40B4-BE49-F238E27FC236}">
                <a16:creationId xmlns:a16="http://schemas.microsoft.com/office/drawing/2014/main" xmlns="" id="{30C81359-D217-4B70-A674-0A8A4E8F0ACD}"/>
              </a:ext>
            </a:extLst>
          </p:cNvPr>
          <p:cNvSpPr>
            <a:spLocks noGrp="1"/>
          </p:cNvSpPr>
          <p:nvPr>
            <p:ph idx="1"/>
          </p:nvPr>
        </p:nvSpPr>
        <p:spPr/>
        <p:txBody>
          <a:bodyPr>
            <a:normAutofit/>
          </a:bodyPr>
          <a:lstStyle/>
          <a:p>
            <a:pPr eaLnBrk="1" hangingPunct="1">
              <a:defRPr/>
            </a:pPr>
            <a:r>
              <a:rPr lang="en-US" altLang="en-US" dirty="0"/>
              <a:t> Interpretations/ Reasons for nulls:</a:t>
            </a:r>
          </a:p>
          <a:p>
            <a:pPr lvl="1" eaLnBrk="1" hangingPunct="1">
              <a:defRPr/>
            </a:pPr>
            <a:r>
              <a:rPr lang="en-US" altLang="en-US" dirty="0"/>
              <a:t>Attribute not applicable or invalid</a:t>
            </a:r>
          </a:p>
          <a:p>
            <a:pPr lvl="1" eaLnBrk="1" hangingPunct="1">
              <a:defRPr/>
            </a:pPr>
            <a:r>
              <a:rPr lang="en-US" altLang="en-US" dirty="0"/>
              <a:t>Attribute value unknown  </a:t>
            </a:r>
          </a:p>
          <a:p>
            <a:pPr lvl="1" eaLnBrk="1" hangingPunct="1">
              <a:defRPr/>
            </a:pPr>
            <a:r>
              <a:rPr lang="en-US" altLang="en-US" dirty="0"/>
              <a:t>Value known to exist, but unavailable</a:t>
            </a:r>
          </a:p>
          <a:p>
            <a:pPr eaLnBrk="1" hangingPunct="1">
              <a:defRPr/>
            </a:pPr>
            <a:endParaRPr lang="en-US" altLang="en-US" dirty="0"/>
          </a:p>
          <a:p>
            <a:pPr eaLnBrk="1" hangingPunct="1">
              <a:defRPr/>
            </a:pPr>
            <a:r>
              <a:rPr lang="en-US" altLang="en-US" dirty="0"/>
              <a:t>GUIDELINE:</a:t>
            </a:r>
          </a:p>
          <a:p>
            <a:pPr lvl="1" eaLnBrk="1" hangingPunct="1">
              <a:defRPr/>
            </a:pPr>
            <a:r>
              <a:rPr lang="en-US" altLang="en-US" dirty="0"/>
              <a:t>Relations should be designed such that their tuples will have as few NULL values as possible</a:t>
            </a:r>
          </a:p>
          <a:p>
            <a:pPr lvl="1" eaLnBrk="1" hangingPunct="1">
              <a:defRPr/>
            </a:pPr>
            <a:r>
              <a:rPr lang="en-US" altLang="en-US" dirty="0"/>
              <a:t>Attributes that are NULL frequently could be placed in separate relations (with the primary key)</a:t>
            </a:r>
          </a:p>
          <a:p>
            <a:pPr lvl="1" eaLnBrk="1" hangingPunct="1">
              <a:defRPr/>
            </a:pPr>
            <a:r>
              <a:rPr lang="en-US" altLang="en-US" dirty="0"/>
              <a:t>Example Employee with office phone numbers</a:t>
            </a:r>
          </a:p>
          <a:p>
            <a:pPr marL="0" indent="0">
              <a:buNone/>
              <a:defRPr/>
            </a:pPr>
            <a:endParaRPr lang="en-US" altLang="en-US" dirty="0"/>
          </a:p>
          <a:p>
            <a:endParaRPr lang="en-US" dirty="0"/>
          </a:p>
        </p:txBody>
      </p:sp>
    </p:spTree>
    <p:extLst>
      <p:ext uri="{BB962C8B-B14F-4D97-AF65-F5344CB8AC3E}">
        <p14:creationId xmlns:p14="http://schemas.microsoft.com/office/powerpoint/2010/main" val="3757539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Full Functional Dependent:</a:t>
            </a:r>
          </a:p>
        </p:txBody>
      </p:sp>
      <p:sp>
        <p:nvSpPr>
          <p:cNvPr id="3" name="Content Placeholder 2"/>
          <p:cNvSpPr>
            <a:spLocks noGrp="1"/>
          </p:cNvSpPr>
          <p:nvPr>
            <p:ph idx="1"/>
          </p:nvPr>
        </p:nvSpPr>
        <p:spPr/>
        <p:txBody>
          <a:bodyPr>
            <a:normAutofit/>
          </a:bodyPr>
          <a:lstStyle/>
          <a:p>
            <a:pPr marL="0" indent="0">
              <a:buNone/>
            </a:pPr>
            <a:r>
              <a:rPr lang="en-US" dirty="0"/>
              <a:t>A &amp; B are attributes of R, B is fully functionally dependent on A if B is functionally dependent on A but not on any proper subset of A. (or if removal of any attribute from A means that the dependency does not hold)</a:t>
            </a:r>
          </a:p>
          <a:p>
            <a:pPr marL="0" indent="0">
              <a:buNone/>
            </a:pPr>
            <a:r>
              <a:rPr lang="en-US" u="sng" dirty="0"/>
              <a:t>Example 1:</a:t>
            </a:r>
            <a:endParaRPr lang="en-US" dirty="0"/>
          </a:p>
          <a:p>
            <a:pPr marL="0" indent="0">
              <a:buNone/>
            </a:pPr>
            <a:r>
              <a:rPr lang="en-US" dirty="0"/>
              <a:t>Staff(</a:t>
            </a:r>
            <a:r>
              <a:rPr lang="en-US" dirty="0" err="1"/>
              <a:t>StaffNo</a:t>
            </a:r>
            <a:r>
              <a:rPr lang="en-US" dirty="0"/>
              <a:t>, </a:t>
            </a:r>
            <a:r>
              <a:rPr lang="en-US" dirty="0" err="1"/>
              <a:t>SName</a:t>
            </a:r>
            <a:r>
              <a:rPr lang="en-US" dirty="0"/>
              <a:t>, position, Salary, </a:t>
            </a:r>
            <a:r>
              <a:rPr lang="en-US" dirty="0" err="1"/>
              <a:t>BranchNo</a:t>
            </a:r>
            <a:r>
              <a:rPr lang="en-US" dirty="0"/>
              <a:t>)</a:t>
            </a:r>
          </a:p>
          <a:p>
            <a:pPr marL="0" indent="0">
              <a:buNone/>
            </a:pPr>
            <a:r>
              <a:rPr lang="en-US" dirty="0" err="1"/>
              <a:t>StaffNo</a:t>
            </a:r>
            <a:r>
              <a:rPr lang="en-US" dirty="0"/>
              <a:t>, </a:t>
            </a:r>
            <a:r>
              <a:rPr lang="en-US" dirty="0" err="1"/>
              <a:t>SName</a:t>
            </a:r>
            <a:r>
              <a:rPr lang="en-US" dirty="0"/>
              <a:t> -&gt; </a:t>
            </a:r>
            <a:r>
              <a:rPr lang="en-US" dirty="0" err="1"/>
              <a:t>BranchNo</a:t>
            </a:r>
            <a:endParaRPr lang="en-US" dirty="0"/>
          </a:p>
          <a:p>
            <a:pPr marL="0" indent="0">
              <a:buNone/>
            </a:pPr>
            <a:r>
              <a:rPr lang="en-US" dirty="0"/>
              <a:t>It is not fully functional dependent because </a:t>
            </a:r>
            <a:r>
              <a:rPr lang="en-US" dirty="0" err="1"/>
              <a:t>BranchNo</a:t>
            </a:r>
            <a:r>
              <a:rPr lang="en-US" dirty="0"/>
              <a:t> is functionally dependent on a subset of {</a:t>
            </a:r>
            <a:r>
              <a:rPr lang="en-US" dirty="0" err="1"/>
              <a:t>StaffNo</a:t>
            </a:r>
            <a:r>
              <a:rPr lang="en-US" dirty="0"/>
              <a:t>, </a:t>
            </a:r>
            <a:r>
              <a:rPr lang="en-US" dirty="0" err="1"/>
              <a:t>Sname</a:t>
            </a:r>
            <a:r>
              <a:rPr lang="en-US" dirty="0"/>
              <a:t>} i.e., </a:t>
            </a:r>
            <a:r>
              <a:rPr lang="en-US" dirty="0" err="1"/>
              <a:t>StaffNo</a:t>
            </a:r>
            <a:r>
              <a:rPr lang="en-US" dirty="0"/>
              <a:t> -&gt; </a:t>
            </a:r>
            <a:r>
              <a:rPr lang="en-US" dirty="0" err="1"/>
              <a:t>BranchNo</a:t>
            </a:r>
            <a:endParaRPr lang="en-US" dirty="0"/>
          </a:p>
        </p:txBody>
      </p:sp>
    </p:spTree>
    <p:extLst>
      <p:ext uri="{BB962C8B-B14F-4D97-AF65-F5344CB8AC3E}">
        <p14:creationId xmlns:p14="http://schemas.microsoft.com/office/powerpoint/2010/main" val="183411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a:t>Example 2:</a:t>
            </a:r>
            <a:endParaRPr lang="en-US" dirty="0"/>
          </a:p>
          <a:p>
            <a:pPr marL="0" indent="0">
              <a:buNone/>
            </a:pPr>
            <a:r>
              <a:rPr lang="en-US" dirty="0"/>
              <a:t>{SSN, age} -&gt; name is not fully functional dependent, it is not functional dependent because we can remove {age} from left side of the statement w/o impacting the dependency relationship.</a:t>
            </a:r>
          </a:p>
        </p:txBody>
      </p:sp>
    </p:spTree>
    <p:extLst>
      <p:ext uri="{BB962C8B-B14F-4D97-AF65-F5344CB8AC3E}">
        <p14:creationId xmlns:p14="http://schemas.microsoft.com/office/powerpoint/2010/main" val="1277069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1CD6E-C5CC-4291-94C1-6E1930E415CE}"/>
              </a:ext>
            </a:extLst>
          </p:cNvPr>
          <p:cNvSpPr>
            <a:spLocks noGrp="1"/>
          </p:cNvSpPr>
          <p:nvPr>
            <p:ph type="title"/>
          </p:nvPr>
        </p:nvSpPr>
        <p:spPr/>
        <p:txBody>
          <a:bodyPr/>
          <a:lstStyle/>
          <a:p>
            <a:r>
              <a:rPr lang="en-US" dirty="0"/>
              <a:t>Normal Forms </a:t>
            </a:r>
          </a:p>
        </p:txBody>
      </p:sp>
      <p:sp>
        <p:nvSpPr>
          <p:cNvPr id="3" name="Content Placeholder 2">
            <a:extLst>
              <a:ext uri="{FF2B5EF4-FFF2-40B4-BE49-F238E27FC236}">
                <a16:creationId xmlns:a16="http://schemas.microsoft.com/office/drawing/2014/main" xmlns="" id="{43BE5438-7668-4877-9EFC-9940060B0E07}"/>
              </a:ext>
            </a:extLst>
          </p:cNvPr>
          <p:cNvSpPr>
            <a:spLocks noGrp="1"/>
          </p:cNvSpPr>
          <p:nvPr>
            <p:ph idx="1"/>
          </p:nvPr>
        </p:nvSpPr>
        <p:spPr/>
        <p:txBody>
          <a:bodyPr/>
          <a:lstStyle/>
          <a:p>
            <a:r>
              <a:rPr lang="en-US" dirty="0"/>
              <a:t>First Normal form 1NF</a:t>
            </a:r>
          </a:p>
          <a:p>
            <a:r>
              <a:rPr lang="en-US" dirty="0"/>
              <a:t>Second normal form  2NF</a:t>
            </a:r>
          </a:p>
          <a:p>
            <a:r>
              <a:rPr lang="en-US" dirty="0"/>
              <a:t>Third normal form 3NF</a:t>
            </a:r>
          </a:p>
          <a:p>
            <a:r>
              <a:rPr lang="en-US" dirty="0"/>
              <a:t>Boyce Codd Normal Form BCNF</a:t>
            </a:r>
          </a:p>
          <a:p>
            <a:r>
              <a:rPr lang="en-US" dirty="0"/>
              <a:t>Fourth normal form 4NF</a:t>
            </a:r>
          </a:p>
          <a:p>
            <a:r>
              <a:rPr lang="en-US" dirty="0"/>
              <a:t>Fifth normal form 5NF</a:t>
            </a:r>
          </a:p>
          <a:p>
            <a:endParaRPr lang="en-US" dirty="0"/>
          </a:p>
        </p:txBody>
      </p:sp>
    </p:spTree>
    <p:extLst>
      <p:ext uri="{BB962C8B-B14F-4D97-AF65-F5344CB8AC3E}">
        <p14:creationId xmlns:p14="http://schemas.microsoft.com/office/powerpoint/2010/main" val="1142357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48941-1F25-4F2B-B925-AB8234627C8F}"/>
              </a:ext>
            </a:extLst>
          </p:cNvPr>
          <p:cNvSpPr>
            <a:spLocks noGrp="1"/>
          </p:cNvSpPr>
          <p:nvPr>
            <p:ph type="title"/>
          </p:nvPr>
        </p:nvSpPr>
        <p:spPr/>
        <p:txBody>
          <a:bodyPr/>
          <a:lstStyle/>
          <a:p>
            <a:r>
              <a:rPr lang="en-US" dirty="0"/>
              <a:t>First Normal Form </a:t>
            </a:r>
          </a:p>
        </p:txBody>
      </p:sp>
      <p:sp>
        <p:nvSpPr>
          <p:cNvPr id="3" name="Content Placeholder 2">
            <a:extLst>
              <a:ext uri="{FF2B5EF4-FFF2-40B4-BE49-F238E27FC236}">
                <a16:creationId xmlns:a16="http://schemas.microsoft.com/office/drawing/2014/main" xmlns="" id="{FD0380B8-E22E-4B90-A1B2-63F5B7AF1A88}"/>
              </a:ext>
            </a:extLst>
          </p:cNvPr>
          <p:cNvSpPr>
            <a:spLocks noGrp="1"/>
          </p:cNvSpPr>
          <p:nvPr>
            <p:ph idx="1"/>
          </p:nvPr>
        </p:nvSpPr>
        <p:spPr/>
        <p:txBody>
          <a:bodyPr/>
          <a:lstStyle/>
          <a:p>
            <a:r>
              <a:rPr lang="en-US" sz="2800" dirty="0"/>
              <a:t>This normal form disallows</a:t>
            </a:r>
          </a:p>
          <a:p>
            <a:pPr lvl="1"/>
            <a:r>
              <a:rPr lang="en-US" sz="2400" dirty="0"/>
              <a:t>Multivalued attribute </a:t>
            </a:r>
          </a:p>
          <a:p>
            <a:pPr lvl="1"/>
            <a:r>
              <a:rPr lang="en-US" sz="2400" dirty="0"/>
              <a:t>Composite attribute </a:t>
            </a:r>
          </a:p>
          <a:p>
            <a:pPr lvl="1"/>
            <a:endParaRPr lang="en-US" sz="2400" dirty="0"/>
          </a:p>
          <a:p>
            <a:pPr lvl="1"/>
            <a:r>
              <a:rPr lang="en-US" sz="2400" dirty="0"/>
              <a:t>A relation R is said to be in 1NF if it has no composite or multivalued attribute and has a primary key. </a:t>
            </a:r>
          </a:p>
          <a:p>
            <a:pPr lvl="1"/>
            <a:endParaRPr lang="en-US" sz="2400" dirty="0"/>
          </a:p>
          <a:p>
            <a:pPr lvl="1"/>
            <a:endParaRPr lang="en-US" sz="2400" dirty="0"/>
          </a:p>
          <a:p>
            <a:pPr lvl="1"/>
            <a:endParaRPr lang="en-US" dirty="0"/>
          </a:p>
        </p:txBody>
      </p:sp>
    </p:spTree>
    <p:extLst>
      <p:ext uri="{BB962C8B-B14F-4D97-AF65-F5344CB8AC3E}">
        <p14:creationId xmlns:p14="http://schemas.microsoft.com/office/powerpoint/2010/main" val="4236850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BEDC9-D511-4947-B905-8983F0AAA2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DA2113B4-5973-4D43-AE73-0E5B059DE370}"/>
              </a:ext>
            </a:extLst>
          </p:cNvPr>
          <p:cNvSpPr>
            <a:spLocks noGrp="1"/>
          </p:cNvSpPr>
          <p:nvPr>
            <p:ph idx="1"/>
          </p:nvPr>
        </p:nvSpPr>
        <p:spPr>
          <a:xfrm>
            <a:off x="1127760" y="1921934"/>
            <a:ext cx="10058400" cy="4023360"/>
          </a:xfrm>
        </p:spPr>
        <p:txBody>
          <a:bodyPr/>
          <a:lstStyle/>
          <a:p>
            <a:r>
              <a:rPr lang="en-US" dirty="0"/>
              <a:t>Given </a:t>
            </a:r>
          </a:p>
          <a:p>
            <a:endParaRPr lang="en-US" dirty="0"/>
          </a:p>
          <a:p>
            <a:r>
              <a:rPr lang="en-US" dirty="0"/>
              <a:t>R(</a:t>
            </a:r>
            <a:r>
              <a:rPr lang="en-US" dirty="0" err="1"/>
              <a:t>a,b,c,d</a:t>
            </a:r>
            <a:r>
              <a:rPr lang="en-US" dirty="0"/>
              <a:t>) </a:t>
            </a:r>
          </a:p>
          <a:p>
            <a:endParaRPr lang="en-US" dirty="0"/>
          </a:p>
          <a:p>
            <a:r>
              <a:rPr lang="en-US" dirty="0"/>
              <a:t>Provided that it has no multivalued or composite attribute. State in which normal form R is? </a:t>
            </a:r>
          </a:p>
          <a:p>
            <a:endParaRPr lang="en-US" dirty="0"/>
          </a:p>
        </p:txBody>
      </p:sp>
    </p:spTree>
    <p:extLst>
      <p:ext uri="{BB962C8B-B14F-4D97-AF65-F5344CB8AC3E}">
        <p14:creationId xmlns:p14="http://schemas.microsoft.com/office/powerpoint/2010/main" val="3527744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BEDC9-D511-4947-B905-8983F0AAA2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DA2113B4-5973-4D43-AE73-0E5B059DE370}"/>
              </a:ext>
            </a:extLst>
          </p:cNvPr>
          <p:cNvSpPr>
            <a:spLocks noGrp="1"/>
          </p:cNvSpPr>
          <p:nvPr>
            <p:ph idx="1"/>
          </p:nvPr>
        </p:nvSpPr>
        <p:spPr>
          <a:xfrm>
            <a:off x="1127760" y="1921934"/>
            <a:ext cx="10264140" cy="4288366"/>
          </a:xfrm>
        </p:spPr>
        <p:txBody>
          <a:bodyPr>
            <a:normAutofit fontScale="47500" lnSpcReduction="20000"/>
          </a:bodyPr>
          <a:lstStyle/>
          <a:p>
            <a:r>
              <a:rPr lang="en-US" sz="8000" dirty="0"/>
              <a:t>Given </a:t>
            </a:r>
          </a:p>
          <a:p>
            <a:endParaRPr lang="en-US" sz="8000" dirty="0"/>
          </a:p>
          <a:p>
            <a:r>
              <a:rPr lang="en-US" sz="8000" dirty="0"/>
              <a:t>R(</a:t>
            </a:r>
            <a:r>
              <a:rPr lang="en-US" sz="8000" dirty="0" err="1"/>
              <a:t>a,b,c,d</a:t>
            </a:r>
            <a:r>
              <a:rPr lang="en-US" sz="8000" dirty="0"/>
              <a:t>) </a:t>
            </a:r>
          </a:p>
          <a:p>
            <a:r>
              <a:rPr lang="en-US" sz="8000" dirty="0"/>
              <a:t>Provided that a is multivalued and c is the primary key. Which normal form this relation is in?</a:t>
            </a:r>
          </a:p>
          <a:p>
            <a:r>
              <a:rPr lang="en-US" sz="8000" dirty="0"/>
              <a:t>How to solve multivalued attribute problem ? </a:t>
            </a:r>
          </a:p>
          <a:p>
            <a:pPr marL="0" indent="0">
              <a:buNone/>
            </a:pPr>
            <a:endParaRPr lang="en-US" sz="8000" dirty="0"/>
          </a:p>
          <a:p>
            <a:endParaRPr lang="en-US" dirty="0"/>
          </a:p>
        </p:txBody>
      </p:sp>
    </p:spTree>
    <p:extLst>
      <p:ext uri="{BB962C8B-B14F-4D97-AF65-F5344CB8AC3E}">
        <p14:creationId xmlns:p14="http://schemas.microsoft.com/office/powerpoint/2010/main" val="36377660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BEDC9-D511-4947-B905-8983F0AAA2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DA2113B4-5973-4D43-AE73-0E5B059DE370}"/>
              </a:ext>
            </a:extLst>
          </p:cNvPr>
          <p:cNvSpPr>
            <a:spLocks noGrp="1"/>
          </p:cNvSpPr>
          <p:nvPr>
            <p:ph idx="1"/>
          </p:nvPr>
        </p:nvSpPr>
        <p:spPr>
          <a:xfrm>
            <a:off x="1127760" y="1921934"/>
            <a:ext cx="10264140" cy="4288366"/>
          </a:xfrm>
        </p:spPr>
        <p:txBody>
          <a:bodyPr>
            <a:normAutofit fontScale="25000" lnSpcReduction="20000"/>
          </a:bodyPr>
          <a:lstStyle/>
          <a:p>
            <a:r>
              <a:rPr lang="en-US" sz="8000" dirty="0"/>
              <a:t>Given </a:t>
            </a:r>
          </a:p>
          <a:p>
            <a:endParaRPr lang="en-US" sz="8000" dirty="0"/>
          </a:p>
          <a:p>
            <a:r>
              <a:rPr lang="en-US" sz="8000" dirty="0"/>
              <a:t>R(</a:t>
            </a:r>
            <a:r>
              <a:rPr lang="en-US" sz="8000" dirty="0" err="1"/>
              <a:t>a,b,c,d</a:t>
            </a:r>
            <a:r>
              <a:rPr lang="en-US" sz="8000" dirty="0"/>
              <a:t>) </a:t>
            </a:r>
          </a:p>
          <a:p>
            <a:r>
              <a:rPr lang="en-US" sz="8000" dirty="0"/>
              <a:t>Provided that a is multivalued and c is the primary key. Which normal form this relation is in?</a:t>
            </a:r>
          </a:p>
          <a:p>
            <a:r>
              <a:rPr lang="en-US" sz="8000" dirty="0"/>
              <a:t>How to solve multivalued attribute problem ? </a:t>
            </a:r>
          </a:p>
          <a:p>
            <a:pPr marL="0" indent="0">
              <a:buNone/>
            </a:pPr>
            <a:endParaRPr lang="en-US" sz="8000" dirty="0"/>
          </a:p>
          <a:p>
            <a:r>
              <a:rPr lang="en-US" sz="8000" dirty="0"/>
              <a:t>R is broken into two relations</a:t>
            </a:r>
          </a:p>
          <a:p>
            <a:r>
              <a:rPr lang="en-US" sz="8000" dirty="0"/>
              <a:t>R1(</a:t>
            </a:r>
            <a:r>
              <a:rPr lang="en-US" sz="8000" u="sng" dirty="0" err="1"/>
              <a:t>c</a:t>
            </a:r>
            <a:r>
              <a:rPr lang="en-US" sz="8000" dirty="0" err="1"/>
              <a:t>,b,d</a:t>
            </a:r>
            <a:r>
              <a:rPr lang="en-US" sz="8000" dirty="0"/>
              <a:t>)</a:t>
            </a:r>
          </a:p>
          <a:p>
            <a:r>
              <a:rPr lang="en-US" sz="8000" dirty="0"/>
              <a:t>R2(</a:t>
            </a:r>
            <a:r>
              <a:rPr lang="en-US" sz="8000" u="sng" dirty="0" err="1"/>
              <a:t>a,c</a:t>
            </a:r>
            <a:r>
              <a:rPr lang="en-US" sz="8000" dirty="0"/>
              <a:t>)</a:t>
            </a:r>
          </a:p>
          <a:p>
            <a:pPr marL="0" indent="0">
              <a:buNone/>
            </a:pPr>
            <a:r>
              <a:rPr lang="en-US" sz="8000" dirty="0"/>
              <a:t>Why c is also added in R2?</a:t>
            </a:r>
          </a:p>
          <a:p>
            <a:endParaRPr lang="en-US" dirty="0"/>
          </a:p>
        </p:txBody>
      </p:sp>
    </p:spTree>
    <p:extLst>
      <p:ext uri="{BB962C8B-B14F-4D97-AF65-F5344CB8AC3E}">
        <p14:creationId xmlns:p14="http://schemas.microsoft.com/office/powerpoint/2010/main" val="2171618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BCE22-6F39-4966-A4C6-E7F23D055D5D}"/>
              </a:ext>
            </a:extLst>
          </p:cNvPr>
          <p:cNvSpPr>
            <a:spLocks noGrp="1"/>
          </p:cNvSpPr>
          <p:nvPr>
            <p:ph type="title"/>
          </p:nvPr>
        </p:nvSpPr>
        <p:spPr/>
        <p:txBody>
          <a:bodyPr/>
          <a:lstStyle/>
          <a:p>
            <a:r>
              <a:rPr lang="en-US" dirty="0"/>
              <a:t>Second Normal Form </a:t>
            </a:r>
          </a:p>
        </p:txBody>
      </p:sp>
      <p:sp>
        <p:nvSpPr>
          <p:cNvPr id="3" name="Content Placeholder 2">
            <a:extLst>
              <a:ext uri="{FF2B5EF4-FFF2-40B4-BE49-F238E27FC236}">
                <a16:creationId xmlns:a16="http://schemas.microsoft.com/office/drawing/2014/main" xmlns="" id="{362B4F7E-3345-4007-8645-AFEA2160FD77}"/>
              </a:ext>
            </a:extLst>
          </p:cNvPr>
          <p:cNvSpPr>
            <a:spLocks noGrp="1"/>
          </p:cNvSpPr>
          <p:nvPr>
            <p:ph idx="1"/>
          </p:nvPr>
        </p:nvSpPr>
        <p:spPr/>
        <p:txBody>
          <a:bodyPr/>
          <a:lstStyle/>
          <a:p>
            <a:r>
              <a:rPr lang="en-US" dirty="0"/>
              <a:t>This states:</a:t>
            </a:r>
          </a:p>
          <a:p>
            <a:pPr lvl="1"/>
            <a:r>
              <a:rPr lang="en-US" dirty="0"/>
              <a:t>Relation should be in 1NF</a:t>
            </a:r>
          </a:p>
          <a:p>
            <a:pPr lvl="1"/>
            <a:r>
              <a:rPr lang="en-US" dirty="0"/>
              <a:t>In a relation which has a composite key there should be no partial dependency on the primary key. </a:t>
            </a:r>
          </a:p>
          <a:p>
            <a:pPr lvl="1"/>
            <a:endParaRPr lang="en-US" dirty="0"/>
          </a:p>
        </p:txBody>
      </p:sp>
      <p:pic>
        <p:nvPicPr>
          <p:cNvPr id="4" name="Picture 3">
            <a:extLst>
              <a:ext uri="{FF2B5EF4-FFF2-40B4-BE49-F238E27FC236}">
                <a16:creationId xmlns:a16="http://schemas.microsoft.com/office/drawing/2014/main" xmlns="" id="{FCAAB898-9C46-4324-8C58-296AFB9D2DA4}"/>
              </a:ext>
            </a:extLst>
          </p:cNvPr>
          <p:cNvPicPr>
            <a:picLocks noChangeAspect="1"/>
          </p:cNvPicPr>
          <p:nvPr/>
        </p:nvPicPr>
        <p:blipFill rotWithShape="1">
          <a:blip r:embed="rId3">
            <a:extLst>
              <a:ext uri="{28A0092B-C50C-407E-A947-70E740481C1C}">
                <a14:useLocalDpi xmlns:a14="http://schemas.microsoft.com/office/drawing/2010/main" val="0"/>
              </a:ext>
            </a:extLst>
          </a:blip>
          <a:srcRect l="25238" t="53753"/>
          <a:stretch/>
        </p:blipFill>
        <p:spPr bwMode="auto">
          <a:xfrm>
            <a:off x="2266070" y="3035882"/>
            <a:ext cx="9700763" cy="283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4195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921D2-B33B-4092-840C-AE755B61A456}"/>
              </a:ext>
            </a:extLst>
          </p:cNvPr>
          <p:cNvSpPr>
            <a:spLocks noGrp="1"/>
          </p:cNvSpPr>
          <p:nvPr>
            <p:ph type="title"/>
          </p:nvPr>
        </p:nvSpPr>
        <p:spPr/>
        <p:txBody>
          <a:bodyPr/>
          <a:lstStyle/>
          <a:p>
            <a:r>
              <a:rPr lang="en-US"/>
              <a:t>Second Normal Form </a:t>
            </a:r>
          </a:p>
        </p:txBody>
      </p:sp>
      <p:sp>
        <p:nvSpPr>
          <p:cNvPr id="3" name="Content Placeholder 2">
            <a:extLst>
              <a:ext uri="{FF2B5EF4-FFF2-40B4-BE49-F238E27FC236}">
                <a16:creationId xmlns:a16="http://schemas.microsoft.com/office/drawing/2014/main" xmlns="" id="{A8514061-88A6-46CB-9E4E-AD67467F6BD6}"/>
              </a:ext>
            </a:extLst>
          </p:cNvPr>
          <p:cNvSpPr>
            <a:spLocks noGrp="1"/>
          </p:cNvSpPr>
          <p:nvPr>
            <p:ph idx="1"/>
          </p:nvPr>
        </p:nvSpPr>
        <p:spPr/>
        <p:txBody>
          <a:bodyPr/>
          <a:lstStyle/>
          <a:p>
            <a:r>
              <a:rPr lang="en-US" dirty="0"/>
              <a:t>Solution: Make separate tables for all the partial functional dependencies. Separate table for full functional dependencies. </a:t>
            </a:r>
          </a:p>
          <a:p>
            <a:endParaRPr lang="en-US" dirty="0"/>
          </a:p>
        </p:txBody>
      </p:sp>
      <p:pic>
        <p:nvPicPr>
          <p:cNvPr id="4" name="Picture 3">
            <a:extLst>
              <a:ext uri="{FF2B5EF4-FFF2-40B4-BE49-F238E27FC236}">
                <a16:creationId xmlns:a16="http://schemas.microsoft.com/office/drawing/2014/main" xmlns="" id="{F613FD09-B688-40B4-BE76-03FBF67C6DD4}"/>
              </a:ext>
            </a:extLst>
          </p:cNvPr>
          <p:cNvPicPr>
            <a:picLocks noChangeAspect="1"/>
          </p:cNvPicPr>
          <p:nvPr/>
        </p:nvPicPr>
        <p:blipFill rotWithShape="1">
          <a:blip r:embed="rId2">
            <a:extLst>
              <a:ext uri="{28A0092B-C50C-407E-A947-70E740481C1C}">
                <a14:useLocalDpi xmlns:a14="http://schemas.microsoft.com/office/drawing/2010/main" val="0"/>
              </a:ext>
            </a:extLst>
          </a:blip>
          <a:srcRect l="25238" t="51609"/>
          <a:stretch/>
        </p:blipFill>
        <p:spPr bwMode="auto">
          <a:xfrm>
            <a:off x="0" y="2762250"/>
            <a:ext cx="11422936"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21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921D2-B33B-4092-840C-AE755B61A456}"/>
              </a:ext>
            </a:extLst>
          </p:cNvPr>
          <p:cNvSpPr>
            <a:spLocks noGrp="1"/>
          </p:cNvSpPr>
          <p:nvPr>
            <p:ph type="title"/>
          </p:nvPr>
        </p:nvSpPr>
        <p:spPr/>
        <p:txBody>
          <a:bodyPr/>
          <a:lstStyle/>
          <a:p>
            <a:r>
              <a:rPr lang="en-US"/>
              <a:t>Second Normal Form </a:t>
            </a:r>
          </a:p>
        </p:txBody>
      </p:sp>
      <p:sp>
        <p:nvSpPr>
          <p:cNvPr id="3" name="Content Placeholder 2">
            <a:extLst>
              <a:ext uri="{FF2B5EF4-FFF2-40B4-BE49-F238E27FC236}">
                <a16:creationId xmlns:a16="http://schemas.microsoft.com/office/drawing/2014/main" xmlns="" id="{A8514061-88A6-46CB-9E4E-AD67467F6BD6}"/>
              </a:ext>
            </a:extLst>
          </p:cNvPr>
          <p:cNvSpPr>
            <a:spLocks noGrp="1"/>
          </p:cNvSpPr>
          <p:nvPr>
            <p:ph idx="1"/>
          </p:nvPr>
        </p:nvSpPr>
        <p:spPr/>
        <p:txBody>
          <a:bodyPr/>
          <a:lstStyle/>
          <a:p>
            <a:r>
              <a:rPr lang="en-US" dirty="0"/>
              <a:t>R1(</a:t>
            </a:r>
            <a:r>
              <a:rPr lang="en-US" u="sng" dirty="0"/>
              <a:t>SSN, </a:t>
            </a:r>
            <a:r>
              <a:rPr lang="en-US" u="sng" dirty="0" err="1"/>
              <a:t>PNO</a:t>
            </a:r>
            <a:r>
              <a:rPr lang="en-US" dirty="0" err="1"/>
              <a:t>,Hours</a:t>
            </a:r>
            <a:r>
              <a:rPr lang="en-US" dirty="0"/>
              <a:t>)</a:t>
            </a:r>
          </a:p>
          <a:p>
            <a:r>
              <a:rPr lang="en-US" dirty="0"/>
              <a:t>R2(</a:t>
            </a:r>
            <a:r>
              <a:rPr lang="en-US" u="sng" dirty="0"/>
              <a:t>SSN</a:t>
            </a:r>
            <a:r>
              <a:rPr lang="en-US" dirty="0"/>
              <a:t>, </a:t>
            </a:r>
            <a:r>
              <a:rPr lang="en-US" dirty="0" err="1"/>
              <a:t>Ename</a:t>
            </a:r>
            <a:r>
              <a:rPr lang="en-US" dirty="0"/>
              <a:t>)</a:t>
            </a:r>
          </a:p>
          <a:p>
            <a:r>
              <a:rPr lang="en-US" dirty="0"/>
              <a:t>R3(</a:t>
            </a:r>
            <a:r>
              <a:rPr lang="en-US" u="sng" dirty="0" err="1"/>
              <a:t>Pno</a:t>
            </a:r>
            <a:r>
              <a:rPr lang="en-US" dirty="0"/>
              <a:t>, </a:t>
            </a:r>
            <a:r>
              <a:rPr lang="en-US" dirty="0" err="1"/>
              <a:t>Pname</a:t>
            </a:r>
            <a:r>
              <a:rPr lang="en-US" dirty="0"/>
              <a:t> , </a:t>
            </a:r>
            <a:r>
              <a:rPr lang="en-US" dirty="0" err="1"/>
              <a:t>Plocation</a:t>
            </a:r>
            <a:r>
              <a:rPr lang="en-US" dirty="0"/>
              <a:t>)</a:t>
            </a:r>
          </a:p>
          <a:p>
            <a:endParaRPr lang="en-US" dirty="0"/>
          </a:p>
        </p:txBody>
      </p:sp>
      <p:pic>
        <p:nvPicPr>
          <p:cNvPr id="4" name="Picture 3">
            <a:extLst>
              <a:ext uri="{FF2B5EF4-FFF2-40B4-BE49-F238E27FC236}">
                <a16:creationId xmlns:a16="http://schemas.microsoft.com/office/drawing/2014/main" xmlns="" id="{F613FD09-B688-40B4-BE76-03FBF67C6DD4}"/>
              </a:ext>
            </a:extLst>
          </p:cNvPr>
          <p:cNvPicPr>
            <a:picLocks noChangeAspect="1"/>
          </p:cNvPicPr>
          <p:nvPr/>
        </p:nvPicPr>
        <p:blipFill rotWithShape="1">
          <a:blip r:embed="rId2">
            <a:extLst>
              <a:ext uri="{28A0092B-C50C-407E-A947-70E740481C1C}">
                <a14:useLocalDpi xmlns:a14="http://schemas.microsoft.com/office/drawing/2010/main" val="0"/>
              </a:ext>
            </a:extLst>
          </a:blip>
          <a:srcRect l="25238" t="51609"/>
          <a:stretch/>
        </p:blipFill>
        <p:spPr bwMode="auto">
          <a:xfrm>
            <a:off x="1036320" y="3078955"/>
            <a:ext cx="10386616" cy="317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4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63049-FE6B-4A3A-A941-CB5D5DACFC56}"/>
              </a:ext>
            </a:extLst>
          </p:cNvPr>
          <p:cNvSpPr>
            <a:spLocks noGrp="1"/>
          </p:cNvSpPr>
          <p:nvPr>
            <p:ph type="title"/>
          </p:nvPr>
        </p:nvSpPr>
        <p:spPr/>
        <p:txBody>
          <a:bodyPr/>
          <a:lstStyle/>
          <a:p>
            <a:r>
              <a:rPr lang="en-US" dirty="0"/>
              <a:t>Why need normalization? </a:t>
            </a:r>
          </a:p>
        </p:txBody>
      </p:sp>
      <p:sp>
        <p:nvSpPr>
          <p:cNvPr id="3" name="Content Placeholder 2">
            <a:extLst>
              <a:ext uri="{FF2B5EF4-FFF2-40B4-BE49-F238E27FC236}">
                <a16:creationId xmlns:a16="http://schemas.microsoft.com/office/drawing/2014/main" xmlns="" id="{214A0EA7-066A-4873-934B-9A51B4B80DFF}"/>
              </a:ext>
            </a:extLst>
          </p:cNvPr>
          <p:cNvSpPr>
            <a:spLocks noGrp="1"/>
          </p:cNvSpPr>
          <p:nvPr>
            <p:ph idx="1"/>
          </p:nvPr>
        </p:nvSpPr>
        <p:spPr>
          <a:xfrm>
            <a:off x="1097280" y="1905000"/>
            <a:ext cx="4445391" cy="3964094"/>
          </a:xfrm>
        </p:spPr>
        <p:txBody>
          <a:bodyPr/>
          <a:lstStyle/>
          <a:p>
            <a:endParaRPr lang="en-US" dirty="0"/>
          </a:p>
          <a:p>
            <a:pPr>
              <a:buFont typeface="Wingdings" panose="05000000000000000000" pitchFamily="2" charset="2"/>
              <a:buChar char="§"/>
            </a:pPr>
            <a:r>
              <a:rPr lang="en-US" dirty="0"/>
              <a:t>To analyze why one grouping is better than others.</a:t>
            </a:r>
          </a:p>
          <a:p>
            <a:pPr>
              <a:buFont typeface="Wingdings" panose="05000000000000000000" pitchFamily="2" charset="2"/>
              <a:buChar char="§"/>
            </a:pPr>
            <a:r>
              <a:rPr lang="en-US" dirty="0"/>
              <a:t> To eliminate anomalies</a:t>
            </a:r>
          </a:p>
          <a:p>
            <a:pPr>
              <a:buFont typeface="Wingdings" panose="05000000000000000000" pitchFamily="2" charset="2"/>
              <a:buChar char="§"/>
            </a:pPr>
            <a:r>
              <a:rPr lang="en-US" dirty="0"/>
              <a:t>To reduce redundancy</a:t>
            </a:r>
          </a:p>
          <a:p>
            <a:pPr marL="0" indent="0">
              <a:buNone/>
            </a:pPr>
            <a:endParaRPr lang="en-US" dirty="0"/>
          </a:p>
        </p:txBody>
      </p:sp>
      <p:pic>
        <p:nvPicPr>
          <p:cNvPr id="4" name="Picture 3">
            <a:extLst>
              <a:ext uri="{FF2B5EF4-FFF2-40B4-BE49-F238E27FC236}">
                <a16:creationId xmlns:a16="http://schemas.microsoft.com/office/drawing/2014/main" xmlns="" id="{A64E8EFE-5888-4CB2-84B8-E2DA5483CF46}"/>
              </a:ext>
            </a:extLst>
          </p:cNvPr>
          <p:cNvPicPr>
            <a:picLocks noChangeAspect="1"/>
          </p:cNvPicPr>
          <p:nvPr/>
        </p:nvPicPr>
        <p:blipFill rotWithShape="1">
          <a:blip r:embed="rId3">
            <a:extLst>
              <a:ext uri="{28A0092B-C50C-407E-A947-70E740481C1C}">
                <a14:useLocalDpi xmlns:a14="http://schemas.microsoft.com/office/drawing/2010/main" val="0"/>
              </a:ext>
            </a:extLst>
          </a:blip>
          <a:srcRect l="25238"/>
          <a:stretch/>
        </p:blipFill>
        <p:spPr bwMode="auto">
          <a:xfrm>
            <a:off x="5542671" y="1690688"/>
            <a:ext cx="562575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72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E3E16-C314-4C65-A11B-F84068B40F59}"/>
              </a:ext>
            </a:extLst>
          </p:cNvPr>
          <p:cNvSpPr>
            <a:spLocks noGrp="1"/>
          </p:cNvSpPr>
          <p:nvPr>
            <p:ph type="title"/>
          </p:nvPr>
        </p:nvSpPr>
        <p:spPr/>
        <p:txBody>
          <a:bodyPr/>
          <a:lstStyle/>
          <a:p>
            <a:r>
              <a:rPr lang="en-US" dirty="0"/>
              <a:t>Third Normal Form</a:t>
            </a:r>
          </a:p>
        </p:txBody>
      </p:sp>
      <p:sp>
        <p:nvSpPr>
          <p:cNvPr id="3" name="Content Placeholder 2">
            <a:extLst>
              <a:ext uri="{FF2B5EF4-FFF2-40B4-BE49-F238E27FC236}">
                <a16:creationId xmlns:a16="http://schemas.microsoft.com/office/drawing/2014/main" xmlns="" id="{AF5F2353-E913-4836-88C6-4ADE380E6324}"/>
              </a:ext>
            </a:extLst>
          </p:cNvPr>
          <p:cNvSpPr>
            <a:spLocks noGrp="1"/>
          </p:cNvSpPr>
          <p:nvPr>
            <p:ph idx="1"/>
          </p:nvPr>
        </p:nvSpPr>
        <p:spPr/>
        <p:txBody>
          <a:bodyPr/>
          <a:lstStyle/>
          <a:p>
            <a:r>
              <a:rPr lang="en-US" dirty="0"/>
              <a:t>This states that the R should be in 2NF</a:t>
            </a:r>
          </a:p>
          <a:p>
            <a:r>
              <a:rPr lang="en-US" dirty="0"/>
              <a:t>There should be no transitive dependency on the primary </a:t>
            </a:r>
            <a:r>
              <a:rPr lang="en-US" dirty="0" smtClean="0"/>
              <a:t>key/ candidate key. </a:t>
            </a:r>
            <a:endParaRPr lang="en-US" dirty="0"/>
          </a:p>
          <a:p>
            <a:r>
              <a:rPr lang="en-US" dirty="0"/>
              <a:t>Transitivity :</a:t>
            </a:r>
          </a:p>
          <a:p>
            <a:r>
              <a:rPr lang="en-US" dirty="0"/>
              <a:t>A</a:t>
            </a:r>
            <a:r>
              <a:rPr lang="en-US" dirty="0">
                <a:sym typeface="Wingdings" panose="05000000000000000000" pitchFamily="2" charset="2"/>
              </a:rPr>
              <a:t>B</a:t>
            </a:r>
          </a:p>
          <a:p>
            <a:r>
              <a:rPr lang="en-US" dirty="0">
                <a:sym typeface="Wingdings" panose="05000000000000000000" pitchFamily="2" charset="2"/>
              </a:rPr>
              <a:t>BC</a:t>
            </a:r>
          </a:p>
          <a:p>
            <a:endParaRPr lang="en-US" dirty="0">
              <a:sym typeface="Wingdings" panose="05000000000000000000" pitchFamily="2" charset="2"/>
            </a:endParaRPr>
          </a:p>
          <a:p>
            <a:r>
              <a:rPr lang="en-US" dirty="0">
                <a:sym typeface="Wingdings" panose="05000000000000000000" pitchFamily="2" charset="2"/>
              </a:rPr>
              <a:t>Now check if a is Primary key and B is not candidate key </a:t>
            </a:r>
          </a:p>
          <a:p>
            <a:r>
              <a:rPr lang="en-US" dirty="0">
                <a:sym typeface="Wingdings" panose="05000000000000000000" pitchFamily="2" charset="2"/>
              </a:rPr>
              <a:t>Then there is a problem and 3nf needs to be applied. Other wise we say that R has already satisfied 3NF. </a:t>
            </a:r>
            <a:endParaRPr lang="en-US" dirty="0"/>
          </a:p>
        </p:txBody>
      </p:sp>
    </p:spTree>
    <p:extLst>
      <p:ext uri="{BB962C8B-B14F-4D97-AF65-F5344CB8AC3E}">
        <p14:creationId xmlns:p14="http://schemas.microsoft.com/office/powerpoint/2010/main" val="2830780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FD43B-C759-4FD5-B548-F1F41C4C7669}"/>
              </a:ext>
            </a:extLst>
          </p:cNvPr>
          <p:cNvSpPr>
            <a:spLocks noGrp="1"/>
          </p:cNvSpPr>
          <p:nvPr>
            <p:ph type="title"/>
          </p:nvPr>
        </p:nvSpPr>
        <p:spPr/>
        <p:txBody>
          <a:bodyPr/>
          <a:lstStyle/>
          <a:p>
            <a:r>
              <a:rPr lang="en-US" dirty="0"/>
              <a:t>How to apply 3NF</a:t>
            </a:r>
          </a:p>
        </p:txBody>
      </p:sp>
      <p:sp>
        <p:nvSpPr>
          <p:cNvPr id="3" name="Content Placeholder 2">
            <a:extLst>
              <a:ext uri="{FF2B5EF4-FFF2-40B4-BE49-F238E27FC236}">
                <a16:creationId xmlns:a16="http://schemas.microsoft.com/office/drawing/2014/main" xmlns="" id="{EA1ACF84-D2EF-457A-B5BC-F18B1823C6A1}"/>
              </a:ext>
            </a:extLst>
          </p:cNvPr>
          <p:cNvSpPr>
            <a:spLocks noGrp="1"/>
          </p:cNvSpPr>
          <p:nvPr>
            <p:ph idx="1"/>
          </p:nvPr>
        </p:nvSpPr>
        <p:spPr/>
        <p:txBody>
          <a:bodyPr/>
          <a:lstStyle/>
          <a:p>
            <a:r>
              <a:rPr lang="en-US" dirty="0"/>
              <a:t>Move transitivity to separate table. </a:t>
            </a:r>
          </a:p>
          <a:p>
            <a:endParaRPr lang="en-US" dirty="0"/>
          </a:p>
        </p:txBody>
      </p:sp>
      <p:pic>
        <p:nvPicPr>
          <p:cNvPr id="4" name="Content Placeholder 3">
            <a:extLst>
              <a:ext uri="{FF2B5EF4-FFF2-40B4-BE49-F238E27FC236}">
                <a16:creationId xmlns:a16="http://schemas.microsoft.com/office/drawing/2014/main" xmlns="" id="{F0A44B4B-3875-43F9-8B85-612B6C3C720F}"/>
              </a:ext>
            </a:extLst>
          </p:cNvPr>
          <p:cNvPicPr>
            <a:picLocks noChangeAspect="1"/>
          </p:cNvPicPr>
          <p:nvPr/>
        </p:nvPicPr>
        <p:blipFill rotWithShape="1">
          <a:blip r:embed="rId2">
            <a:extLst>
              <a:ext uri="{28A0092B-C50C-407E-A947-70E740481C1C}">
                <a14:useLocalDpi xmlns:a14="http://schemas.microsoft.com/office/drawing/2010/main" val="0"/>
              </a:ext>
            </a:extLst>
          </a:blip>
          <a:srcRect l="25238" t="10610" b="56120"/>
          <a:stretch/>
        </p:blipFill>
        <p:spPr bwMode="auto">
          <a:xfrm>
            <a:off x="1" y="2857499"/>
            <a:ext cx="11716078" cy="22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383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FD43B-C759-4FD5-B548-F1F41C4C7669}"/>
              </a:ext>
            </a:extLst>
          </p:cNvPr>
          <p:cNvSpPr>
            <a:spLocks noGrp="1"/>
          </p:cNvSpPr>
          <p:nvPr>
            <p:ph type="title"/>
          </p:nvPr>
        </p:nvSpPr>
        <p:spPr/>
        <p:txBody>
          <a:bodyPr/>
          <a:lstStyle/>
          <a:p>
            <a:r>
              <a:rPr lang="en-US" dirty="0"/>
              <a:t>How to apply 3NF</a:t>
            </a:r>
          </a:p>
        </p:txBody>
      </p:sp>
      <p:sp>
        <p:nvSpPr>
          <p:cNvPr id="3" name="Content Placeholder 2">
            <a:extLst>
              <a:ext uri="{FF2B5EF4-FFF2-40B4-BE49-F238E27FC236}">
                <a16:creationId xmlns:a16="http://schemas.microsoft.com/office/drawing/2014/main" xmlns="" id="{EA1ACF84-D2EF-457A-B5BC-F18B1823C6A1}"/>
              </a:ext>
            </a:extLst>
          </p:cNvPr>
          <p:cNvSpPr>
            <a:spLocks noGrp="1"/>
          </p:cNvSpPr>
          <p:nvPr>
            <p:ph idx="1"/>
          </p:nvPr>
        </p:nvSpPr>
        <p:spPr/>
        <p:txBody>
          <a:bodyPr/>
          <a:lstStyle/>
          <a:p>
            <a:r>
              <a:rPr lang="en-US" dirty="0"/>
              <a:t>R1( </a:t>
            </a:r>
            <a:r>
              <a:rPr lang="en-US" u="sng" dirty="0"/>
              <a:t>SSN</a:t>
            </a:r>
            <a:r>
              <a:rPr lang="en-US" dirty="0"/>
              <a:t>, </a:t>
            </a:r>
            <a:r>
              <a:rPr lang="en-US" dirty="0" err="1"/>
              <a:t>Ename,Bdate,Address</a:t>
            </a:r>
            <a:r>
              <a:rPr lang="en-US" dirty="0"/>
              <a:t>, </a:t>
            </a:r>
            <a:r>
              <a:rPr lang="en-US" dirty="0" err="1"/>
              <a:t>Dno</a:t>
            </a:r>
            <a:r>
              <a:rPr lang="en-US" dirty="0"/>
              <a:t>)</a:t>
            </a:r>
          </a:p>
          <a:p>
            <a:r>
              <a:rPr lang="en-US" dirty="0"/>
              <a:t>R2( </a:t>
            </a:r>
            <a:r>
              <a:rPr lang="en-US" u="sng" dirty="0" err="1"/>
              <a:t>Dno</a:t>
            </a:r>
            <a:r>
              <a:rPr lang="en-US" dirty="0"/>
              <a:t>, </a:t>
            </a:r>
            <a:r>
              <a:rPr lang="en-US" dirty="0" err="1"/>
              <a:t>Dname</a:t>
            </a:r>
            <a:r>
              <a:rPr lang="en-US" dirty="0"/>
              <a:t>, </a:t>
            </a:r>
            <a:r>
              <a:rPr lang="en-US" dirty="0" err="1"/>
              <a:t>DmgrSSN</a:t>
            </a:r>
            <a:r>
              <a:rPr lang="en-US" dirty="0"/>
              <a:t>)</a:t>
            </a:r>
          </a:p>
          <a:p>
            <a:endParaRPr lang="en-US" dirty="0"/>
          </a:p>
        </p:txBody>
      </p:sp>
      <p:pic>
        <p:nvPicPr>
          <p:cNvPr id="4" name="Content Placeholder 3">
            <a:extLst>
              <a:ext uri="{FF2B5EF4-FFF2-40B4-BE49-F238E27FC236}">
                <a16:creationId xmlns:a16="http://schemas.microsoft.com/office/drawing/2014/main" xmlns="" id="{F0A44B4B-3875-43F9-8B85-612B6C3C720F}"/>
              </a:ext>
            </a:extLst>
          </p:cNvPr>
          <p:cNvPicPr>
            <a:picLocks noChangeAspect="1"/>
          </p:cNvPicPr>
          <p:nvPr/>
        </p:nvPicPr>
        <p:blipFill rotWithShape="1">
          <a:blip r:embed="rId2">
            <a:extLst>
              <a:ext uri="{28A0092B-C50C-407E-A947-70E740481C1C}">
                <a14:useLocalDpi xmlns:a14="http://schemas.microsoft.com/office/drawing/2010/main" val="0"/>
              </a:ext>
            </a:extLst>
          </a:blip>
          <a:srcRect l="25238" t="10610" b="56120"/>
          <a:stretch/>
        </p:blipFill>
        <p:spPr bwMode="auto">
          <a:xfrm>
            <a:off x="1" y="2857499"/>
            <a:ext cx="11716078" cy="22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5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4EB08-A3BE-42AD-8219-2364FE890B28}"/>
              </a:ext>
            </a:extLst>
          </p:cNvPr>
          <p:cNvSpPr>
            <a:spLocks noGrp="1"/>
          </p:cNvSpPr>
          <p:nvPr>
            <p:ph type="title"/>
          </p:nvPr>
        </p:nvSpPr>
        <p:spPr/>
        <p:txBody>
          <a:bodyPr/>
          <a:lstStyle/>
          <a:p>
            <a:endParaRPr lang="en-US"/>
          </a:p>
        </p:txBody>
      </p:sp>
      <p:pic>
        <p:nvPicPr>
          <p:cNvPr id="4" name="Picture 10" descr="fig10_04">
            <a:extLst>
              <a:ext uri="{FF2B5EF4-FFF2-40B4-BE49-F238E27FC236}">
                <a16:creationId xmlns:a16="http://schemas.microsoft.com/office/drawing/2014/main" xmlns="" id="{DD2EA3EC-16C4-4A6F-8FFD-874D170077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32" b="56282"/>
          <a:stretch/>
        </p:blipFill>
        <p:spPr bwMode="auto">
          <a:xfrm>
            <a:off x="0" y="562707"/>
            <a:ext cx="11936817" cy="441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18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2BE05-BB60-4674-824E-FEFAAEF7BA6D}"/>
              </a:ext>
            </a:extLst>
          </p:cNvPr>
          <p:cNvSpPr>
            <a:spLocks noGrp="1"/>
          </p:cNvSpPr>
          <p:nvPr>
            <p:ph type="title"/>
          </p:nvPr>
        </p:nvSpPr>
        <p:spPr/>
        <p:txBody>
          <a:bodyPr/>
          <a:lstStyle/>
          <a:p>
            <a:endParaRPr lang="en-US"/>
          </a:p>
        </p:txBody>
      </p:sp>
      <p:pic>
        <p:nvPicPr>
          <p:cNvPr id="4" name="Picture 10" descr="fig10_04">
            <a:extLst>
              <a:ext uri="{FF2B5EF4-FFF2-40B4-BE49-F238E27FC236}">
                <a16:creationId xmlns:a16="http://schemas.microsoft.com/office/drawing/2014/main" xmlns="" id="{F17000EB-E15E-4F98-B22C-995D4FD7730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3718" r="19440"/>
          <a:stretch/>
        </p:blipFill>
        <p:spPr bwMode="auto">
          <a:xfrm>
            <a:off x="623969" y="112542"/>
            <a:ext cx="9206873" cy="663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83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a:extLst>
              <a:ext uri="{FF2B5EF4-FFF2-40B4-BE49-F238E27FC236}">
                <a16:creationId xmlns:a16="http://schemas.microsoft.com/office/drawing/2014/main" xmlns="" id="{E80D8946-BB09-42A4-B06C-78B8BC69A437}"/>
              </a:ext>
            </a:extLst>
          </p:cNvPr>
          <p:cNvSpPr>
            <a:spLocks noGrp="1" noChangeArrowheads="1"/>
          </p:cNvSpPr>
          <p:nvPr>
            <p:ph type="title"/>
          </p:nvPr>
        </p:nvSpPr>
        <p:spPr/>
        <p:txBody>
          <a:bodyPr/>
          <a:lstStyle/>
          <a:p>
            <a:pPr eaLnBrk="1" hangingPunct="1"/>
            <a:r>
              <a:rPr lang="en-US" altLang="en-US" sz="3200"/>
              <a:t>EXAMPLE OF AN INSERT ANOMALY</a:t>
            </a:r>
          </a:p>
        </p:txBody>
      </p:sp>
      <p:sp>
        <p:nvSpPr>
          <p:cNvPr id="37892" name="Rectangle 7">
            <a:extLst>
              <a:ext uri="{FF2B5EF4-FFF2-40B4-BE49-F238E27FC236}">
                <a16:creationId xmlns:a16="http://schemas.microsoft.com/office/drawing/2014/main" xmlns="" id="{7EFD0CF8-56CF-40DD-B2E0-22AA9C8692A0}"/>
              </a:ext>
            </a:extLst>
          </p:cNvPr>
          <p:cNvSpPr>
            <a:spLocks noGrp="1" noChangeArrowheads="1"/>
          </p:cNvSpPr>
          <p:nvPr>
            <p:ph idx="1"/>
          </p:nvPr>
        </p:nvSpPr>
        <p:spPr>
          <a:xfrm>
            <a:off x="1097280" y="1845734"/>
            <a:ext cx="4751950" cy="4023360"/>
          </a:xfrm>
        </p:spPr>
        <p:txBody>
          <a:bodyPr/>
          <a:lstStyle/>
          <a:p>
            <a:pPr eaLnBrk="1" hangingPunct="1"/>
            <a:r>
              <a:rPr lang="en-US" altLang="en-US" dirty="0"/>
              <a:t>Consider the relation:</a:t>
            </a:r>
          </a:p>
          <a:p>
            <a:pPr lvl="1" eaLnBrk="1" hangingPunct="1"/>
            <a:r>
              <a:rPr lang="en-US" altLang="en-US" dirty="0"/>
              <a:t>EMP DEPT</a:t>
            </a:r>
          </a:p>
          <a:p>
            <a:pPr lvl="1" eaLnBrk="1" hangingPunct="1"/>
            <a:r>
              <a:rPr lang="en-US" altLang="en-US" dirty="0"/>
              <a:t>To enter an employee with dept 5 all attributes for dept 5 has to be entered again and again  correctly. In the previous schema it was done once.</a:t>
            </a:r>
          </a:p>
          <a:p>
            <a:pPr eaLnBrk="1" hangingPunct="1"/>
            <a:r>
              <a:rPr lang="en-US" altLang="en-US" dirty="0"/>
              <a:t>Insert  Anomaly:</a:t>
            </a:r>
          </a:p>
          <a:p>
            <a:pPr lvl="1" eaLnBrk="1" hangingPunct="1"/>
            <a:r>
              <a:rPr lang="en-US" altLang="en-US" dirty="0"/>
              <a:t>Cannot insert a new department that has no employee as yet.</a:t>
            </a:r>
          </a:p>
          <a:p>
            <a:pPr lvl="1" eaLnBrk="1" hangingPunct="1"/>
            <a:r>
              <a:rPr lang="en-US" altLang="en-US" dirty="0"/>
              <a:t>In previous schema it was done.</a:t>
            </a:r>
          </a:p>
        </p:txBody>
      </p:sp>
      <p:pic>
        <p:nvPicPr>
          <p:cNvPr id="4" name="Picture 3">
            <a:extLst>
              <a:ext uri="{FF2B5EF4-FFF2-40B4-BE49-F238E27FC236}">
                <a16:creationId xmlns:a16="http://schemas.microsoft.com/office/drawing/2014/main" xmlns="" id="{EBF8D8ED-4F58-4903-8D87-9B9F73AFE5D8}"/>
              </a:ext>
            </a:extLst>
          </p:cNvPr>
          <p:cNvPicPr>
            <a:picLocks noChangeAspect="1"/>
          </p:cNvPicPr>
          <p:nvPr/>
        </p:nvPicPr>
        <p:blipFill rotWithShape="1">
          <a:blip r:embed="rId3">
            <a:extLst>
              <a:ext uri="{28A0092B-C50C-407E-A947-70E740481C1C}">
                <a14:useLocalDpi xmlns:a14="http://schemas.microsoft.com/office/drawing/2010/main" val="0"/>
              </a:ext>
            </a:extLst>
          </a:blip>
          <a:srcRect l="25238"/>
          <a:stretch/>
        </p:blipFill>
        <p:spPr bwMode="auto">
          <a:xfrm>
            <a:off x="6065171" y="1845734"/>
            <a:ext cx="6126830" cy="38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xmlns="" id="{C122416D-D368-49DC-B360-8E7E634D9C8B}"/>
              </a:ext>
            </a:extLst>
          </p:cNvPr>
          <p:cNvSpPr>
            <a:spLocks noGrp="1" noChangeArrowheads="1"/>
          </p:cNvSpPr>
          <p:nvPr>
            <p:ph type="title"/>
          </p:nvPr>
        </p:nvSpPr>
        <p:spPr/>
        <p:txBody>
          <a:bodyPr/>
          <a:lstStyle/>
          <a:p>
            <a:pPr eaLnBrk="1" hangingPunct="1"/>
            <a:r>
              <a:rPr lang="en-US" altLang="en-US" sz="3200"/>
              <a:t>EXAMPLE OF AN DELETE ANOMALY</a:t>
            </a:r>
          </a:p>
        </p:txBody>
      </p:sp>
      <p:sp>
        <p:nvSpPr>
          <p:cNvPr id="38916" name="Rectangle 3">
            <a:extLst>
              <a:ext uri="{FF2B5EF4-FFF2-40B4-BE49-F238E27FC236}">
                <a16:creationId xmlns:a16="http://schemas.microsoft.com/office/drawing/2014/main" xmlns="" id="{15111DB7-B1D4-42A3-85B8-C715DBBED777}"/>
              </a:ext>
            </a:extLst>
          </p:cNvPr>
          <p:cNvSpPr>
            <a:spLocks noGrp="1" noChangeArrowheads="1"/>
          </p:cNvSpPr>
          <p:nvPr>
            <p:ph idx="1"/>
          </p:nvPr>
        </p:nvSpPr>
        <p:spPr>
          <a:xfrm>
            <a:off x="1097280" y="1845734"/>
            <a:ext cx="3855720" cy="4023360"/>
          </a:xfrm>
        </p:spPr>
        <p:txBody>
          <a:bodyPr/>
          <a:lstStyle/>
          <a:p>
            <a:pPr eaLnBrk="1" hangingPunct="1"/>
            <a:r>
              <a:rPr lang="en-US" altLang="en-US" dirty="0"/>
              <a:t>Consider the relation:</a:t>
            </a:r>
          </a:p>
          <a:p>
            <a:pPr lvl="1" eaLnBrk="1" hangingPunct="1"/>
            <a:r>
              <a:rPr lang="en-US" altLang="en-US" dirty="0"/>
              <a:t>EMP DEPT </a:t>
            </a:r>
          </a:p>
          <a:p>
            <a:pPr eaLnBrk="1" hangingPunct="1"/>
            <a:r>
              <a:rPr lang="en-US" altLang="en-US" dirty="0"/>
              <a:t>Delete Anomaly:</a:t>
            </a:r>
          </a:p>
          <a:p>
            <a:pPr lvl="1" eaLnBrk="1" hangingPunct="1"/>
            <a:r>
              <a:rPr lang="en-US" altLang="en-US" dirty="0"/>
              <a:t>If last employee of department is deleted department information is lost. </a:t>
            </a:r>
          </a:p>
          <a:p>
            <a:pPr eaLnBrk="1" hangingPunct="1"/>
            <a:endParaRPr lang="en-US" altLang="en-US" dirty="0"/>
          </a:p>
          <a:p>
            <a:pPr eaLnBrk="1" hangingPunct="1"/>
            <a:r>
              <a:rPr lang="en-US" altLang="en-US" dirty="0"/>
              <a:t>ALSO If department is deleted all employees of the department will get deleted. </a:t>
            </a:r>
          </a:p>
          <a:p>
            <a:pPr eaLnBrk="1" hangingPunct="1"/>
            <a:endParaRPr lang="en-US" altLang="en-US" dirty="0"/>
          </a:p>
        </p:txBody>
      </p:sp>
      <p:pic>
        <p:nvPicPr>
          <p:cNvPr id="4" name="Picture 3">
            <a:extLst>
              <a:ext uri="{FF2B5EF4-FFF2-40B4-BE49-F238E27FC236}">
                <a16:creationId xmlns:a16="http://schemas.microsoft.com/office/drawing/2014/main" xmlns="" id="{F618F55F-65FB-4149-9CDB-C1587F933BF0}"/>
              </a:ext>
            </a:extLst>
          </p:cNvPr>
          <p:cNvPicPr>
            <a:picLocks noChangeAspect="1"/>
          </p:cNvPicPr>
          <p:nvPr/>
        </p:nvPicPr>
        <p:blipFill rotWithShape="1">
          <a:blip r:embed="rId3">
            <a:extLst>
              <a:ext uri="{28A0092B-C50C-407E-A947-70E740481C1C}">
                <a14:useLocalDpi xmlns:a14="http://schemas.microsoft.com/office/drawing/2010/main" val="0"/>
              </a:ext>
            </a:extLst>
          </a:blip>
          <a:srcRect l="25238"/>
          <a:stretch/>
        </p:blipFill>
        <p:spPr bwMode="auto">
          <a:xfrm>
            <a:off x="6566242" y="2081001"/>
            <a:ext cx="5625758"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1590</Words>
  <Application>Microsoft Office PowerPoint</Application>
  <PresentationFormat>Widescreen</PresentationFormat>
  <Paragraphs>380</Paragraphs>
  <Slides>52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Tahoma</vt:lpstr>
      <vt:lpstr>Times New Roman</vt:lpstr>
      <vt:lpstr>Wingdings</vt:lpstr>
      <vt:lpstr>Retrospect</vt:lpstr>
      <vt:lpstr>Normalization</vt:lpstr>
      <vt:lpstr>Database design methodologies</vt:lpstr>
      <vt:lpstr>Informal Design Guidelines for Relational Schemas</vt:lpstr>
      <vt:lpstr>Problems with Null Values</vt:lpstr>
      <vt:lpstr>Why need normalization? </vt:lpstr>
      <vt:lpstr>PowerPoint Presentation</vt:lpstr>
      <vt:lpstr>PowerPoint Presentation</vt:lpstr>
      <vt:lpstr>EXAMPLE OF AN INSERT ANOMALY</vt:lpstr>
      <vt:lpstr>EXAMPLE OF AN DELETE ANOMALY</vt:lpstr>
      <vt:lpstr>EXAMPLE OF AN UPDATE ANOMALY</vt:lpstr>
      <vt:lpstr>Normalization</vt:lpstr>
      <vt:lpstr>1. Functional Dependency</vt:lpstr>
      <vt:lpstr>PowerPoint Presentation</vt:lpstr>
      <vt:lpstr>Example</vt:lpstr>
      <vt:lpstr>Valid or invalid FD ?</vt:lpstr>
      <vt:lpstr>FD Examples</vt:lpstr>
      <vt:lpstr>FD</vt:lpstr>
      <vt:lpstr>Rules/Axioms </vt:lpstr>
      <vt:lpstr>PowerPoint Presentation</vt:lpstr>
      <vt:lpstr>PowerPoint Presentation</vt:lpstr>
      <vt:lpstr>Attribute Closure </vt:lpstr>
      <vt:lpstr>Closure</vt:lpstr>
      <vt:lpstr>Arbitrary Example of Closures:</vt:lpstr>
      <vt:lpstr>Arbitrary Example of Closures:</vt:lpstr>
      <vt:lpstr>Concept of Keys </vt:lpstr>
      <vt:lpstr>Prime vs Non Prime Attributes</vt:lpstr>
      <vt:lpstr>Application of Attribute Closure:</vt:lpstr>
      <vt:lpstr>Application of Attribute Closure:</vt:lpstr>
      <vt:lpstr>Steps to determine Minimal Key</vt:lpstr>
      <vt:lpstr>R(a,b,c,g,h,i) find the candidate keys? </vt:lpstr>
      <vt:lpstr>PowerPoint Presentation</vt:lpstr>
      <vt:lpstr>Determine Candidate Keys</vt:lpstr>
      <vt:lpstr>Determine Candidate Keys</vt:lpstr>
      <vt:lpstr>PowerPoint Presentation</vt:lpstr>
      <vt:lpstr>PowerPoint Presentation</vt:lpstr>
      <vt:lpstr>PowerPoint Presentation</vt:lpstr>
      <vt:lpstr>PowerPoint Presentation</vt:lpstr>
      <vt:lpstr>PowerPoint Presentation</vt:lpstr>
      <vt:lpstr>Partial and Full Functional dependency</vt:lpstr>
      <vt:lpstr>Full Functional Dependent:</vt:lpstr>
      <vt:lpstr>PowerPoint Presentation</vt:lpstr>
      <vt:lpstr>Normal Forms </vt:lpstr>
      <vt:lpstr>First Normal Form </vt:lpstr>
      <vt:lpstr>Example</vt:lpstr>
      <vt:lpstr>Example</vt:lpstr>
      <vt:lpstr>Example</vt:lpstr>
      <vt:lpstr>Second Normal Form </vt:lpstr>
      <vt:lpstr>Second Normal Form </vt:lpstr>
      <vt:lpstr>Second Normal Form </vt:lpstr>
      <vt:lpstr>Third Normal Form</vt:lpstr>
      <vt:lpstr>How to apply 3NF</vt:lpstr>
      <vt:lpstr>How to apply 3NF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Sadaf Baloch</dc:creator>
  <cp:lastModifiedBy>Ayesha Zaheer</cp:lastModifiedBy>
  <cp:revision>31</cp:revision>
  <dcterms:created xsi:type="dcterms:W3CDTF">2021-01-07T06:30:01Z</dcterms:created>
  <dcterms:modified xsi:type="dcterms:W3CDTF">2023-01-04T03:48:31Z</dcterms:modified>
</cp:coreProperties>
</file>