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58" r:id="rId8"/>
    <p:sldId id="271" r:id="rId9"/>
    <p:sldId id="272" r:id="rId10"/>
    <p:sldId id="263" r:id="rId11"/>
    <p:sldId id="265" r:id="rId12"/>
    <p:sldId id="266" r:id="rId13"/>
    <p:sldId id="273" r:id="rId14"/>
    <p:sldId id="267" r:id="rId15"/>
    <p:sldId id="274" r:id="rId16"/>
    <p:sldId id="268" r:id="rId17"/>
    <p:sldId id="269" r:id="rId18"/>
    <p:sldId id="275" r:id="rId19"/>
    <p:sldId id="276" r:id="rId20"/>
    <p:sldId id="277" r:id="rId21"/>
    <p:sldId id="264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6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2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8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4637BD-AF95-4DE7-8681-8DA713188F9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DB1908-2AE1-44DD-AAD3-6F281E6800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1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69371-4DBF-4A63-A1F8-5BE95481E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2DD550-2669-4132-B821-4EF03263C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8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E1FA9-B6DB-4CE4-93F1-373BE784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EB112F-6E14-4A62-A6C5-1C4D7684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find the number of employees in each department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dno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count (*)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From employee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Group by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dno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;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D211D382-8B17-4EE5-9155-36757CC38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19297"/>
              </p:ext>
            </p:extLst>
          </p:nvPr>
        </p:nvGraphicFramePr>
        <p:xfrm>
          <a:off x="8130386" y="2989014"/>
          <a:ext cx="27744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231">
                  <a:extLst>
                    <a:ext uri="{9D8B030D-6E8A-4147-A177-3AD203B41FA5}">
                      <a16:colId xmlns:a16="http://schemas.microsoft.com/office/drawing/2014/main" xmlns="" val="998981589"/>
                    </a:ext>
                  </a:extLst>
                </a:gridCol>
                <a:gridCol w="1387231">
                  <a:extLst>
                    <a:ext uri="{9D8B030D-6E8A-4147-A177-3AD203B41FA5}">
                      <a16:colId xmlns:a16="http://schemas.microsoft.com/office/drawing/2014/main" xmlns="" val="2652899111"/>
                    </a:ext>
                  </a:extLst>
                </a:gridCol>
              </a:tblGrid>
              <a:tr h="175293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128624"/>
                  </a:ext>
                </a:extLst>
              </a:tr>
              <a:tr h="17529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9747546"/>
                  </a:ext>
                </a:extLst>
              </a:tr>
              <a:tr h="17529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05438"/>
                  </a:ext>
                </a:extLst>
              </a:tr>
              <a:tr h="1752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302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9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08C48-59AF-49A9-8D02-6DEDB552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09038-AA0D-4C03-882B-F0927E62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For each department, retrieve the department number, the number of employees in the department, and their average salary.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b="1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dirty="0"/>
              <a:t>SELECT 	</a:t>
            </a:r>
            <a:r>
              <a:rPr lang="en-US" dirty="0" err="1"/>
              <a:t>Dno</a:t>
            </a:r>
            <a:r>
              <a:rPr lang="en-US" dirty="0"/>
              <a:t>, </a:t>
            </a:r>
            <a:r>
              <a:rPr lang="en-US" b="1" dirty="0"/>
              <a:t>COUNT </a:t>
            </a:r>
            <a:r>
              <a:rPr lang="en-US" dirty="0"/>
              <a:t>(*), </a:t>
            </a:r>
            <a:r>
              <a:rPr lang="en-US" b="1" dirty="0"/>
              <a:t>AVG </a:t>
            </a:r>
            <a:r>
              <a:rPr lang="en-US" dirty="0"/>
              <a:t>(Salary)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dirty="0"/>
              <a:t>FROM		 </a:t>
            </a:r>
            <a:r>
              <a:rPr lang="en-US" dirty="0"/>
              <a:t>EMPLOYEE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dirty="0"/>
              <a:t>GROUP BY 	</a:t>
            </a:r>
            <a:r>
              <a:rPr lang="en-US" dirty="0" err="1"/>
              <a:t>Dno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9765A38-8D4E-47F3-A186-D8793ED7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3886"/>
              </p:ext>
            </p:extLst>
          </p:nvPr>
        </p:nvGraphicFramePr>
        <p:xfrm>
          <a:off x="7414046" y="3035809"/>
          <a:ext cx="38998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959">
                  <a:extLst>
                    <a:ext uri="{9D8B030D-6E8A-4147-A177-3AD203B41FA5}">
                      <a16:colId xmlns:a16="http://schemas.microsoft.com/office/drawing/2014/main" xmlns="" val="998981589"/>
                    </a:ext>
                  </a:extLst>
                </a:gridCol>
                <a:gridCol w="1299959">
                  <a:extLst>
                    <a:ext uri="{9D8B030D-6E8A-4147-A177-3AD203B41FA5}">
                      <a16:colId xmlns:a16="http://schemas.microsoft.com/office/drawing/2014/main" xmlns="" val="2652899111"/>
                    </a:ext>
                  </a:extLst>
                </a:gridCol>
                <a:gridCol w="1299959">
                  <a:extLst>
                    <a:ext uri="{9D8B030D-6E8A-4147-A177-3AD203B41FA5}">
                      <a16:colId xmlns:a16="http://schemas.microsoft.com/office/drawing/2014/main" xmlns="" val="3346650045"/>
                    </a:ext>
                  </a:extLst>
                </a:gridCol>
              </a:tblGrid>
              <a:tr h="175293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Avg(Salary)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128624"/>
                  </a:ext>
                </a:extLst>
              </a:tr>
              <a:tr h="17529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9747546"/>
                  </a:ext>
                </a:extLst>
              </a:tr>
              <a:tr h="17529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05438"/>
                  </a:ext>
                </a:extLst>
              </a:tr>
              <a:tr h="1752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302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72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B9411-113D-4765-B2AB-EF281A23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7DDA9E-BA2B-4BC8-96EB-557295B2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project, retrieve the project number, the project name, </a:t>
            </a:r>
            <a:r>
              <a:rPr lang="en-US" dirty="0">
                <a:highlight>
                  <a:srgbClr val="FFFF00"/>
                </a:highlight>
              </a:rPr>
              <a:t>and the number of employees who work on that project.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B9411-113D-4765-B2AB-EF281A23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7DDA9E-BA2B-4BC8-96EB-557295B2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project, retrieve the project number, the project name, </a:t>
            </a:r>
            <a:r>
              <a:rPr lang="en-US" dirty="0">
                <a:highlight>
                  <a:srgbClr val="FFFF00"/>
                </a:highlight>
              </a:rPr>
              <a:t>and the number of employees who work on that project.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>
                <a:highlight>
                  <a:srgbClr val="FFFF00"/>
                </a:highlight>
              </a:rPr>
              <a:t>pnumber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pname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/>
              <a:t>count(</a:t>
            </a:r>
            <a:r>
              <a:rPr lang="en-US" dirty="0" err="1"/>
              <a:t>essn</a:t>
            </a:r>
            <a:r>
              <a:rPr lang="en-US" dirty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workson</a:t>
            </a:r>
            <a:r>
              <a:rPr lang="en-US" dirty="0"/>
              <a:t> join project on </a:t>
            </a:r>
            <a:r>
              <a:rPr lang="en-US" dirty="0" err="1"/>
              <a:t>pno</a:t>
            </a:r>
            <a:r>
              <a:rPr lang="en-US" dirty="0"/>
              <a:t> = </a:t>
            </a:r>
            <a:r>
              <a:rPr lang="en-US" dirty="0" err="1"/>
              <a:t>pnumber</a:t>
            </a:r>
            <a:r>
              <a:rPr lang="en-US" dirty="0"/>
              <a:t> </a:t>
            </a:r>
          </a:p>
          <a:p>
            <a:r>
              <a:rPr lang="en-US" dirty="0"/>
              <a:t>Group by </a:t>
            </a:r>
            <a:r>
              <a:rPr lang="en-US" dirty="0" err="1" smtClean="0"/>
              <a:t>pnumber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D3EA5-5E2E-479C-B04E-45C9F1DA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3BFBE-0F70-4D89-A632-B440AEA5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each project, retrieve the project number, the project name, and the number of </a:t>
            </a:r>
            <a:r>
              <a:rPr lang="en-US" altLang="en-US" dirty="0">
                <a:highlight>
                  <a:srgbClr val="FFFF00"/>
                </a:highlight>
              </a:rPr>
              <a:t>employees from department 5 </a:t>
            </a:r>
            <a:r>
              <a:rPr lang="en-US" altLang="en-US" dirty="0"/>
              <a:t>who work on the project.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D3EA5-5E2E-479C-B04E-45C9F1DA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3BFBE-0F70-4D89-A632-B440AEA5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each project, retrieve the project number, the project name, and the number of </a:t>
            </a:r>
            <a:r>
              <a:rPr lang="en-US" altLang="en-US" dirty="0">
                <a:highlight>
                  <a:srgbClr val="FFFF00"/>
                </a:highlight>
              </a:rPr>
              <a:t>employees from department 5 </a:t>
            </a:r>
            <a:r>
              <a:rPr lang="en-US" altLang="en-US" dirty="0"/>
              <a:t>who work on the project.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pnumber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count(</a:t>
            </a:r>
            <a:r>
              <a:rPr lang="en-US" dirty="0" err="1"/>
              <a:t>essn</a:t>
            </a:r>
            <a:r>
              <a:rPr lang="en-US" dirty="0"/>
              <a:t>)</a:t>
            </a:r>
          </a:p>
          <a:p>
            <a:r>
              <a:rPr lang="en-US" dirty="0"/>
              <a:t>From (project join </a:t>
            </a:r>
            <a:r>
              <a:rPr lang="en-US" dirty="0" err="1"/>
              <a:t>workson</a:t>
            </a:r>
            <a:r>
              <a:rPr lang="en-US" dirty="0"/>
              <a:t> on </a:t>
            </a:r>
            <a:r>
              <a:rPr lang="en-US" dirty="0" err="1"/>
              <a:t>pno</a:t>
            </a:r>
            <a:r>
              <a:rPr lang="en-US" dirty="0"/>
              <a:t>= </a:t>
            </a:r>
            <a:r>
              <a:rPr lang="en-US" dirty="0" err="1"/>
              <a:t>pnumber</a:t>
            </a:r>
            <a:r>
              <a:rPr lang="en-US" dirty="0"/>
              <a:t>) join employee on </a:t>
            </a:r>
            <a:r>
              <a:rPr lang="en-US" dirty="0" err="1"/>
              <a:t>essn</a:t>
            </a:r>
            <a:r>
              <a:rPr lang="en-US" dirty="0"/>
              <a:t> =</a:t>
            </a:r>
            <a:r>
              <a:rPr lang="en-US" dirty="0" err="1"/>
              <a:t>ssn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dno</a:t>
            </a:r>
            <a:r>
              <a:rPr lang="en-US" dirty="0"/>
              <a:t> = 5</a:t>
            </a:r>
          </a:p>
          <a:p>
            <a:r>
              <a:rPr lang="en-US" dirty="0"/>
              <a:t> group by </a:t>
            </a:r>
            <a:r>
              <a:rPr lang="en-US" dirty="0" err="1" smtClean="0"/>
              <a:t>pnumber</a:t>
            </a:r>
            <a:r>
              <a:rPr lang="en-US" dirty="0" smtClean="0"/>
              <a:t>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AF532-D307-418D-A92F-21966F4D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Having</a:t>
            </a:r>
            <a:r>
              <a:rPr lang="en-US" dirty="0"/>
              <a:t> Clause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1A3A5-AC08-4E03-A610-7EF394DA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condition (just like where clause) </a:t>
            </a:r>
            <a:r>
              <a:rPr lang="en-US" dirty="0">
                <a:highlight>
                  <a:srgbClr val="FFFF00"/>
                </a:highlight>
              </a:rPr>
              <a:t>on aggregate function’s result.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Having clause will not execute if there is no group by. </a:t>
            </a:r>
          </a:p>
        </p:txBody>
      </p:sp>
    </p:spTree>
    <p:extLst>
      <p:ext uri="{BB962C8B-B14F-4D97-AF65-F5344CB8AC3E}">
        <p14:creationId xmlns:p14="http://schemas.microsoft.com/office/powerpoint/2010/main" val="35609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11C0E-2ED8-4F41-89E6-3244FF45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C7D11-C2E9-4EBA-A164-755CA6C8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Show department names which have more than two locations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dname</a:t>
            </a:r>
            <a:r>
              <a:rPr lang="en-US" dirty="0"/>
              <a:t>, count(</a:t>
            </a:r>
            <a:r>
              <a:rPr lang="en-US" dirty="0" err="1"/>
              <a:t>dlocation</a:t>
            </a:r>
            <a:r>
              <a:rPr lang="en-US" dirty="0"/>
              <a:t>) </a:t>
            </a:r>
            <a:r>
              <a:rPr lang="en-US" dirty="0">
                <a:highlight>
                  <a:srgbClr val="FFFF00"/>
                </a:highlight>
              </a:rPr>
              <a:t>as </a:t>
            </a:r>
            <a:r>
              <a:rPr lang="en-US" dirty="0" err="1">
                <a:highlight>
                  <a:srgbClr val="FFFF00"/>
                </a:highlight>
              </a:rPr>
              <a:t>total_locations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From </a:t>
            </a:r>
            <a:r>
              <a:rPr lang="en-US" dirty="0">
                <a:highlight>
                  <a:srgbClr val="FFFF00"/>
                </a:highlight>
              </a:rPr>
              <a:t>department</a:t>
            </a:r>
            <a:r>
              <a:rPr lang="en-US" dirty="0"/>
              <a:t> join </a:t>
            </a:r>
            <a:r>
              <a:rPr lang="en-US" dirty="0" err="1">
                <a:highlight>
                  <a:srgbClr val="FFFF00"/>
                </a:highlight>
              </a:rPr>
              <a:t>dept_locations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using (</a:t>
            </a:r>
            <a:r>
              <a:rPr lang="en-US" dirty="0" err="1"/>
              <a:t>dnumber</a:t>
            </a:r>
            <a:r>
              <a:rPr lang="en-US" dirty="0"/>
              <a:t>)</a:t>
            </a:r>
          </a:p>
          <a:p>
            <a:r>
              <a:rPr lang="en-US" dirty="0"/>
              <a:t>Group by </a:t>
            </a:r>
            <a:r>
              <a:rPr lang="en-US" dirty="0" err="1"/>
              <a:t>dname</a:t>
            </a:r>
            <a:endParaRPr lang="en-US" dirty="0"/>
          </a:p>
          <a:p>
            <a:r>
              <a:rPr lang="en-US" dirty="0"/>
              <a:t>Having count(</a:t>
            </a:r>
            <a:r>
              <a:rPr lang="en-US" dirty="0" err="1"/>
              <a:t>dlocation</a:t>
            </a:r>
            <a:r>
              <a:rPr lang="en-US" dirty="0"/>
              <a:t>) &gt;2 ;</a:t>
            </a:r>
          </a:p>
        </p:txBody>
      </p:sp>
    </p:spTree>
    <p:extLst>
      <p:ext uri="{BB962C8B-B14F-4D97-AF65-F5344CB8AC3E}">
        <p14:creationId xmlns:p14="http://schemas.microsoft.com/office/powerpoint/2010/main" val="139080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 for aggregate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856" y="2406650"/>
            <a:ext cx="7972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2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22" y="816430"/>
            <a:ext cx="8582595" cy="54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0E0B3-3C64-4339-9F8D-BB4D9C26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28D88A-444A-4737-B27F-D295D185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 aggregate function performs a calculation on a set of values of a column, and returns a single value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Built-in aggregate functions 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i="1" dirty="0"/>
              <a:t>,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Functions can be used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clause or in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dirty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200084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100" y="968829"/>
            <a:ext cx="9907976" cy="54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6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6612E-FB91-4CD8-86E5-8F30F906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execution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F6F8846-1EE1-4272-92FD-EFB9DC4EE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426" y="2084832"/>
            <a:ext cx="7229475" cy="3733800"/>
          </a:xfrm>
        </p:spPr>
      </p:pic>
    </p:spTree>
    <p:extLst>
      <p:ext uri="{BB962C8B-B14F-4D97-AF65-F5344CB8AC3E}">
        <p14:creationId xmlns:p14="http://schemas.microsoft.com/office/powerpoint/2010/main" val="2251356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84C9B-420C-4BE9-A37F-7B2BB83B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057E8E-4020-4670-83C9-79598FCF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average salary of all employees.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 total number of departments.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 sum of hours spent on all projects.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average salary of each department if average salary is greater than 40,000.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minimum salary of each department if minimum salary is less than 20,000.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total number of employees of each department with department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 number of dependent of each employee.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count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projects of all departments in ascending order by department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 count of total locations of each department which are located in Lahore.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project show project name and total number of employees working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7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D12FF-00C2-4FB6-984D-0D97FAEA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2B296B-8C12-4D72-A0C4-45C7605D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1203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Find the sum of the salaries of all employees, the maximum salary, the minimum salary, and the average salary.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b="1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dirty="0"/>
              <a:t>SELECT 		SUM </a:t>
            </a:r>
            <a:r>
              <a:rPr lang="en-US" dirty="0"/>
              <a:t>(Salary), </a:t>
            </a:r>
            <a:r>
              <a:rPr lang="en-US" b="1" dirty="0"/>
              <a:t>MAX </a:t>
            </a:r>
            <a:r>
              <a:rPr lang="en-US" dirty="0"/>
              <a:t>(Salary), </a:t>
            </a:r>
            <a:r>
              <a:rPr lang="en-US" b="1" dirty="0"/>
              <a:t>MIN </a:t>
            </a:r>
            <a:r>
              <a:rPr lang="en-US" dirty="0"/>
              <a:t>(Salary), </a:t>
            </a:r>
            <a:r>
              <a:rPr lang="en-US" b="1" dirty="0"/>
              <a:t>AVG</a:t>
            </a:r>
            <a:r>
              <a:rPr lang="en-US" dirty="0"/>
              <a:t>(Salary)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dirty="0"/>
              <a:t>FROM 		</a:t>
            </a:r>
            <a:r>
              <a:rPr lang="en-US" dirty="0"/>
              <a:t>EMPLOYEE;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8ABB1BA-D89C-4E92-9F70-E482B4CBE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10995"/>
              </p:ext>
            </p:extLst>
          </p:nvPr>
        </p:nvGraphicFramePr>
        <p:xfrm>
          <a:off x="1708443" y="510878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820517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7882036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358940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61266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 (Salary)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Max(Salary)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(Salary)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(Salary)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448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986550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130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95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D12FF-00C2-4FB6-984D-0D97FAEA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2B296B-8C12-4D72-A0C4-45C7605D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1203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Find the total number of employees.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b="1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dirty="0"/>
              <a:t>SELECT 		count(</a:t>
            </a:r>
            <a:r>
              <a:rPr lang="en-US" b="1" dirty="0" err="1"/>
              <a:t>ssn</a:t>
            </a:r>
            <a:r>
              <a:rPr lang="en-US" b="1" dirty="0"/>
              <a:t>)</a:t>
            </a:r>
            <a:endParaRPr lang="en-US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dirty="0"/>
              <a:t>FROM 		</a:t>
            </a:r>
            <a:r>
              <a:rPr lang="en-US" dirty="0"/>
              <a:t>EMPLOYEE;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The above query will ignore nulls but not duplicates.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b="1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dirty="0"/>
              <a:t>SELECT 		count(*)</a:t>
            </a:r>
            <a:endParaRPr lang="en-US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dirty="0"/>
              <a:t>FROM 		</a:t>
            </a:r>
            <a:r>
              <a:rPr lang="en-US" dirty="0"/>
              <a:t>EMPLOYEE;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The above query will not ignore nulls &amp; duplicates. count(*) counts the rows. 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8ABB1BA-D89C-4E92-9F70-E482B4CBE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6500"/>
              </p:ext>
            </p:extLst>
          </p:nvPr>
        </p:nvGraphicFramePr>
        <p:xfrm>
          <a:off x="6096000" y="4246721"/>
          <a:ext cx="14052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06">
                  <a:extLst>
                    <a:ext uri="{9D8B030D-6E8A-4147-A177-3AD203B41FA5}">
                      <a16:colId xmlns:a16="http://schemas.microsoft.com/office/drawing/2014/main" xmlns="" val="820517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448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13050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886DBBB-5D04-4802-9360-36BADE43C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6578"/>
              </p:ext>
            </p:extLst>
          </p:nvPr>
        </p:nvGraphicFramePr>
        <p:xfrm>
          <a:off x="6383800" y="2611279"/>
          <a:ext cx="14052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06">
                  <a:extLst>
                    <a:ext uri="{9D8B030D-6E8A-4147-A177-3AD203B41FA5}">
                      <a16:colId xmlns:a16="http://schemas.microsoft.com/office/drawing/2014/main" xmlns="" val="820517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Count(</a:t>
                      </a:r>
                      <a:r>
                        <a:rPr lang="en-US" dirty="0" err="1"/>
                        <a:t>ssn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448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130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29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6D9A5-3273-4945-B447-31354134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Count() handles null values?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93DB5E-D8F4-41C0-BD90-634129A7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59" y="1350498"/>
            <a:ext cx="6733605" cy="55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3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AAA79-9E70-4004-8C32-DBA751EB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remove duplicates from result of count?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063D6C-0C68-4C7E-B2B8-C75C6219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Count the number of distinct salary values in the database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b="1" dirty="0"/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dirty="0"/>
              <a:t>SELECT 	COUNT </a:t>
            </a:r>
            <a:r>
              <a:rPr lang="en-US" dirty="0"/>
              <a:t>(</a:t>
            </a:r>
            <a:r>
              <a:rPr lang="en-US" b="1" dirty="0"/>
              <a:t>DISTINCT </a:t>
            </a:r>
            <a:r>
              <a:rPr lang="en-US" dirty="0"/>
              <a:t>Salary)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dirty="0"/>
              <a:t>FROM 	</a:t>
            </a:r>
            <a:r>
              <a:rPr lang="en-US" dirty="0"/>
              <a:t>EMPLOYEE;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 = 6</a:t>
            </a:r>
          </a:p>
        </p:txBody>
      </p:sp>
    </p:spTree>
    <p:extLst>
      <p:ext uri="{BB962C8B-B14F-4D97-AF65-F5344CB8AC3E}">
        <p14:creationId xmlns:p14="http://schemas.microsoft.com/office/powerpoint/2010/main" val="127911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F70212-FD6D-4F97-B521-F84F4C12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48" y="593577"/>
            <a:ext cx="9720072" cy="1499616"/>
          </a:xfrm>
        </p:spPr>
        <p:txBody>
          <a:bodyPr/>
          <a:lstStyle/>
          <a:p>
            <a:r>
              <a:rPr lang="en-US" dirty="0"/>
              <a:t>Group By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25D873-4FAB-49F2-958A-1CA22A72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Aggregate functions are often used with the GROUP BY clause </a:t>
            </a:r>
          </a:p>
          <a:p>
            <a:pPr eaLnBrk="1" hangingPunct="1"/>
            <a:r>
              <a:rPr lang="en-US" altLang="en-US" dirty="0"/>
              <a:t>GROUP BY Clause is used to collect data from multiple records and group the result by one or more column</a:t>
            </a:r>
          </a:p>
          <a:p>
            <a:r>
              <a:rPr lang="en-US" dirty="0"/>
              <a:t>Example: "find the number of employees in each department".</a:t>
            </a:r>
          </a:p>
          <a:p>
            <a:pPr lvl="1"/>
            <a:r>
              <a:rPr lang="en-US" dirty="0"/>
              <a:t>Select count(*), </a:t>
            </a:r>
            <a:r>
              <a:rPr lang="en-US" dirty="0" err="1"/>
              <a:t>dno</a:t>
            </a:r>
            <a:endParaRPr lang="en-US" dirty="0"/>
          </a:p>
          <a:p>
            <a:r>
              <a:rPr lang="en-US" dirty="0"/>
              <a:t>From employee</a:t>
            </a:r>
          </a:p>
          <a:p>
            <a:r>
              <a:rPr lang="en-US" dirty="0"/>
              <a:t>Group by </a:t>
            </a:r>
            <a:r>
              <a:rPr lang="en-US" dirty="0" err="1"/>
              <a:t>dno</a:t>
            </a:r>
            <a:r>
              <a:rPr lang="en-US" dirty="0"/>
              <a:t>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866BC55-A80B-4084-9B2C-4BDF62592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53262"/>
              </p:ext>
            </p:extLst>
          </p:nvPr>
        </p:nvGraphicFramePr>
        <p:xfrm>
          <a:off x="1024128" y="548773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3482378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88651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2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628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102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76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998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6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8D797A-62D5-40DA-82BD-A55AEBC8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DA06562-6F95-4547-9229-DDA716C57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551488"/>
            <a:ext cx="9079061" cy="5959480"/>
          </a:xfrm>
        </p:spPr>
      </p:pic>
    </p:spTree>
    <p:extLst>
      <p:ext uri="{BB962C8B-B14F-4D97-AF65-F5344CB8AC3E}">
        <p14:creationId xmlns:p14="http://schemas.microsoft.com/office/powerpoint/2010/main" val="216277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11D16-E6A3-472B-8C55-84709110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Subject count ?</a:t>
            </a:r>
            <a:br>
              <a:rPr lang="en-US" dirty="0"/>
            </a:br>
            <a:r>
              <a:rPr lang="en-US" dirty="0"/>
              <a:t>Group By Year Count?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C5FAA75-E975-41C9-92E1-A344F064C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869" y="2819350"/>
            <a:ext cx="5525271" cy="3162741"/>
          </a:xfrm>
        </p:spPr>
      </p:pic>
    </p:spTree>
    <p:extLst>
      <p:ext uri="{BB962C8B-B14F-4D97-AF65-F5344CB8AC3E}">
        <p14:creationId xmlns:p14="http://schemas.microsoft.com/office/powerpoint/2010/main" val="3235660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209</TotalTime>
  <Words>556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Consolas</vt:lpstr>
      <vt:lpstr>Courier New</vt:lpstr>
      <vt:lpstr>Segoe UI</vt:lpstr>
      <vt:lpstr>Times New Roman</vt:lpstr>
      <vt:lpstr>Tw Cen MT</vt:lpstr>
      <vt:lpstr>Tw Cen MT Condensed</vt:lpstr>
      <vt:lpstr>Wingdings 3</vt:lpstr>
      <vt:lpstr>Integral</vt:lpstr>
      <vt:lpstr>Aggregate functions</vt:lpstr>
      <vt:lpstr>Introduction</vt:lpstr>
      <vt:lpstr>Example </vt:lpstr>
      <vt:lpstr>Example </vt:lpstr>
      <vt:lpstr>How Count() handles null values?  </vt:lpstr>
      <vt:lpstr>How to remove duplicates from result of count? </vt:lpstr>
      <vt:lpstr>Group By </vt:lpstr>
      <vt:lpstr>PowerPoint Presentation</vt:lpstr>
      <vt:lpstr>Group By Subject count ? Group By Year Count? </vt:lpstr>
      <vt:lpstr>syntax</vt:lpstr>
      <vt:lpstr>Example:</vt:lpstr>
      <vt:lpstr>Practice: </vt:lpstr>
      <vt:lpstr>Practice: </vt:lpstr>
      <vt:lpstr>PowerPoint Presentation</vt:lpstr>
      <vt:lpstr>PowerPoint Presentation</vt:lpstr>
      <vt:lpstr>Having Clause </vt:lpstr>
      <vt:lpstr>Example</vt:lpstr>
      <vt:lpstr>RA for aggregate functions</vt:lpstr>
      <vt:lpstr>PowerPoint Presentation</vt:lpstr>
      <vt:lpstr>PowerPoint Presentation</vt:lpstr>
      <vt:lpstr>Order of execution </vt:lpstr>
      <vt:lpstr>Practice Queries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Queries</dc:title>
  <dc:creator>Sadaf Baloch</dc:creator>
  <cp:lastModifiedBy>Ayesha Zaheer</cp:lastModifiedBy>
  <cp:revision>25</cp:revision>
  <dcterms:created xsi:type="dcterms:W3CDTF">2021-04-16T08:04:51Z</dcterms:created>
  <dcterms:modified xsi:type="dcterms:W3CDTF">2022-05-25T08:33:47Z</dcterms:modified>
</cp:coreProperties>
</file>