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71" r:id="rId5"/>
    <p:sldId id="267" r:id="rId6"/>
    <p:sldId id="268" r:id="rId7"/>
    <p:sldId id="269" r:id="rId8"/>
    <p:sldId id="270" r:id="rId9"/>
    <p:sldId id="272" r:id="rId10"/>
    <p:sldId id="273" r:id="rId11"/>
    <p:sldId id="257" r:id="rId12"/>
    <p:sldId id="258" r:id="rId13"/>
    <p:sldId id="274" r:id="rId14"/>
    <p:sldId id="263" r:id="rId15"/>
    <p:sldId id="262" r:id="rId16"/>
    <p:sldId id="259" r:id="rId17"/>
    <p:sldId id="26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140CFE-9ED3-460A-A6FB-AF90E7E9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44D51D-587C-4A70-9547-7C1DC3F55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4786B8-6733-48CE-AFEC-CD27A1A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78B090-9B59-4992-ACA8-A35C526C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6CE90B-D714-4A51-BBD9-0D45EA0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0B42EA-00BA-49EA-B7E5-1BA573E9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C8C20AE-0D8B-4E19-887D-44CB584BA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5D6AA8-D4C1-42EE-BE77-149A28C2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03D0A6-AF5A-470D-BBA7-C28A07D5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50C5B9-876D-42D5-82C9-32DACFEE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D9474F7-FFEE-4E35-9611-EC2B589EC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74E374-F3EC-4980-9F92-95B2E3E86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B7C3A-36C0-4F96-B0D0-B494F4E1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792FA4-AD61-49F9-89AB-D0A2629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9EA37E-03D2-4937-B4F2-1D9D4B0E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0F928-EEC8-4071-BCCF-7F87E7E6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834DF9-4C3D-4EFF-A23B-10A1C52F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11F7E0-AB9D-4177-AC76-D83FBEAD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6919A2-806C-4A29-A960-9E0AB18B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429DA0-7D06-4FF6-A7F6-E1AFE816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85AAAA-12C3-4F78-9445-7C884623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D3871-6C49-416F-9B9D-036E0E8A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E123F4-5CD3-4ED9-A1BD-A25881A0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831C5-2E4C-453E-824F-B5C91197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5AFBA-0C50-4B44-9C59-0CA686DE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BE1F70-838C-4CEB-AEE7-BAF296F4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36D9A-DEE0-46EC-8114-E3EAEB1AF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14309A-A60A-455D-99B9-7FD35DCC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4B30AF-ABBF-4B34-A77C-B537202C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6335EA-1EA1-4063-92F0-66AFB3FB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7C6CB3-5E6F-422C-8A2F-FEA9C359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3054B-5ECC-4695-B158-4770EB22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A78ED9-4CA7-4848-9819-BC8FEFF7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209D65E-05DE-4DFF-8E58-4658A1A7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9F0A9C-D359-444F-BA07-4A227B15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F932301-EB3F-46B7-8649-CFA40E41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78A4EDB-0E3C-4E4C-B8D2-17A4D26C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F413A0-338D-4F4C-94CD-4F4E2AD5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ADA5A38-CA03-4677-9F12-8FBF6EF1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9DE88-8849-40A1-BBA0-FFAA05DF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927021-8A8C-4DCB-8662-164D0871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03B9CE-927B-45B6-9347-6B3019B3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4095A6-09A9-4A6A-A9E2-60AB5241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F9F3A7-5C72-44C8-BC78-280B4B2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C3BDDB-01C3-4DB8-90D3-BCCE796F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9080BC-1713-4E4E-BA42-61D7A6AC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9EDC4-D361-4F6F-80CA-2095D133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FF053E-17AF-4F39-AB38-3DE1FDD5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527B3C-AD73-4406-BE4A-679E6367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B68D4E-4BF9-43CA-8F84-E60C9BB6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E1E1F1-B18A-4FFB-9458-0EBCC6B3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BB713E-1A5A-4230-B87A-9289F1E5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16508-EB09-4C48-AE4C-7B6DEEC7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2B13B6D-0330-4B9C-8732-C6DD2F0F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E9DDEF-CD43-4318-AA10-3435D6681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606D41-6BDC-4856-8466-DFF5F3BE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6BDB73-310C-454E-A870-1267FDF1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A428DE-5132-4DDF-B388-08669779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6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1906FA8-053D-4C15-B612-05B0752E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3D8126-15D8-4623-A1A2-86DFAA20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63E726-BE21-4E98-88E8-6CA89CC9A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6F01-85D3-46EF-B456-A5266751186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CDC4B-F7A4-41CE-8982-1BD5E23EC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C7C4D5-10DB-4748-8F98-8698A05A0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C352-35A4-4AE1-891B-965C424D1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ssentialsql.com/what-is-the-difference-between-a-join-and-a-union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6677CE-2D80-453A-BACE-EA21A4358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Queries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202938-C038-4F98-A6F4-36B795E5C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Nested Queries </a:t>
            </a:r>
          </a:p>
          <a:p>
            <a:r>
              <a:rPr lang="en-US" dirty="0"/>
              <a:t>Use of Set Operations (Union , </a:t>
            </a:r>
            <a:r>
              <a:rPr lang="en-US" dirty="0" smtClean="0"/>
              <a:t>Intersect)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056A3-8995-4CA9-AB02-98D29517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 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577F36-9344-4760-B177-C524E12A4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NOT IN in similar manner as we used IN. </a:t>
            </a:r>
          </a:p>
          <a:p>
            <a:endParaRPr lang="en-US" dirty="0"/>
          </a:p>
          <a:p>
            <a:r>
              <a:rPr lang="en-US" dirty="0"/>
              <a:t>Show employees who are not managers. </a:t>
            </a:r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/>
              <a:t>ssn</a:t>
            </a:r>
            <a:r>
              <a:rPr lang="en-US" dirty="0"/>
              <a:t> not in ( select </a:t>
            </a:r>
            <a:r>
              <a:rPr lang="en-US" dirty="0" err="1"/>
              <a:t>mgrssn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From department</a:t>
            </a:r>
          </a:p>
          <a:p>
            <a:pPr marL="3200400" lvl="7" indent="0">
              <a:buNone/>
            </a:pPr>
            <a:r>
              <a:rPr lang="en-US" dirty="0"/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94631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C5C3F-ED01-4B6B-8CA1-8AF7C8EF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C3ECC4-3763-4C1D-B54C-1DB1E8C4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Union [UNION]</a:t>
            </a:r>
            <a:endParaRPr lang="en-US" dirty="0"/>
          </a:p>
          <a:p>
            <a:r>
              <a:rPr lang="en-US" dirty="0">
                <a:cs typeface="Calibri"/>
              </a:rPr>
              <a:t>Union All [UNION ALL]</a:t>
            </a:r>
          </a:p>
          <a:p>
            <a:r>
              <a:rPr lang="en-US" dirty="0">
                <a:cs typeface="Calibri"/>
              </a:rPr>
              <a:t>Intersection [IN]</a:t>
            </a:r>
          </a:p>
          <a:p>
            <a:r>
              <a:rPr lang="en-US" dirty="0">
                <a:cs typeface="Calibri"/>
              </a:rPr>
              <a:t>Difference [NOT IN]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A(1, 2, 3, 6) B (1, 3, 4, 5)</a:t>
            </a:r>
          </a:p>
          <a:p>
            <a:r>
              <a:rPr lang="en-US" dirty="0">
                <a:cs typeface="Calibri"/>
              </a:rPr>
              <a:t>A U B(1,2,3,4,5,6)</a:t>
            </a:r>
          </a:p>
          <a:p>
            <a:r>
              <a:rPr lang="en-US" dirty="0">
                <a:cs typeface="Calibri"/>
              </a:rPr>
              <a:t>A </a:t>
            </a:r>
            <a:r>
              <a:rPr lang="en-US" dirty="0">
                <a:ea typeface="+mn-lt"/>
                <a:cs typeface="+mn-lt"/>
              </a:rPr>
              <a:t>⋂ B = (1, 3)</a:t>
            </a:r>
          </a:p>
          <a:p>
            <a:r>
              <a:rPr lang="en-US" dirty="0">
                <a:cs typeface="Calibri"/>
              </a:rPr>
              <a:t>A – B  = ( 2, 6) B – A = (4, 5)</a:t>
            </a:r>
          </a:p>
          <a:p>
            <a:r>
              <a:rPr lang="en-US" dirty="0">
                <a:cs typeface="Calibri"/>
              </a:rPr>
              <a:t>AUB = B U A </a:t>
            </a:r>
          </a:p>
          <a:p>
            <a:r>
              <a:rPr lang="en-US" dirty="0">
                <a:cs typeface="Calibri"/>
              </a:rPr>
              <a:t>A ⋂B = B ⋂ A </a:t>
            </a:r>
          </a:p>
          <a:p>
            <a:r>
              <a:rPr lang="en-US" dirty="0">
                <a:cs typeface="Calibri"/>
              </a:rPr>
              <a:t> A – B != B – A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02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E96931-CB04-406F-8AFA-F0190D04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5B41BD-AF73-4254-8ED2-5F6D5C41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gives us a keyword of union to achieve the desired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2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360EA-FFBB-4DDA-84C8-B6FF6EDB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 operation or join </a:t>
            </a:r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805D160-B224-4EAD-A630-C0C16872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61" y="1848371"/>
            <a:ext cx="5827307" cy="2997935"/>
          </a:xfrm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xmlns="" id="{622B140B-A78D-4D1D-9165-F2BA7530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728" y="1953061"/>
            <a:ext cx="4915468" cy="3076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7E9B91D-938E-4991-B2D5-8A96B691F00E}"/>
              </a:ext>
            </a:extLst>
          </p:cNvPr>
          <p:cNvSpPr txBox="1"/>
          <p:nvPr/>
        </p:nvSpPr>
        <p:spPr>
          <a:xfrm>
            <a:off x="937146" y="5577384"/>
            <a:ext cx="90780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4"/>
              </a:rPr>
              <a:t>https://www.essentialsql.com/what-is-the-difference-between-a-join-and-a-union/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8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Set Operation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xmlns="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xmlns="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9E129F-ED8C-43A1-B63E-85CEB8B925F0}"/>
              </a:ext>
            </a:extLst>
          </p:cNvPr>
          <p:cNvSpPr txBox="1"/>
          <p:nvPr/>
        </p:nvSpPr>
        <p:spPr>
          <a:xfrm>
            <a:off x="357116" y="47926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33832E-AEB6-4589-9CDF-977264078580}"/>
              </a:ext>
            </a:extLst>
          </p:cNvPr>
          <p:cNvSpPr txBox="1"/>
          <p:nvPr/>
        </p:nvSpPr>
        <p:spPr>
          <a:xfrm>
            <a:off x="6095573" y="1034529"/>
            <a:ext cx="5939050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Name All people (Student + Teacher) From Lahore</a:t>
            </a:r>
          </a:p>
          <a:p>
            <a:r>
              <a:rPr lang="en-US" dirty="0">
                <a:ea typeface="+mn-lt"/>
                <a:cs typeface="+mn-lt"/>
              </a:rPr>
              <a:t>SELECT CNIC,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Address LIKE '%Lahore%'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UNION 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CNIC , Name </a:t>
            </a:r>
          </a:p>
          <a:p>
            <a:r>
              <a:rPr lang="en-US" dirty="0">
                <a:ea typeface="+mn-lt"/>
                <a:cs typeface="+mn-lt"/>
              </a:rPr>
              <a:t>FROM Teacher </a:t>
            </a:r>
          </a:p>
          <a:p>
            <a:r>
              <a:rPr lang="en-US" dirty="0">
                <a:ea typeface="+mn-lt"/>
                <a:cs typeface="+mn-lt"/>
              </a:rPr>
              <a:t>where Address LIKE '%Lahore%’;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also teaching.</a:t>
            </a:r>
          </a:p>
          <a:p>
            <a:r>
              <a:rPr lang="en-US" dirty="0">
                <a:cs typeface="Calibri"/>
              </a:rPr>
              <a:t>SELECT Name </a:t>
            </a:r>
          </a:p>
          <a:p>
            <a:r>
              <a:rPr lang="en-US" dirty="0">
                <a:cs typeface="Calibri"/>
              </a:rPr>
              <a:t>FROM Student </a:t>
            </a:r>
          </a:p>
          <a:p>
            <a:r>
              <a:rPr lang="en-US" dirty="0">
                <a:cs typeface="Calibri"/>
              </a:rPr>
              <a:t>WHERE CNIC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IN</a:t>
            </a:r>
            <a:r>
              <a:rPr lang="en-US" dirty="0">
                <a:cs typeface="Calibri"/>
              </a:rPr>
              <a:t> (SELECT CNIC </a:t>
            </a:r>
          </a:p>
          <a:p>
            <a:r>
              <a:rPr lang="en-US" dirty="0">
                <a:cs typeface="Calibri"/>
              </a:rPr>
              <a:t>	            FROM Teacher);</a:t>
            </a: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all students who are not teaching. </a:t>
            </a:r>
          </a:p>
          <a:p>
            <a:r>
              <a:rPr lang="en-US" dirty="0">
                <a:ea typeface="+mn-lt"/>
                <a:cs typeface="+mn-lt"/>
              </a:rPr>
              <a:t>SELECT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CNIC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NOT IN</a:t>
            </a:r>
            <a:r>
              <a:rPr lang="en-US" dirty="0">
                <a:ea typeface="+mn-lt"/>
                <a:cs typeface="+mn-lt"/>
              </a:rPr>
              <a:t> (SELECT CNIC </a:t>
            </a:r>
          </a:p>
          <a:p>
            <a:r>
              <a:rPr lang="en-US" dirty="0">
                <a:ea typeface="+mn-lt"/>
                <a:cs typeface="+mn-lt"/>
              </a:rPr>
              <a:t>		FROM Teacher);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64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3A672-027E-4483-8FBD-5ED52EEB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Union Compatibility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1E94BE-3F02-44E7-A135-0E7977B0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Two tables must have equal number of attributes. </a:t>
            </a:r>
          </a:p>
          <a:p>
            <a:r>
              <a:rPr lang="en-US" dirty="0">
                <a:cs typeface="Calibri"/>
              </a:rPr>
              <a:t>Each attribute must have same domain.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FBCB0D-D21A-4B42-92BA-CE1B53837EF9}"/>
              </a:ext>
            </a:extLst>
          </p:cNvPr>
          <p:cNvSpPr txBox="1"/>
          <p:nvPr/>
        </p:nvSpPr>
        <p:spPr>
          <a:xfrm>
            <a:off x="2663687" y="317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Name All people (Student + Teacher) From Lahore</a:t>
            </a:r>
          </a:p>
          <a:p>
            <a:r>
              <a:rPr lang="en-US" dirty="0">
                <a:ea typeface="+mn-lt"/>
                <a:cs typeface="+mn-lt"/>
              </a:rPr>
              <a:t>SELECT CNIC, Name </a:t>
            </a:r>
          </a:p>
          <a:p>
            <a:r>
              <a:rPr lang="en-US" dirty="0">
                <a:ea typeface="+mn-lt"/>
                <a:cs typeface="+mn-lt"/>
              </a:rPr>
              <a:t>FROM Student </a:t>
            </a:r>
          </a:p>
          <a:p>
            <a:r>
              <a:rPr lang="en-US" dirty="0">
                <a:ea typeface="+mn-lt"/>
                <a:cs typeface="+mn-lt"/>
              </a:rPr>
              <a:t>where Address LIKE '%Lahore%'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UNION 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SELECT CNIC , Name </a:t>
            </a:r>
          </a:p>
          <a:p>
            <a:r>
              <a:rPr lang="en-US" dirty="0">
                <a:ea typeface="+mn-lt"/>
                <a:cs typeface="+mn-lt"/>
              </a:rPr>
              <a:t>FROM Teacher </a:t>
            </a:r>
          </a:p>
          <a:p>
            <a:r>
              <a:rPr lang="en-US" dirty="0">
                <a:ea typeface="+mn-lt"/>
                <a:cs typeface="+mn-lt"/>
              </a:rPr>
              <a:t>where Address LIKE '%Lahore%’;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24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4105D-0C88-402A-9EDC-C78E76D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 of ‘Union’ or ‘OR’</a:t>
            </a: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4259A7E-50AE-4098-98B5-9897933453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110" y="2837834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807EDE74-E869-4CD1-9A3F-0AAA85C2D3F0}"/>
              </a:ext>
            </a:extLst>
          </p:cNvPr>
          <p:cNvGraphicFramePr>
            <a:graphicFrameLocks noGrp="1"/>
          </p:cNvGraphicFramePr>
          <p:nvPr/>
        </p:nvGraphicFramePr>
        <p:xfrm>
          <a:off x="635531" y="3952346"/>
          <a:ext cx="4773645" cy="40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29">
                  <a:extLst>
                    <a:ext uri="{9D8B030D-6E8A-4147-A177-3AD203B41FA5}">
                      <a16:colId xmlns:a16="http://schemas.microsoft.com/office/drawing/2014/main" xmlns="" val="82907514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200323802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92374079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3643831511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xmlns="" val="1476331452"/>
                    </a:ext>
                  </a:extLst>
                </a:gridCol>
              </a:tblGrid>
              <a:tr h="409432">
                <a:tc>
                  <a:txBody>
                    <a:bodyPr/>
                    <a:lstStyle/>
                    <a:p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89428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79ABAF5C-2867-4D42-99BB-8E9C7201BA43}"/>
              </a:ext>
            </a:extLst>
          </p:cNvPr>
          <p:cNvGraphicFramePr>
            <a:graphicFrameLocks noGrp="1"/>
          </p:cNvGraphicFramePr>
          <p:nvPr/>
        </p:nvGraphicFramePr>
        <p:xfrm>
          <a:off x="464934" y="5226137"/>
          <a:ext cx="3358437" cy="40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79">
                  <a:extLst>
                    <a:ext uri="{9D8B030D-6E8A-4147-A177-3AD203B41FA5}">
                      <a16:colId xmlns:a16="http://schemas.microsoft.com/office/drawing/2014/main" xmlns="" val="126236472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1813937375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xmlns="" val="749812109"/>
                    </a:ext>
                  </a:extLst>
                </a:gridCol>
              </a:tblGrid>
              <a:tr h="4086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89199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B9E129F-ED8C-43A1-B63E-85CEB8B925F0}"/>
              </a:ext>
            </a:extLst>
          </p:cNvPr>
          <p:cNvSpPr txBox="1"/>
          <p:nvPr/>
        </p:nvSpPr>
        <p:spPr>
          <a:xfrm>
            <a:off x="379862" y="46106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Department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3BEB25-2BBA-4851-B634-E52FAF7FFA9A}"/>
              </a:ext>
            </a:extLst>
          </p:cNvPr>
          <p:cNvSpPr txBox="1"/>
          <p:nvPr/>
        </p:nvSpPr>
        <p:spPr>
          <a:xfrm>
            <a:off x="618698" y="2313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Student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D988ACD-6E4D-468A-A884-49BBECF1AEC7}"/>
              </a:ext>
            </a:extLst>
          </p:cNvPr>
          <p:cNvSpPr txBox="1"/>
          <p:nvPr/>
        </p:nvSpPr>
        <p:spPr>
          <a:xfrm>
            <a:off x="618698" y="3496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Teacher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33832E-AEB6-4589-9CDF-977264078580}"/>
              </a:ext>
            </a:extLst>
          </p:cNvPr>
          <p:cNvSpPr txBox="1"/>
          <p:nvPr/>
        </p:nvSpPr>
        <p:spPr>
          <a:xfrm>
            <a:off x="6099415" y="1464775"/>
            <a:ext cx="593905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Name the student from Department 3 or GPA &gt;3. </a:t>
            </a:r>
          </a:p>
          <a:p>
            <a:pPr marL="342900" indent="-342900">
              <a:buAutoNum type="arabicPeriod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Name </a:t>
            </a:r>
          </a:p>
          <a:p>
            <a:r>
              <a:rPr lang="en-US" dirty="0">
                <a:ea typeface="+mn-lt"/>
                <a:cs typeface="+mn-lt"/>
              </a:rPr>
              <a:t>from Student </a:t>
            </a:r>
          </a:p>
          <a:p>
            <a:r>
              <a:rPr lang="en-US" dirty="0">
                <a:ea typeface="+mn-lt"/>
                <a:cs typeface="+mn-lt"/>
              </a:rPr>
              <a:t>Where did = 3 OR GPA &gt;3;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Name Student or Teachers  from Lahore. 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SELECT Name </a:t>
            </a:r>
          </a:p>
          <a:p>
            <a:r>
              <a:rPr lang="en-US" dirty="0">
                <a:cs typeface="Calibri"/>
              </a:rPr>
              <a:t>FROM Student </a:t>
            </a:r>
          </a:p>
          <a:p>
            <a:r>
              <a:rPr lang="en-US" dirty="0">
                <a:cs typeface="Calibri"/>
              </a:rPr>
              <a:t>where Address LIKE '%Lahore%'</a:t>
            </a:r>
            <a:br>
              <a:rPr lang="en-US" dirty="0">
                <a:cs typeface="Calibri"/>
              </a:rPr>
            </a:br>
            <a:r>
              <a:rPr lang="en-US" dirty="0">
                <a:solidFill>
                  <a:srgbClr val="FF0000"/>
                </a:solidFill>
                <a:cs typeface="Calibri"/>
              </a:rPr>
              <a:t>UNION </a:t>
            </a:r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SELECT  Name </a:t>
            </a:r>
          </a:p>
          <a:p>
            <a:r>
              <a:rPr lang="en-US" dirty="0">
                <a:cs typeface="Calibri"/>
              </a:rPr>
              <a:t>FROM Teacher </a:t>
            </a:r>
          </a:p>
          <a:p>
            <a:r>
              <a:rPr lang="en-US" dirty="0">
                <a:cs typeface="Calibri"/>
              </a:rPr>
              <a:t>where Address LIKE '%Lahore%';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99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D0BD5-D8F0-416A-BECF-0CB027D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B8C2B2-E5D8-4688-A5CF-96B2D767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Join or Sub query (IN Keyword) interchangeably. Both have same results. And both depicts the Set operation INTERSECTION. </a:t>
            </a:r>
          </a:p>
          <a:p>
            <a:endParaRPr lang="en-US" dirty="0"/>
          </a:p>
          <a:p>
            <a:r>
              <a:rPr lang="en-US" dirty="0"/>
              <a:t>Union can be achieved with UNION keyword only. </a:t>
            </a:r>
          </a:p>
          <a:p>
            <a:endParaRPr lang="en-US" dirty="0"/>
          </a:p>
          <a:p>
            <a:r>
              <a:rPr lang="en-US" dirty="0"/>
              <a:t>To have the functionality of minus or Except we need to use NOT IN.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8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E755E-B505-4F24-8D81-C3BF7EBC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FBDDFD-931F-4603-A65B-D8589449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names in which some workers works with salary&gt; 30,000 or it is located in Stafford.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ssn’s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who are managers but don’t have any dependents.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manager name who have no dependents.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list of all project numbers for projects that involve an employee whose last name is smith either as a worker or as a manager of dept who controls the project.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names of employees who do not work on any project.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 the names of all employees who work 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atleast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project located in Houston but whose department has not located in Houston.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2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A1256-9580-4666-A1F2-40208FA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 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986D1E-DD48-4A4D-8A58-0AC481BC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684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IN operator allows you to specify multiple values in a WHERE clause.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The IN operator is a shorthand for multiple OR conditions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IN( 'Maria' , 'Maida','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');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519B85C-59C1-416D-A0B4-43AA90DDA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595832"/>
              </p:ext>
            </p:extLst>
          </p:nvPr>
        </p:nvGraphicFramePr>
        <p:xfrm>
          <a:off x="2194890" y="5848417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F1DCDE-055F-4E39-987D-57FDB8A4C10E}"/>
              </a:ext>
            </a:extLst>
          </p:cNvPr>
          <p:cNvSpPr txBox="1"/>
          <p:nvPr/>
        </p:nvSpPr>
        <p:spPr>
          <a:xfrm>
            <a:off x="2075620" y="54790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272569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5B8A7-EBBA-447B-80F4-51906B77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587C52-C563-43A4-A9EB-FF7B04EA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are managers and they have at least one dependent.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who are managers but they do not have dependents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whose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supersssn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same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superssn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either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or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ahmad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 name on which Aliya is not working.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all dependent name of employees working in IT department.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work in research department.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project names in which an employee ‘John Smith’ works.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all project names which are controlled by a department in which ‘John Smith’ works. 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has a supervisor with the same salary as themselves.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who do not work on any project.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department names which are not controlling any project and has a location in Houston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9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from department) </a:t>
            </a:r>
          </a:p>
          <a:p>
            <a:pPr marL="0" indent="0">
              <a:buNone/>
            </a:pPr>
            <a:r>
              <a:rPr lang="en-US" dirty="0"/>
              <a:t> 	    And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 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590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From department </a:t>
            </a:r>
          </a:p>
          <a:p>
            <a:pPr lvl="5"/>
            <a:r>
              <a:rPr lang="en-US" dirty="0">
                <a:solidFill>
                  <a:srgbClr val="FF0000"/>
                </a:solidFill>
              </a:rPr>
              <a:t>Where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 in ( 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dependent));</a:t>
            </a:r>
          </a:p>
        </p:txBody>
      </p:sp>
    </p:spTree>
    <p:extLst>
      <p:ext uri="{BB962C8B-B14F-4D97-AF65-F5344CB8AC3E}">
        <p14:creationId xmlns:p14="http://schemas.microsoft.com/office/powerpoint/2010/main" val="129825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4DB6F4-4CE6-403A-887E-A8E3E9EF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names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are managers 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they </a:t>
            </a:r>
            <a:r>
              <a:rPr lang="en-US" sz="4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dependent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nesting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A21A45-AA91-40A1-9863-BA9E0DC5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join department on </a:t>
            </a:r>
            <a:r>
              <a:rPr lang="en-US" dirty="0" err="1"/>
              <a:t>mgrssn</a:t>
            </a:r>
            <a:r>
              <a:rPr lang="en-US" dirty="0"/>
              <a:t> =</a:t>
            </a:r>
            <a:r>
              <a:rPr lang="en-US" dirty="0" err="1"/>
              <a:t>ssn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 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dependent);</a:t>
            </a:r>
          </a:p>
        </p:txBody>
      </p:sp>
    </p:spTree>
    <p:extLst>
      <p:ext uri="{BB962C8B-B14F-4D97-AF65-F5344CB8AC3E}">
        <p14:creationId xmlns:p14="http://schemas.microsoft.com/office/powerpoint/2010/main" val="391731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4B2E75-EC4E-49AF-9E1E-67D8EE0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employee name who are managers but they do not have dependents</a:t>
            </a:r>
            <a: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1EA753-C9C2-4F03-82B5-D6C92812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fname</a:t>
            </a:r>
            <a:r>
              <a:rPr lang="en-US" dirty="0"/>
              <a:t> </a:t>
            </a:r>
          </a:p>
          <a:p>
            <a:r>
              <a:rPr lang="en-US" dirty="0"/>
              <a:t>From employee </a:t>
            </a:r>
          </a:p>
          <a:p>
            <a:r>
              <a:rPr lang="en-US" dirty="0"/>
              <a:t>Where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in (select </a:t>
            </a:r>
            <a:r>
              <a:rPr lang="en-US" dirty="0" err="1">
                <a:solidFill>
                  <a:srgbClr val="FF0000"/>
                </a:solidFill>
              </a:rPr>
              <a:t>mgrssn</a:t>
            </a:r>
            <a:r>
              <a:rPr lang="en-US" dirty="0">
                <a:solidFill>
                  <a:srgbClr val="FF0000"/>
                </a:solidFill>
              </a:rPr>
              <a:t> from department) </a:t>
            </a:r>
          </a:p>
          <a:p>
            <a:pPr marL="0" indent="0">
              <a:buNone/>
            </a:pPr>
            <a:r>
              <a:rPr lang="en-US" dirty="0"/>
              <a:t> 	    And 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>
                <a:solidFill>
                  <a:srgbClr val="FF0000"/>
                </a:solidFill>
              </a:rPr>
              <a:t>ssn</a:t>
            </a:r>
            <a:r>
              <a:rPr lang="en-US" dirty="0">
                <a:solidFill>
                  <a:srgbClr val="FF0000"/>
                </a:solidFill>
              </a:rPr>
              <a:t>  Not in (select </a:t>
            </a:r>
            <a:r>
              <a:rPr lang="en-US" dirty="0" err="1">
                <a:solidFill>
                  <a:srgbClr val="FF0000"/>
                </a:solidFill>
              </a:rPr>
              <a:t>essn</a:t>
            </a:r>
            <a:r>
              <a:rPr lang="en-US" dirty="0">
                <a:solidFill>
                  <a:srgbClr val="FF0000"/>
                </a:solidFill>
              </a:rPr>
              <a:t> from dependent) 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6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name of all employees with salary greater than all employees 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Employee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salary &gt; ALL (</a:t>
            </a:r>
            <a:r>
              <a:rPr lang="en-US" dirty="0">
                <a:ea typeface="+mn-lt"/>
                <a:cs typeface="+mn-lt"/>
              </a:rPr>
              <a:t>SELECT salary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EMPLOYEE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5);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98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Any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name of all employees with salary greater than </a:t>
            </a:r>
            <a:r>
              <a:rPr lang="en-US" dirty="0" smtClean="0">
                <a:ea typeface="+mn-lt"/>
                <a:cs typeface="+mn-lt"/>
              </a:rPr>
              <a:t>any employee </a:t>
            </a:r>
            <a:r>
              <a:rPr lang="en-US" dirty="0">
                <a:ea typeface="+mn-lt"/>
                <a:cs typeface="+mn-lt"/>
              </a:rPr>
              <a:t>of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</a:t>
            </a:r>
            <a:r>
              <a:rPr lang="en-US" dirty="0" err="1">
                <a:cs typeface="Calibri"/>
              </a:rPr>
              <a:t>Fname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Lname</a:t>
            </a:r>
            <a:r>
              <a:rPr lang="en-US" dirty="0"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Employee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salary &gt; </a:t>
            </a:r>
            <a:r>
              <a:rPr lang="en-US" dirty="0" smtClean="0">
                <a:cs typeface="Calibri"/>
              </a:rPr>
              <a:t>Any 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ea typeface="+mn-lt"/>
                <a:cs typeface="+mn-lt"/>
              </a:rPr>
              <a:t>SELECT salary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FROM EMPLOYEE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Dno</a:t>
            </a:r>
            <a:r>
              <a:rPr lang="en-US" dirty="0">
                <a:ea typeface="+mn-lt"/>
                <a:cs typeface="+mn-lt"/>
              </a:rPr>
              <a:t> = 5);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2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A1256-9580-4666-A1F2-40208FA0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  Operator – Same Queries.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986D1E-DD48-4A4D-8A58-0AC481BC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684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IN( 'Maria' , 'Maida','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’);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SELECT CNIC, Name , GPA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FROM Student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WHERE Name = 'Maria’  or Name = 'Maida’ or Name = '</a:t>
            </a:r>
            <a:r>
              <a:rPr lang="en-US" dirty="0" err="1">
                <a:cs typeface="Calibri"/>
              </a:rPr>
              <a:t>Madiha</a:t>
            </a:r>
            <a:r>
              <a:rPr lang="en-US" dirty="0">
                <a:cs typeface="Calibri"/>
              </a:rPr>
              <a:t>';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519B85C-59C1-416D-A0B4-43AA90DDA13F}"/>
              </a:ext>
            </a:extLst>
          </p:cNvPr>
          <p:cNvGraphicFramePr>
            <a:graphicFrameLocks/>
          </p:cNvGraphicFramePr>
          <p:nvPr/>
        </p:nvGraphicFramePr>
        <p:xfrm>
          <a:off x="2194890" y="5848417"/>
          <a:ext cx="5363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64">
                  <a:extLst>
                    <a:ext uri="{9D8B030D-6E8A-4147-A177-3AD203B41FA5}">
                      <a16:colId xmlns:a16="http://schemas.microsoft.com/office/drawing/2014/main" xmlns="" val="2614742482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229943911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1219341843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3627737408"/>
                    </a:ext>
                  </a:extLst>
                </a:gridCol>
                <a:gridCol w="1072764">
                  <a:extLst>
                    <a:ext uri="{9D8B030D-6E8A-4147-A177-3AD203B41FA5}">
                      <a16:colId xmlns:a16="http://schemas.microsoft.com/office/drawing/2014/main" xmlns="" val="2009868258"/>
                    </a:ext>
                  </a:extLst>
                </a:gridCol>
              </a:tblGrid>
              <a:tr h="3561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17271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F1DCDE-055F-4E39-987D-57FDB8A4C10E}"/>
              </a:ext>
            </a:extLst>
          </p:cNvPr>
          <p:cNvSpPr txBox="1"/>
          <p:nvPr/>
        </p:nvSpPr>
        <p:spPr>
          <a:xfrm>
            <a:off x="2075620" y="547908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11195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01993-098C-4CD3-9485-00E6C0AF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20ECB9-410A-4B20-80CE-74C8F89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employees names who are working on project number 1 or 2 or 3 or 10. </a:t>
            </a:r>
          </a:p>
          <a:p>
            <a:endParaRPr lang="en-US" dirty="0"/>
          </a:p>
          <a:p>
            <a:r>
              <a:rPr lang="en-US" dirty="0"/>
              <a:t>=   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 join </a:t>
            </a:r>
            <a:r>
              <a:rPr lang="en-US" dirty="0" err="1"/>
              <a:t>works_on</a:t>
            </a:r>
            <a:r>
              <a:rPr lang="en-US" dirty="0"/>
              <a:t> on </a:t>
            </a:r>
            <a:r>
              <a:rPr lang="en-US" dirty="0" err="1"/>
              <a:t>essn</a:t>
            </a:r>
            <a:r>
              <a:rPr lang="en-US" dirty="0"/>
              <a:t> = </a:t>
            </a:r>
            <a:r>
              <a:rPr lang="en-US" dirty="0" err="1"/>
              <a:t>ssn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pno</a:t>
            </a:r>
            <a:r>
              <a:rPr lang="en-US" dirty="0"/>
              <a:t> in (1,2,3,10)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2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CEBE3-0489-4007-AF4A-F51E528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 / Nested Query / Inner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5DCAFD-BA27-42D6-9E58-6B68D654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Nested query is a query within another SQL query and is embedded within the WHERE clause.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From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Where    attribute    IN   (		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</a:p>
          <a:p>
            <a:pPr marL="3657600" lvl="8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	From</a:t>
            </a:r>
          </a:p>
          <a:p>
            <a:pPr marL="3657600" lvl="8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	Where </a:t>
            </a:r>
          </a:p>
          <a:p>
            <a:pPr marL="3657600" lvl="8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550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CEBE3-0489-4007-AF4A-F51E5287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 / Nested Query / Inner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5DCAFD-BA27-42D6-9E58-6B68D654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subquery is used to return data that will be used in the main query as a condition to further restrict the data to be retrieved.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From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Where    attribute    IN   (		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Select </a:t>
            </a:r>
          </a:p>
          <a:p>
            <a:pPr marL="3657600" lvl="8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	From</a:t>
            </a:r>
          </a:p>
          <a:p>
            <a:pPr marL="3657600" lvl="8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	Where </a:t>
            </a:r>
          </a:p>
          <a:p>
            <a:pPr marL="3657600" lvl="8" indent="0">
              <a:buNone/>
            </a:pP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     )</a:t>
            </a:r>
          </a:p>
        </p:txBody>
      </p:sp>
    </p:spTree>
    <p:extLst>
      <p:ext uri="{BB962C8B-B14F-4D97-AF65-F5344CB8AC3E}">
        <p14:creationId xmlns:p14="http://schemas.microsoft.com/office/powerpoint/2010/main" val="241097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D3AAB-8482-4F24-86E4-80EB04B7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68EE-31AA-4176-95B5-964EE986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employees who are working in research department. </a:t>
            </a:r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en-US" dirty="0"/>
              <a:t>From employee</a:t>
            </a:r>
          </a:p>
          <a:p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 in (  	select </a:t>
            </a:r>
            <a:r>
              <a:rPr lang="en-US" dirty="0" err="1"/>
              <a:t>dnumber</a:t>
            </a:r>
            <a:r>
              <a:rPr lang="en-US" dirty="0"/>
              <a:t> </a:t>
            </a:r>
          </a:p>
          <a:p>
            <a:pPr marL="2743200" lvl="6" indent="0">
              <a:buNone/>
            </a:pPr>
            <a:r>
              <a:rPr lang="en-US" sz="2800" dirty="0"/>
              <a:t>From department </a:t>
            </a:r>
          </a:p>
          <a:p>
            <a:pPr marL="2743200" lvl="6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dname</a:t>
            </a:r>
            <a:r>
              <a:rPr lang="en-US" sz="2800" dirty="0"/>
              <a:t> = research );</a:t>
            </a:r>
          </a:p>
        </p:txBody>
      </p:sp>
    </p:spTree>
    <p:extLst>
      <p:ext uri="{BB962C8B-B14F-4D97-AF65-F5344CB8AC3E}">
        <p14:creationId xmlns:p14="http://schemas.microsoft.com/office/powerpoint/2010/main" val="343959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D3AAB-8482-4F24-86E4-80EB04B7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68EE-31AA-4176-95B5-964EE986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employees who are working in a project </a:t>
            </a:r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en-US" dirty="0"/>
              <a:t>From employee</a:t>
            </a:r>
          </a:p>
          <a:p>
            <a:r>
              <a:rPr lang="en-US" dirty="0"/>
              <a:t>Where </a:t>
            </a:r>
            <a:r>
              <a:rPr lang="en-US" dirty="0" err="1"/>
              <a:t>ssn</a:t>
            </a:r>
            <a:r>
              <a:rPr lang="en-US" dirty="0"/>
              <a:t>  in (  	select </a:t>
            </a:r>
            <a:r>
              <a:rPr lang="en-US" dirty="0" err="1"/>
              <a:t>essn</a:t>
            </a:r>
            <a:r>
              <a:rPr lang="en-US" dirty="0"/>
              <a:t> </a:t>
            </a:r>
          </a:p>
          <a:p>
            <a:pPr marL="2743200" lvl="6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works_on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043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ED3AAB-8482-4F24-86E4-80EB04B7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268EE-31AA-4176-95B5-964EE986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employees who are working in a project located in </a:t>
            </a:r>
            <a:r>
              <a:rPr lang="en-US" dirty="0" err="1"/>
              <a:t>stafford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en-US" dirty="0"/>
              <a:t>From employee</a:t>
            </a:r>
          </a:p>
          <a:p>
            <a:r>
              <a:rPr lang="en-US" dirty="0"/>
              <a:t>Where </a:t>
            </a:r>
            <a:r>
              <a:rPr lang="en-US" dirty="0" err="1"/>
              <a:t>ssn</a:t>
            </a:r>
            <a:r>
              <a:rPr lang="en-US" dirty="0"/>
              <a:t>  in (  	select </a:t>
            </a:r>
            <a:r>
              <a:rPr lang="en-US" dirty="0" err="1"/>
              <a:t>essn</a:t>
            </a:r>
            <a:r>
              <a:rPr lang="en-US" dirty="0"/>
              <a:t> </a:t>
            </a:r>
          </a:p>
          <a:p>
            <a:pPr marL="2743200" lvl="6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works_on</a:t>
            </a:r>
            <a:endParaRPr lang="en-US" sz="2800" dirty="0"/>
          </a:p>
          <a:p>
            <a:pPr marL="2743200" lvl="6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pno</a:t>
            </a:r>
            <a:r>
              <a:rPr lang="en-US" sz="2800" dirty="0"/>
              <a:t> in ( 	select </a:t>
            </a:r>
            <a:r>
              <a:rPr lang="en-US" sz="2800" dirty="0" err="1"/>
              <a:t>Pnumber</a:t>
            </a:r>
            <a:r>
              <a:rPr lang="en-US" sz="2800" dirty="0"/>
              <a:t> </a:t>
            </a:r>
          </a:p>
          <a:p>
            <a:pPr marL="3657600" lvl="8" indent="0">
              <a:buNone/>
            </a:pPr>
            <a:r>
              <a:rPr lang="en-US" sz="2800" dirty="0"/>
              <a:t>		From project</a:t>
            </a:r>
          </a:p>
          <a:p>
            <a:pPr marL="3657600" lvl="8" indent="0">
              <a:buNone/>
            </a:pPr>
            <a:r>
              <a:rPr lang="en-US" sz="2800" dirty="0"/>
              <a:t>		Where location = ‘</a:t>
            </a:r>
            <a:r>
              <a:rPr lang="en-US" sz="2800" dirty="0" err="1"/>
              <a:t>stafford</a:t>
            </a:r>
            <a:r>
              <a:rPr lang="en-US" sz="2800" dirty="0"/>
              <a:t>’));</a:t>
            </a:r>
          </a:p>
        </p:txBody>
      </p:sp>
    </p:spTree>
    <p:extLst>
      <p:ext uri="{BB962C8B-B14F-4D97-AF65-F5344CB8AC3E}">
        <p14:creationId xmlns:p14="http://schemas.microsoft.com/office/powerpoint/2010/main" val="100863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861</Words>
  <Application>Microsoft Office PowerPoint</Application>
  <PresentationFormat>Widescreen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Nested Queries </vt:lpstr>
      <vt:lpstr>IN  Operator</vt:lpstr>
      <vt:lpstr>IN  Operator – Same Queries. </vt:lpstr>
      <vt:lpstr>Example</vt:lpstr>
      <vt:lpstr>Sub query / Nested Query / Inner Query </vt:lpstr>
      <vt:lpstr>Sub query / Nested Query / Inner Query </vt:lpstr>
      <vt:lpstr>Example</vt:lpstr>
      <vt:lpstr>Example</vt:lpstr>
      <vt:lpstr>Example</vt:lpstr>
      <vt:lpstr>Key word NOT IN</vt:lpstr>
      <vt:lpstr>Set Operation </vt:lpstr>
      <vt:lpstr>Set Operation</vt:lpstr>
      <vt:lpstr>Union</vt:lpstr>
      <vt:lpstr>Set operation or join </vt:lpstr>
      <vt:lpstr>Set Operation</vt:lpstr>
      <vt:lpstr>Union Compatibility</vt:lpstr>
      <vt:lpstr>Use of ‘Union’ or ‘OR’ </vt:lpstr>
      <vt:lpstr>Summary</vt:lpstr>
      <vt:lpstr>Practice Questions</vt:lpstr>
      <vt:lpstr>Practice Questions</vt:lpstr>
      <vt:lpstr>Show employee names who are managers and they have at least one dependent. nesting </vt:lpstr>
      <vt:lpstr>Show employee names who are managers and they have at least one dependent. nesting </vt:lpstr>
      <vt:lpstr>Show employee names who are managers and they have at least one dependent. nesting </vt:lpstr>
      <vt:lpstr>Show employee name who are managers but they do not have dependents </vt:lpstr>
      <vt:lpstr>&gt; All </vt:lpstr>
      <vt:lpstr>&gt; Any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Queries </dc:title>
  <dc:creator>Sadaf Baloch</dc:creator>
  <cp:lastModifiedBy>Ayesha Zaheer</cp:lastModifiedBy>
  <cp:revision>25</cp:revision>
  <dcterms:created xsi:type="dcterms:W3CDTF">2021-04-22T16:55:59Z</dcterms:created>
  <dcterms:modified xsi:type="dcterms:W3CDTF">2022-05-30T08:42:29Z</dcterms:modified>
</cp:coreProperties>
</file>