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256" r:id="rId2"/>
    <p:sldId id="520" r:id="rId3"/>
    <p:sldId id="521" r:id="rId4"/>
    <p:sldId id="545" r:id="rId5"/>
    <p:sldId id="546" r:id="rId6"/>
    <p:sldId id="556" r:id="rId7"/>
    <p:sldId id="526" r:id="rId8"/>
    <p:sldId id="523" r:id="rId9"/>
    <p:sldId id="522" r:id="rId10"/>
    <p:sldId id="491" r:id="rId11"/>
    <p:sldId id="527" r:id="rId12"/>
    <p:sldId id="557" r:id="rId13"/>
    <p:sldId id="568" r:id="rId14"/>
    <p:sldId id="564" r:id="rId15"/>
    <p:sldId id="565" r:id="rId16"/>
    <p:sldId id="569" r:id="rId17"/>
    <p:sldId id="570" r:id="rId18"/>
    <p:sldId id="571" r:id="rId19"/>
    <p:sldId id="572" r:id="rId20"/>
    <p:sldId id="573" r:id="rId21"/>
    <p:sldId id="532" r:id="rId22"/>
    <p:sldId id="567" r:id="rId23"/>
    <p:sldId id="558" r:id="rId24"/>
    <p:sldId id="516" r:id="rId25"/>
    <p:sldId id="530" r:id="rId26"/>
    <p:sldId id="561" r:id="rId27"/>
    <p:sldId id="562" r:id="rId28"/>
    <p:sldId id="563" r:id="rId29"/>
    <p:sldId id="574" r:id="rId30"/>
    <p:sldId id="575" r:id="rId31"/>
    <p:sldId id="576" r:id="rId32"/>
    <p:sldId id="577" r:id="rId33"/>
    <p:sldId id="578" r:id="rId34"/>
    <p:sldId id="579" r:id="rId35"/>
    <p:sldId id="580" r:id="rId36"/>
    <p:sldId id="581" r:id="rId37"/>
    <p:sldId id="582" r:id="rId38"/>
    <p:sldId id="583" r:id="rId39"/>
    <p:sldId id="584" r:id="rId40"/>
    <p:sldId id="585" r:id="rId41"/>
    <p:sldId id="586" r:id="rId42"/>
    <p:sldId id="587" r:id="rId43"/>
    <p:sldId id="588" r:id="rId44"/>
    <p:sldId id="589" r:id="rId45"/>
    <p:sldId id="590" r:id="rId46"/>
    <p:sldId id="591" r:id="rId47"/>
    <p:sldId id="592" r:id="rId48"/>
    <p:sldId id="566" r:id="rId49"/>
    <p:sldId id="498" r:id="rId50"/>
    <p:sldId id="499" r:id="rId51"/>
    <p:sldId id="500" r:id="rId52"/>
    <p:sldId id="501" r:id="rId53"/>
    <p:sldId id="535" r:id="rId54"/>
    <p:sldId id="536" r:id="rId55"/>
    <p:sldId id="5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7" autoAdjust="0"/>
    <p:restoredTop sz="94660"/>
  </p:normalViewPr>
  <p:slideViewPr>
    <p:cSldViewPr snapToGrid="0">
      <p:cViewPr varScale="1">
        <p:scale>
          <a:sx n="85" d="100"/>
          <a:sy n="85" d="100"/>
        </p:scale>
        <p:origin x="7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66800-1126-492D-9ABA-3AAAA985A454}"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D97DF-3DB3-47E3-8CD7-F83A2EA2F45E}" type="slidenum">
              <a:rPr lang="en-US" smtClean="0"/>
              <a:t>‹#›</a:t>
            </a:fld>
            <a:endParaRPr lang="en-US"/>
          </a:p>
        </p:txBody>
      </p:sp>
    </p:spTree>
    <p:extLst>
      <p:ext uri="{BB962C8B-B14F-4D97-AF65-F5344CB8AC3E}">
        <p14:creationId xmlns:p14="http://schemas.microsoft.com/office/powerpoint/2010/main" val="354922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360AC3-0A38-4A57-9A5F-24B3F089DF6F}" type="slidenum">
              <a:rPr lang="en-US" smtClean="0"/>
              <a:t>29</a:t>
            </a:fld>
            <a:endParaRPr lang="en-US"/>
          </a:p>
        </p:txBody>
      </p:sp>
    </p:spTree>
    <p:extLst>
      <p:ext uri="{BB962C8B-B14F-4D97-AF65-F5344CB8AC3E}">
        <p14:creationId xmlns:p14="http://schemas.microsoft.com/office/powerpoint/2010/main" val="427961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needs to be updated after every year separately for every individual. So we keep </a:t>
            </a:r>
            <a:r>
              <a:rPr lang="en-US"/>
              <a:t>it derived. </a:t>
            </a:r>
          </a:p>
        </p:txBody>
      </p:sp>
      <p:sp>
        <p:nvSpPr>
          <p:cNvPr id="4" name="Slide Number Placeholder 3"/>
          <p:cNvSpPr>
            <a:spLocks noGrp="1"/>
          </p:cNvSpPr>
          <p:nvPr>
            <p:ph type="sldNum" sz="quarter" idx="5"/>
          </p:nvPr>
        </p:nvSpPr>
        <p:spPr/>
        <p:txBody>
          <a:bodyPr/>
          <a:lstStyle/>
          <a:p>
            <a:fld id="{04360AC3-0A38-4A57-9A5F-24B3F089DF6F}" type="slidenum">
              <a:rPr lang="en-US" smtClean="0"/>
              <a:t>33</a:t>
            </a:fld>
            <a:endParaRPr lang="en-US"/>
          </a:p>
        </p:txBody>
      </p:sp>
    </p:spTree>
    <p:extLst>
      <p:ext uri="{BB962C8B-B14F-4D97-AF65-F5344CB8AC3E}">
        <p14:creationId xmlns:p14="http://schemas.microsoft.com/office/powerpoint/2010/main" val="162834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38</a:t>
            </a:fld>
            <a:endParaRPr lang="en-US"/>
          </a:p>
        </p:txBody>
      </p:sp>
    </p:spTree>
    <p:extLst>
      <p:ext uri="{BB962C8B-B14F-4D97-AF65-F5344CB8AC3E}">
        <p14:creationId xmlns:p14="http://schemas.microsoft.com/office/powerpoint/2010/main" val="288444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39</a:t>
            </a:fld>
            <a:endParaRPr lang="en-US"/>
          </a:p>
        </p:txBody>
      </p:sp>
    </p:spTree>
    <p:extLst>
      <p:ext uri="{BB962C8B-B14F-4D97-AF65-F5344CB8AC3E}">
        <p14:creationId xmlns:p14="http://schemas.microsoft.com/office/powerpoint/2010/main" val="275488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42</a:t>
            </a:fld>
            <a:endParaRPr lang="en-US"/>
          </a:p>
        </p:txBody>
      </p:sp>
    </p:spTree>
    <p:extLst>
      <p:ext uri="{BB962C8B-B14F-4D97-AF65-F5344CB8AC3E}">
        <p14:creationId xmlns:p14="http://schemas.microsoft.com/office/powerpoint/2010/main" val="3823688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47</a:t>
            </a:fld>
            <a:endParaRPr lang="en-US"/>
          </a:p>
        </p:txBody>
      </p:sp>
    </p:spTree>
    <p:extLst>
      <p:ext uri="{BB962C8B-B14F-4D97-AF65-F5344CB8AC3E}">
        <p14:creationId xmlns:p14="http://schemas.microsoft.com/office/powerpoint/2010/main" val="862498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AEBA08-3077-4F05-9E64-E40AA7C941B3}" type="datetime1">
              <a:rPr lang="en-US" smtClean="0"/>
              <a:t>3/18/2024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14542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02B731-5771-4256-A8DE-05E6ED3EDBCB}" type="datetime1">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9148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F40BEF-90C7-4D7C-8048-98B51FC1B451}"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63014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2B38DD-C1CA-4923-9F3A-1F9544C713F0}"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310939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F29D8-E50D-41D3-915C-3137ACB64C32}"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219018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D95C72-14D7-4977-BC30-6240C2F0FD33}" type="datetime1">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41641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2F2C3B1-D988-4052-B475-7FAB971E438F}" type="datetime1">
              <a:rPr lang="en-US" smtClean="0"/>
              <a:t>3/18/2024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85313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3C2726-1EBB-4DA6-AEE1-E7ED6B5CF07D}"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951936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4B6C54-5C30-4D7A-B8D4-62343018E8AD}"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4484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3A113-2147-4A20-9CCD-CC6A120CCF34}"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27886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815294-E512-4C35-B017-E10B330B57C5}" type="datetime1">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752224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9C36F-69B7-45C4-9A9F-386F4E9D3B0E}" type="datetime1">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54466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D654B-7707-44A6-98C3-2ACF0F616E41}" type="datetime1">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13552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5936A-DDB2-4FA6-815E-B44D5F85E942}" type="datetime1">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120435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93361-393B-495C-ACD5-79BDAE02CD78}" type="datetime1">
              <a:rPr lang="en-US" smtClean="0"/>
              <a:t>3/18/2024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98124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2D2E4-4F54-400B-9383-F9E96C015DB1}" type="datetime1">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350699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A2C472-E481-4B44-8DB4-36C76A456ED3}" type="datetime1">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DB55B3C-7308-4315-80EF-CB510A24E96F}" type="slidenum">
              <a:rPr lang="en-US" smtClean="0"/>
              <a:t>‹#›</a:t>
            </a:fld>
            <a:endParaRPr lang="en-US"/>
          </a:p>
        </p:txBody>
      </p:sp>
    </p:spTree>
    <p:extLst>
      <p:ext uri="{BB962C8B-B14F-4D97-AF65-F5344CB8AC3E}">
        <p14:creationId xmlns:p14="http://schemas.microsoft.com/office/powerpoint/2010/main" val="255335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06FE8C-3D14-4794-9777-EB582466837C}" type="datetime1">
              <a:rPr lang="en-US" smtClean="0"/>
              <a:t>3/18/2024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DB55B3C-7308-4315-80EF-CB510A24E96F}" type="slidenum">
              <a:rPr lang="en-US" smtClean="0"/>
              <a:t>‹#›</a:t>
            </a:fld>
            <a:endParaRPr lang="en-US"/>
          </a:p>
        </p:txBody>
      </p:sp>
    </p:spTree>
    <p:extLst>
      <p:ext uri="{BB962C8B-B14F-4D97-AF65-F5344CB8AC3E}">
        <p14:creationId xmlns:p14="http://schemas.microsoft.com/office/powerpoint/2010/main" val="4293952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nlinepgc-my.sharepoint.com/:f:/g/personal/sadaf_baloch_ucp_edu_pk/EurZuqbVjzRLsZ2gVhpslfcBLN4Dbk-X6R6GJtWBkShHkQ?e=6nIHdh"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84652-11FB-45E5-A6E7-422C25503BA5}"/>
              </a:ext>
            </a:extLst>
          </p:cNvPr>
          <p:cNvSpPr>
            <a:spLocks noGrp="1"/>
          </p:cNvSpPr>
          <p:nvPr>
            <p:ph type="ctrTitle"/>
          </p:nvPr>
        </p:nvSpPr>
        <p:spPr/>
        <p:txBody>
          <a:bodyPr/>
          <a:lstStyle/>
          <a:p>
            <a:r>
              <a:rPr lang="en-US" dirty="0"/>
              <a:t>Introduction to Database Systems</a:t>
            </a:r>
          </a:p>
        </p:txBody>
      </p:sp>
      <p:sp>
        <p:nvSpPr>
          <p:cNvPr id="3" name="Subtitle 2">
            <a:extLst>
              <a:ext uri="{FF2B5EF4-FFF2-40B4-BE49-F238E27FC236}">
                <a16:creationId xmlns="" xmlns:a16="http://schemas.microsoft.com/office/drawing/2014/main" id="{0BF9D0A2-768B-4CE3-8C68-EFB54C89198F}"/>
              </a:ext>
            </a:extLst>
          </p:cNvPr>
          <p:cNvSpPr>
            <a:spLocks noGrp="1"/>
          </p:cNvSpPr>
          <p:nvPr>
            <p:ph type="subTitle" idx="1"/>
          </p:nvPr>
        </p:nvSpPr>
        <p:spPr/>
        <p:txBody>
          <a:bodyPr/>
          <a:lstStyle/>
          <a:p>
            <a:r>
              <a:rPr lang="en-US" b="1" smtClean="0"/>
              <a:t>Fall 2024</a:t>
            </a:r>
            <a:endParaRPr lang="en-US" b="1" dirty="0" smtClean="0"/>
          </a:p>
          <a:p>
            <a:endParaRPr lang="en-US" b="1" dirty="0"/>
          </a:p>
        </p:txBody>
      </p:sp>
    </p:spTree>
    <p:extLst>
      <p:ext uri="{BB962C8B-B14F-4D97-AF65-F5344CB8AC3E}">
        <p14:creationId xmlns:p14="http://schemas.microsoft.com/office/powerpoint/2010/main" val="318228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C8746C79-A169-4FFD-B796-D8F44C4B0F40}"/>
              </a:ext>
            </a:extLst>
          </p:cNvPr>
          <p:cNvSpPr>
            <a:spLocks noGrp="1" noChangeArrowheads="1"/>
          </p:cNvSpPr>
          <p:nvPr>
            <p:ph type="title"/>
          </p:nvPr>
        </p:nvSpPr>
        <p:spPr/>
        <p:txBody>
          <a:bodyPr>
            <a:normAutofit/>
          </a:bodyPr>
          <a:lstStyle/>
          <a:p>
            <a:pPr>
              <a:defRPr/>
            </a:pPr>
            <a:r>
              <a:rPr lang="en-US" dirty="0"/>
              <a:t>DBMS Functionality (Why to use DBMS)</a:t>
            </a:r>
          </a:p>
        </p:txBody>
      </p:sp>
      <p:sp>
        <p:nvSpPr>
          <p:cNvPr id="11267" name="Rectangle 3">
            <a:extLst>
              <a:ext uri="{FF2B5EF4-FFF2-40B4-BE49-F238E27FC236}">
                <a16:creationId xmlns="" xmlns:a16="http://schemas.microsoft.com/office/drawing/2014/main" id="{7BB52D7B-A918-4385-8EE2-1119B2375669}"/>
              </a:ext>
            </a:extLst>
          </p:cNvPr>
          <p:cNvSpPr>
            <a:spLocks noGrp="1" noChangeArrowheads="1"/>
          </p:cNvSpPr>
          <p:nvPr>
            <p:ph idx="1"/>
          </p:nvPr>
        </p:nvSpPr>
        <p:spPr>
          <a:xfrm>
            <a:off x="1808922" y="2429437"/>
            <a:ext cx="7035800" cy="4114800"/>
          </a:xfrm>
        </p:spPr>
        <p:txBody>
          <a:bodyPr>
            <a:normAutofit fontScale="85000" lnSpcReduction="20000"/>
          </a:bodyPr>
          <a:lstStyle/>
          <a:p>
            <a:pPr eaLnBrk="1" hangingPunct="1">
              <a:lnSpc>
                <a:spcPct val="80000"/>
              </a:lnSpc>
              <a:defRPr/>
            </a:pPr>
            <a:r>
              <a:rPr lang="en-US" altLang="en-US" b="1" dirty="0"/>
              <a:t>Define</a:t>
            </a:r>
            <a:r>
              <a:rPr lang="en-US" altLang="en-US" dirty="0"/>
              <a:t> a database in terms of data types, structures and constraints</a:t>
            </a:r>
          </a:p>
          <a:p>
            <a:pPr marL="114300" indent="0">
              <a:lnSpc>
                <a:spcPct val="80000"/>
              </a:lnSpc>
              <a:buNone/>
              <a:defRPr/>
            </a:pPr>
            <a:endParaRPr lang="en-US" altLang="en-US" dirty="0"/>
          </a:p>
          <a:p>
            <a:pPr eaLnBrk="1" hangingPunct="1">
              <a:lnSpc>
                <a:spcPct val="80000"/>
              </a:lnSpc>
              <a:defRPr/>
            </a:pPr>
            <a:r>
              <a:rPr lang="en-US" altLang="en-US" b="1" dirty="0"/>
              <a:t>Construct</a:t>
            </a:r>
            <a:r>
              <a:rPr lang="en-US" altLang="en-US" dirty="0"/>
              <a:t> or Load the Database on a secondary storage medium</a:t>
            </a:r>
          </a:p>
          <a:p>
            <a:pPr eaLnBrk="1" hangingPunct="1">
              <a:lnSpc>
                <a:spcPct val="80000"/>
              </a:lnSpc>
              <a:defRPr/>
            </a:pPr>
            <a:endParaRPr lang="en-US" altLang="en-US" dirty="0"/>
          </a:p>
          <a:p>
            <a:pPr eaLnBrk="1" hangingPunct="1">
              <a:lnSpc>
                <a:spcPct val="80000"/>
              </a:lnSpc>
              <a:defRPr/>
            </a:pPr>
            <a:r>
              <a:rPr lang="en-US" altLang="en-US" b="1" dirty="0"/>
              <a:t>Manipulating</a:t>
            </a:r>
            <a:r>
              <a:rPr lang="en-US" altLang="en-US" dirty="0"/>
              <a:t> the database by querying, generating reports, insertions, deletions and modifications to its content</a:t>
            </a:r>
          </a:p>
          <a:p>
            <a:pPr eaLnBrk="1" hangingPunct="1">
              <a:lnSpc>
                <a:spcPct val="80000"/>
              </a:lnSpc>
              <a:defRPr/>
            </a:pPr>
            <a:endParaRPr lang="en-US" altLang="en-US" dirty="0"/>
          </a:p>
          <a:p>
            <a:pPr eaLnBrk="1" hangingPunct="1">
              <a:lnSpc>
                <a:spcPct val="80000"/>
              </a:lnSpc>
              <a:defRPr/>
            </a:pPr>
            <a:r>
              <a:rPr lang="en-US" altLang="en-US" b="1" dirty="0"/>
              <a:t>Sharing</a:t>
            </a:r>
            <a:r>
              <a:rPr lang="en-US" altLang="en-US" dirty="0"/>
              <a:t> by a set of users and programs but keeping the data consistent at the same time. </a:t>
            </a:r>
          </a:p>
          <a:p>
            <a:pPr eaLnBrk="1" hangingPunct="1">
              <a:lnSpc>
                <a:spcPct val="80000"/>
              </a:lnSpc>
              <a:defRPr/>
            </a:pPr>
            <a:endParaRPr lang="en-US" altLang="en-US" dirty="0"/>
          </a:p>
          <a:p>
            <a:pPr eaLnBrk="1" hangingPunct="1">
              <a:defRPr/>
            </a:pPr>
            <a:r>
              <a:rPr lang="en-US" altLang="en-US" b="1" dirty="0">
                <a:solidFill>
                  <a:srgbClr val="000000"/>
                </a:solidFill>
              </a:rPr>
              <a:t>Security</a:t>
            </a:r>
            <a:r>
              <a:rPr lang="en-US" altLang="en-US" dirty="0">
                <a:solidFill>
                  <a:srgbClr val="000000"/>
                </a:solidFill>
              </a:rPr>
              <a:t> measures to prevent unauthorized access.</a:t>
            </a:r>
          </a:p>
          <a:p>
            <a:pPr eaLnBrk="1" hangingPunct="1">
              <a:defRPr/>
            </a:pPr>
            <a:endParaRPr lang="en-US" altLang="en-US" dirty="0">
              <a:solidFill>
                <a:srgbClr val="000000"/>
              </a:solidFill>
            </a:endParaRPr>
          </a:p>
          <a:p>
            <a:pPr eaLnBrk="1" hangingPunct="1">
              <a:defRPr/>
            </a:pPr>
            <a:r>
              <a:rPr lang="en-US" altLang="en-US" b="1" dirty="0">
                <a:solidFill>
                  <a:srgbClr val="000000"/>
                </a:solidFill>
              </a:rPr>
              <a:t>Presentation</a:t>
            </a:r>
            <a:r>
              <a:rPr lang="en-US" altLang="en-US" dirty="0">
                <a:solidFill>
                  <a:srgbClr val="000000"/>
                </a:solidFill>
              </a:rPr>
              <a:t> and Visualization of data</a:t>
            </a:r>
            <a:endParaRPr lang="en-US" altLang="en-US" dirty="0"/>
          </a:p>
          <a:p>
            <a:pPr eaLnBrk="1" hangingPunct="1">
              <a:lnSpc>
                <a:spcPct val="80000"/>
              </a:lnSpc>
              <a:defRPr/>
            </a:pPr>
            <a:endParaRPr lang="en-US" altLang="en-US" dirty="0"/>
          </a:p>
          <a:p>
            <a:pPr eaLnBrk="1" hangingPunct="1">
              <a:lnSpc>
                <a:spcPct val="80000"/>
              </a:lnSpc>
              <a:defRPr/>
            </a:pPr>
            <a:endParaRPr lang="en-US" altLang="en-US" dirty="0"/>
          </a:p>
          <a:p>
            <a:pPr marL="411163" lvl="1" indent="0">
              <a:lnSpc>
                <a:spcPct val="80000"/>
              </a:lnSpc>
              <a:buNone/>
              <a:defRPr/>
            </a:pPr>
            <a:r>
              <a:rPr lang="en-US" altLang="en-US" dirty="0"/>
              <a:t> </a:t>
            </a:r>
          </a:p>
        </p:txBody>
      </p:sp>
      <p:sp>
        <p:nvSpPr>
          <p:cNvPr id="18436" name="Slide Number Placeholder 3">
            <a:extLst>
              <a:ext uri="{FF2B5EF4-FFF2-40B4-BE49-F238E27FC236}">
                <a16:creationId xmlns="" xmlns:a16="http://schemas.microsoft.com/office/drawing/2014/main" id="{02FB6217-367E-43A2-B288-B5494EBA32E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nSpc>
                <a:spcPct val="90000"/>
              </a:lnSpc>
              <a:spcBef>
                <a:spcPct val="0"/>
              </a:spcBef>
              <a:buClrTx/>
              <a:buFontTx/>
              <a:buNone/>
            </a:pPr>
            <a:r>
              <a:rPr lang="en-US" altLang="en-US" sz="1200">
                <a:solidFill>
                  <a:srgbClr val="898989"/>
                </a:solidFill>
                <a:latin typeface="Times New Roman" panose="02020603050405020304" pitchFamily="18" charset="0"/>
              </a:rPr>
              <a:t>Slide 1-</a:t>
            </a:r>
            <a:fld id="{B093B515-F715-4125-B255-F8AFDE84D21E}" type="slidenum">
              <a:rPr lang="en-US" altLang="en-US" sz="1200">
                <a:solidFill>
                  <a:srgbClr val="898989"/>
                </a:solidFill>
                <a:latin typeface="Times New Roman" panose="02020603050405020304" pitchFamily="18" charset="0"/>
              </a:rPr>
              <a:pPr>
                <a:lnSpc>
                  <a:spcPct val="90000"/>
                </a:lnSpc>
                <a:spcBef>
                  <a:spcPct val="0"/>
                </a:spcBef>
                <a:buClrTx/>
                <a:buFontTx/>
                <a:buNone/>
              </a:pPr>
              <a:t>10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DA1F2B-CA66-4C6F-8DE0-C86A48DB23AF}"/>
              </a:ext>
            </a:extLst>
          </p:cNvPr>
          <p:cNvSpPr>
            <a:spLocks noGrp="1"/>
          </p:cNvSpPr>
          <p:nvPr>
            <p:ph type="title"/>
          </p:nvPr>
        </p:nvSpPr>
        <p:spPr>
          <a:xfrm>
            <a:off x="1981200" y="274638"/>
            <a:ext cx="7620000" cy="927100"/>
          </a:xfrm>
        </p:spPr>
        <p:txBody>
          <a:bodyPr/>
          <a:lstStyle/>
          <a:p>
            <a:pPr>
              <a:defRPr/>
            </a:pPr>
            <a:r>
              <a:rPr lang="en-US" b="1" dirty="0"/>
              <a:t/>
            </a:r>
            <a:br>
              <a:rPr lang="en-US" b="1" dirty="0"/>
            </a:br>
            <a:r>
              <a:rPr lang="en-US" dirty="0"/>
              <a:t>A simplified database system environment</a:t>
            </a:r>
          </a:p>
        </p:txBody>
      </p:sp>
      <p:pic>
        <p:nvPicPr>
          <p:cNvPr id="19459" name="Content Placeholder 4">
            <a:extLst>
              <a:ext uri="{FF2B5EF4-FFF2-40B4-BE49-F238E27FC236}">
                <a16:creationId xmlns="" xmlns:a16="http://schemas.microsoft.com/office/drawing/2014/main" id="{2C8C1FC1-404A-48B9-A40A-D1C5DA7DD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041914" y="2332383"/>
            <a:ext cx="3962571" cy="4525617"/>
          </a:xfrm>
        </p:spPr>
      </p:pic>
      <p:sp>
        <p:nvSpPr>
          <p:cNvPr id="19460" name="Slide Number Placeholder 3">
            <a:extLst>
              <a:ext uri="{FF2B5EF4-FFF2-40B4-BE49-F238E27FC236}">
                <a16:creationId xmlns="" xmlns:a16="http://schemas.microsoft.com/office/drawing/2014/main" id="{A7B8524E-7D19-43F9-8006-6E937AF58B0F}"/>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ACDCBC3A-5FEE-471D-B29F-23C2A27E5CE6}" type="slidenum">
              <a:rPr lang="en-US" altLang="en-US" sz="1800">
                <a:solidFill>
                  <a:srgbClr val="FFFFFF"/>
                </a:solidFill>
              </a:rPr>
              <a:pPr/>
              <a:t>11</a:t>
            </a:fld>
            <a:endParaRPr lang="en-US" altLang="en-US"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C26A9C-A409-4DA8-B8A6-E896E1717D5F}"/>
              </a:ext>
            </a:extLst>
          </p:cNvPr>
          <p:cNvSpPr>
            <a:spLocks noGrp="1"/>
          </p:cNvSpPr>
          <p:nvPr>
            <p:ph type="title"/>
          </p:nvPr>
        </p:nvSpPr>
        <p:spPr/>
        <p:txBody>
          <a:bodyPr/>
          <a:lstStyle/>
          <a:p>
            <a:r>
              <a:rPr lang="en-US" dirty="0"/>
              <a:t>Some points to ponder</a:t>
            </a:r>
          </a:p>
        </p:txBody>
      </p:sp>
      <p:sp>
        <p:nvSpPr>
          <p:cNvPr id="3" name="Content Placeholder 2">
            <a:extLst>
              <a:ext uri="{FF2B5EF4-FFF2-40B4-BE49-F238E27FC236}">
                <a16:creationId xmlns="" xmlns:a16="http://schemas.microsoft.com/office/drawing/2014/main" id="{2903B099-112F-4255-85F6-B3506710F8A6}"/>
              </a:ext>
            </a:extLst>
          </p:cNvPr>
          <p:cNvSpPr>
            <a:spLocks noGrp="1"/>
          </p:cNvSpPr>
          <p:nvPr>
            <p:ph idx="1"/>
          </p:nvPr>
        </p:nvSpPr>
        <p:spPr/>
        <p:txBody>
          <a:bodyPr/>
          <a:lstStyle/>
          <a:p>
            <a:r>
              <a:rPr lang="en-US" dirty="0"/>
              <a:t>Why are we using DBMS? </a:t>
            </a:r>
          </a:p>
          <a:p>
            <a:r>
              <a:rPr lang="en-US" dirty="0"/>
              <a:t>What we have been using till now?</a:t>
            </a:r>
          </a:p>
          <a:p>
            <a:r>
              <a:rPr lang="en-US" dirty="0"/>
              <a:t>Why are we moving from traditional file system to database system? </a:t>
            </a:r>
          </a:p>
        </p:txBody>
      </p:sp>
      <p:sp>
        <p:nvSpPr>
          <p:cNvPr id="4" name="Slide Number Placeholder 3">
            <a:extLst>
              <a:ext uri="{FF2B5EF4-FFF2-40B4-BE49-F238E27FC236}">
                <a16:creationId xmlns="" xmlns:a16="http://schemas.microsoft.com/office/drawing/2014/main" id="{40EB4825-7D5F-4339-9822-FEBD3333EB9B}"/>
              </a:ext>
            </a:extLst>
          </p:cNvPr>
          <p:cNvSpPr>
            <a:spLocks noGrp="1"/>
          </p:cNvSpPr>
          <p:nvPr>
            <p:ph type="sldNum" sz="quarter" idx="12"/>
          </p:nvPr>
        </p:nvSpPr>
        <p:spPr/>
        <p:txBody>
          <a:bodyPr/>
          <a:lstStyle/>
          <a:p>
            <a:fld id="{FDB55B3C-7308-4315-80EF-CB510A24E96F}" type="slidenum">
              <a:rPr lang="en-US" smtClean="0"/>
              <a:t>12</a:t>
            </a:fld>
            <a:endParaRPr lang="en-US"/>
          </a:p>
        </p:txBody>
      </p:sp>
    </p:spTree>
    <p:extLst>
      <p:ext uri="{BB962C8B-B14F-4D97-AF65-F5344CB8AC3E}">
        <p14:creationId xmlns:p14="http://schemas.microsoft.com/office/powerpoint/2010/main" val="147323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69FB182-D3CB-4984-B9F1-BFEBB3F83CB2}"/>
              </a:ext>
            </a:extLst>
          </p:cNvPr>
          <p:cNvSpPr>
            <a:spLocks noGrp="1"/>
          </p:cNvSpPr>
          <p:nvPr>
            <p:ph type="title"/>
          </p:nvPr>
        </p:nvSpPr>
        <p:spPr/>
        <p:txBody>
          <a:bodyPr/>
          <a:lstStyle/>
          <a:p>
            <a:r>
              <a:rPr lang="en-US" dirty="0"/>
              <a:t>Issues in filling system.</a:t>
            </a:r>
          </a:p>
        </p:txBody>
      </p:sp>
      <p:sp>
        <p:nvSpPr>
          <p:cNvPr id="6" name="Text Placeholder 5">
            <a:extLst>
              <a:ext uri="{FF2B5EF4-FFF2-40B4-BE49-F238E27FC236}">
                <a16:creationId xmlns="" xmlns:a16="http://schemas.microsoft.com/office/drawing/2014/main" id="{8E51F755-B927-4AEA-B1AE-78B3A5C3C9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D415B5B8-2F9B-4E1F-811C-8E2C60468F39}"/>
              </a:ext>
            </a:extLst>
          </p:cNvPr>
          <p:cNvSpPr>
            <a:spLocks noGrp="1"/>
          </p:cNvSpPr>
          <p:nvPr>
            <p:ph type="sldNum" sz="quarter" idx="12"/>
          </p:nvPr>
        </p:nvSpPr>
        <p:spPr/>
        <p:txBody>
          <a:bodyPr/>
          <a:lstStyle/>
          <a:p>
            <a:fld id="{FDB55B3C-7308-4315-80EF-CB510A24E96F}" type="slidenum">
              <a:rPr lang="en-US" smtClean="0"/>
              <a:t>13</a:t>
            </a:fld>
            <a:endParaRPr lang="en-US"/>
          </a:p>
        </p:txBody>
      </p:sp>
    </p:spTree>
    <p:extLst>
      <p:ext uri="{BB962C8B-B14F-4D97-AF65-F5344CB8AC3E}">
        <p14:creationId xmlns:p14="http://schemas.microsoft.com/office/powerpoint/2010/main" val="1690725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A27371-5F5E-4C84-ACA1-7A7CCCC28464}"/>
              </a:ext>
            </a:extLst>
          </p:cNvPr>
          <p:cNvSpPr>
            <a:spLocks noGrp="1"/>
          </p:cNvSpPr>
          <p:nvPr>
            <p:ph type="title"/>
          </p:nvPr>
        </p:nvSpPr>
        <p:spPr/>
        <p:txBody>
          <a:bodyPr/>
          <a:lstStyle/>
          <a:p>
            <a:r>
              <a:rPr lang="en-US" dirty="0"/>
              <a:t>Activity Time</a:t>
            </a:r>
          </a:p>
        </p:txBody>
      </p:sp>
      <p:sp>
        <p:nvSpPr>
          <p:cNvPr id="3" name="Content Placeholder 2">
            <a:extLst>
              <a:ext uri="{FF2B5EF4-FFF2-40B4-BE49-F238E27FC236}">
                <a16:creationId xmlns="" xmlns:a16="http://schemas.microsoft.com/office/drawing/2014/main" id="{5E31E4FD-BB74-4B54-8FB7-E5D142BFFC72}"/>
              </a:ext>
            </a:extLst>
          </p:cNvPr>
          <p:cNvSpPr>
            <a:spLocks noGrp="1"/>
          </p:cNvSpPr>
          <p:nvPr>
            <p:ph idx="1"/>
          </p:nvPr>
        </p:nvSpPr>
        <p:spPr/>
        <p:txBody>
          <a:bodyPr/>
          <a:lstStyle/>
          <a:p>
            <a:r>
              <a:rPr lang="en-US" dirty="0"/>
              <a:t>Lets see an excel sheet holding some records. </a:t>
            </a:r>
          </a:p>
          <a:p>
            <a:r>
              <a:rPr lang="en-US" dirty="0"/>
              <a:t>Please see if you find out any problems in the given excel sheet. </a:t>
            </a:r>
          </a:p>
          <a:p>
            <a:r>
              <a:rPr lang="en-US" dirty="0"/>
              <a:t>Problems related to : </a:t>
            </a:r>
          </a:p>
          <a:p>
            <a:pPr lvl="1"/>
            <a:r>
              <a:rPr lang="en-US" dirty="0"/>
              <a:t>The current state of the file. </a:t>
            </a:r>
          </a:p>
          <a:p>
            <a:pPr lvl="1"/>
            <a:r>
              <a:rPr lang="en-US" dirty="0"/>
              <a:t>If you want to add some other rows.</a:t>
            </a:r>
          </a:p>
          <a:p>
            <a:pPr lvl="1"/>
            <a:r>
              <a:rPr lang="en-US" dirty="0"/>
              <a:t>If you want to delete some existing rows.</a:t>
            </a:r>
          </a:p>
          <a:p>
            <a:pPr lvl="1"/>
            <a:r>
              <a:rPr lang="en-US" dirty="0"/>
              <a:t>If you want to update some information in the existing rows. </a:t>
            </a:r>
          </a:p>
        </p:txBody>
      </p:sp>
      <p:sp>
        <p:nvSpPr>
          <p:cNvPr id="4" name="Slide Number Placeholder 3">
            <a:extLst>
              <a:ext uri="{FF2B5EF4-FFF2-40B4-BE49-F238E27FC236}">
                <a16:creationId xmlns="" xmlns:a16="http://schemas.microsoft.com/office/drawing/2014/main" id="{F5302A20-1CB7-4F79-8A45-E8DEE32E5518}"/>
              </a:ext>
            </a:extLst>
          </p:cNvPr>
          <p:cNvSpPr>
            <a:spLocks noGrp="1"/>
          </p:cNvSpPr>
          <p:nvPr>
            <p:ph type="sldNum" sz="quarter" idx="12"/>
          </p:nvPr>
        </p:nvSpPr>
        <p:spPr/>
        <p:txBody>
          <a:bodyPr/>
          <a:lstStyle/>
          <a:p>
            <a:fld id="{FDB55B3C-7308-4315-80EF-CB510A24E96F}" type="slidenum">
              <a:rPr lang="en-US" smtClean="0"/>
              <a:t>14</a:t>
            </a:fld>
            <a:endParaRPr lang="en-US"/>
          </a:p>
        </p:txBody>
      </p:sp>
    </p:spTree>
    <p:extLst>
      <p:ext uri="{BB962C8B-B14F-4D97-AF65-F5344CB8AC3E}">
        <p14:creationId xmlns:p14="http://schemas.microsoft.com/office/powerpoint/2010/main" val="18078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5EB97D2-6290-4418-9E3C-4ED214FC1063}"/>
              </a:ext>
            </a:extLst>
          </p:cNvPr>
          <p:cNvSpPr>
            <a:spLocks noGrp="1"/>
          </p:cNvSpPr>
          <p:nvPr>
            <p:ph type="sldNum" sz="quarter" idx="12"/>
          </p:nvPr>
        </p:nvSpPr>
        <p:spPr>
          <a:xfrm>
            <a:off x="10352540" y="295729"/>
            <a:ext cx="838199" cy="767687"/>
          </a:xfrm>
        </p:spPr>
        <p:txBody>
          <a:bodyPr>
            <a:normAutofit/>
          </a:bodyPr>
          <a:lstStyle/>
          <a:p>
            <a:pPr>
              <a:spcAft>
                <a:spcPts val="600"/>
              </a:spcAft>
            </a:pPr>
            <a:fld id="{FDB55B3C-7308-4315-80EF-CB510A24E96F}" type="slidenum">
              <a:rPr lang="en-US" smtClean="0"/>
              <a:pPr>
                <a:spcAft>
                  <a:spcPts val="600"/>
                </a:spcAft>
              </a:pPr>
              <a:t>15</a:t>
            </a:fld>
            <a:endParaRPr lang="en-US"/>
          </a:p>
        </p:txBody>
      </p:sp>
      <p:pic>
        <p:nvPicPr>
          <p:cNvPr id="6" name="Picture 5" descr="Graphical user interface, application, table, Excel&#10;&#10;Description automatically generated">
            <a:extLst>
              <a:ext uri="{FF2B5EF4-FFF2-40B4-BE49-F238E27FC236}">
                <a16:creationId xmlns="" xmlns:a16="http://schemas.microsoft.com/office/drawing/2014/main" id="{500FE307-1F1F-4B13-AAFC-08C7E61F2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4" y="295728"/>
            <a:ext cx="12119099" cy="6423123"/>
          </a:xfrm>
          <a:prstGeom prst="rect">
            <a:avLst/>
          </a:prstGeom>
        </p:spPr>
      </p:pic>
    </p:spTree>
    <p:extLst>
      <p:ext uri="{BB962C8B-B14F-4D97-AF65-F5344CB8AC3E}">
        <p14:creationId xmlns:p14="http://schemas.microsoft.com/office/powerpoint/2010/main" val="133995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580FEBDF-4180-42D7-B674-33A7363C01B6}"/>
              </a:ext>
            </a:extLst>
          </p:cNvPr>
          <p:cNvSpPr>
            <a:spLocks noGrp="1"/>
          </p:cNvSpPr>
          <p:nvPr>
            <p:ph type="title"/>
          </p:nvPr>
        </p:nvSpPr>
        <p:spPr/>
        <p:txBody>
          <a:bodyPr/>
          <a:lstStyle/>
          <a:p>
            <a:r>
              <a:rPr lang="en-US" dirty="0"/>
              <a:t>1. Redundancy </a:t>
            </a:r>
          </a:p>
        </p:txBody>
      </p:sp>
      <p:sp>
        <p:nvSpPr>
          <p:cNvPr id="6" name="Content Placeholder 5">
            <a:extLst>
              <a:ext uri="{FF2B5EF4-FFF2-40B4-BE49-F238E27FC236}">
                <a16:creationId xmlns="" xmlns:a16="http://schemas.microsoft.com/office/drawing/2014/main" id="{8F02D418-616C-4644-A7E3-1B162AE453E9}"/>
              </a:ext>
            </a:extLst>
          </p:cNvPr>
          <p:cNvSpPr>
            <a:spLocks noGrp="1"/>
          </p:cNvSpPr>
          <p:nvPr>
            <p:ph idx="1"/>
          </p:nvPr>
        </p:nvSpPr>
        <p:spPr/>
        <p:txBody>
          <a:bodyPr/>
          <a:lstStyle/>
          <a:p>
            <a:r>
              <a:rPr lang="en-US" dirty="0"/>
              <a:t>Duplicates of data</a:t>
            </a:r>
          </a:p>
          <a:p>
            <a:r>
              <a:rPr lang="en-US" dirty="0"/>
              <a:t>Same piece of information present at multiple locations</a:t>
            </a:r>
          </a:p>
        </p:txBody>
      </p:sp>
      <p:sp>
        <p:nvSpPr>
          <p:cNvPr id="4" name="Slide Number Placeholder 3">
            <a:extLst>
              <a:ext uri="{FF2B5EF4-FFF2-40B4-BE49-F238E27FC236}">
                <a16:creationId xmlns="" xmlns:a16="http://schemas.microsoft.com/office/drawing/2014/main" id="{E4803BDB-87E6-44CB-BE12-1517DBD16B76}"/>
              </a:ext>
            </a:extLst>
          </p:cNvPr>
          <p:cNvSpPr>
            <a:spLocks noGrp="1"/>
          </p:cNvSpPr>
          <p:nvPr>
            <p:ph type="sldNum" sz="quarter" idx="12"/>
          </p:nvPr>
        </p:nvSpPr>
        <p:spPr/>
        <p:txBody>
          <a:bodyPr/>
          <a:lstStyle/>
          <a:p>
            <a:fld id="{FDB55B3C-7308-4315-80EF-CB510A24E96F}" type="slidenum">
              <a:rPr lang="en-US" smtClean="0"/>
              <a:t>16</a:t>
            </a:fld>
            <a:endParaRPr lang="en-US"/>
          </a:p>
        </p:txBody>
      </p:sp>
      <p:pic>
        <p:nvPicPr>
          <p:cNvPr id="8" name="Picture 7">
            <a:extLst>
              <a:ext uri="{FF2B5EF4-FFF2-40B4-BE49-F238E27FC236}">
                <a16:creationId xmlns="" xmlns:a16="http://schemas.microsoft.com/office/drawing/2014/main" id="{732191CF-A1AD-48A2-832E-1B4689B56AE8}"/>
              </a:ext>
            </a:extLst>
          </p:cNvPr>
          <p:cNvPicPr>
            <a:picLocks noChangeAspect="1"/>
          </p:cNvPicPr>
          <p:nvPr/>
        </p:nvPicPr>
        <p:blipFill>
          <a:blip r:embed="rId2"/>
          <a:stretch>
            <a:fillRect/>
          </a:stretch>
        </p:blipFill>
        <p:spPr>
          <a:xfrm>
            <a:off x="1273243" y="3608111"/>
            <a:ext cx="9917496" cy="2880277"/>
          </a:xfrm>
          <a:prstGeom prst="rect">
            <a:avLst/>
          </a:prstGeom>
        </p:spPr>
      </p:pic>
    </p:spTree>
    <p:extLst>
      <p:ext uri="{BB962C8B-B14F-4D97-AF65-F5344CB8AC3E}">
        <p14:creationId xmlns:p14="http://schemas.microsoft.com/office/powerpoint/2010/main" val="152593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9C2B27-1706-4FB6-848E-E9F9D1B27F4C}"/>
              </a:ext>
            </a:extLst>
          </p:cNvPr>
          <p:cNvSpPr>
            <a:spLocks noGrp="1"/>
          </p:cNvSpPr>
          <p:nvPr>
            <p:ph type="title"/>
          </p:nvPr>
        </p:nvSpPr>
        <p:spPr/>
        <p:txBody>
          <a:bodyPr/>
          <a:lstStyle/>
          <a:p>
            <a:r>
              <a:rPr lang="en-US" dirty="0"/>
              <a:t>2. Inconsistency </a:t>
            </a:r>
          </a:p>
        </p:txBody>
      </p:sp>
      <p:sp>
        <p:nvSpPr>
          <p:cNvPr id="3" name="Content Placeholder 2">
            <a:extLst>
              <a:ext uri="{FF2B5EF4-FFF2-40B4-BE49-F238E27FC236}">
                <a16:creationId xmlns="" xmlns:a16="http://schemas.microsoft.com/office/drawing/2014/main" id="{0C900198-0DC7-4D15-A354-C3D07A945378}"/>
              </a:ext>
            </a:extLst>
          </p:cNvPr>
          <p:cNvSpPr>
            <a:spLocks noGrp="1"/>
          </p:cNvSpPr>
          <p:nvPr>
            <p:ph idx="1"/>
          </p:nvPr>
        </p:nvSpPr>
        <p:spPr/>
        <p:txBody>
          <a:bodyPr/>
          <a:lstStyle/>
          <a:p>
            <a:r>
              <a:rPr lang="en-US" dirty="0"/>
              <a:t>Different information related to same entity in different/same files.</a:t>
            </a:r>
          </a:p>
          <a:p>
            <a:r>
              <a:rPr lang="en-US" dirty="0"/>
              <a:t>Data can be inconsistent if: </a:t>
            </a:r>
          </a:p>
          <a:p>
            <a:pPr lvl="1"/>
            <a:r>
              <a:rPr lang="en-US" dirty="0"/>
              <a:t>Changes are made to one place and not in another</a:t>
            </a:r>
          </a:p>
          <a:p>
            <a:pPr lvl="1"/>
            <a:r>
              <a:rPr lang="en-US" dirty="0"/>
              <a:t>There is a typo </a:t>
            </a:r>
          </a:p>
          <a:p>
            <a:pPr lvl="1"/>
            <a:r>
              <a:rPr lang="en-US" dirty="0"/>
              <a:t>Data is present in different formats</a:t>
            </a:r>
          </a:p>
          <a:p>
            <a:r>
              <a:rPr lang="en-US" dirty="0"/>
              <a:t>Data redundancy can cause data inconsistency</a:t>
            </a:r>
          </a:p>
          <a:p>
            <a:endParaRPr lang="en-US" dirty="0"/>
          </a:p>
        </p:txBody>
      </p:sp>
      <p:sp>
        <p:nvSpPr>
          <p:cNvPr id="4" name="Slide Number Placeholder 3">
            <a:extLst>
              <a:ext uri="{FF2B5EF4-FFF2-40B4-BE49-F238E27FC236}">
                <a16:creationId xmlns="" xmlns:a16="http://schemas.microsoft.com/office/drawing/2014/main" id="{9B13BEF0-4018-45CE-9E08-058A7C28CD95}"/>
              </a:ext>
            </a:extLst>
          </p:cNvPr>
          <p:cNvSpPr>
            <a:spLocks noGrp="1"/>
          </p:cNvSpPr>
          <p:nvPr>
            <p:ph type="sldNum" sz="quarter" idx="12"/>
          </p:nvPr>
        </p:nvSpPr>
        <p:spPr/>
        <p:txBody>
          <a:bodyPr/>
          <a:lstStyle/>
          <a:p>
            <a:fld id="{FDB55B3C-7308-4315-80EF-CB510A24E96F}" type="slidenum">
              <a:rPr lang="en-US" smtClean="0"/>
              <a:t>17</a:t>
            </a:fld>
            <a:endParaRPr lang="en-US"/>
          </a:p>
        </p:txBody>
      </p:sp>
      <p:pic>
        <p:nvPicPr>
          <p:cNvPr id="6" name="Picture 5">
            <a:extLst>
              <a:ext uri="{FF2B5EF4-FFF2-40B4-BE49-F238E27FC236}">
                <a16:creationId xmlns="" xmlns:a16="http://schemas.microsoft.com/office/drawing/2014/main" id="{3EA98C44-D0C5-472D-94F3-9CF281550733}"/>
              </a:ext>
            </a:extLst>
          </p:cNvPr>
          <p:cNvPicPr>
            <a:picLocks noChangeAspect="1"/>
          </p:cNvPicPr>
          <p:nvPr/>
        </p:nvPicPr>
        <p:blipFill>
          <a:blip r:embed="rId2"/>
          <a:stretch>
            <a:fillRect/>
          </a:stretch>
        </p:blipFill>
        <p:spPr>
          <a:xfrm>
            <a:off x="7530565" y="3114676"/>
            <a:ext cx="4323510" cy="2570508"/>
          </a:xfrm>
          <a:prstGeom prst="rect">
            <a:avLst/>
          </a:prstGeom>
        </p:spPr>
      </p:pic>
      <p:pic>
        <p:nvPicPr>
          <p:cNvPr id="10" name="Picture 9">
            <a:extLst>
              <a:ext uri="{FF2B5EF4-FFF2-40B4-BE49-F238E27FC236}">
                <a16:creationId xmlns="" xmlns:a16="http://schemas.microsoft.com/office/drawing/2014/main" id="{C433024E-0EC7-4F44-83E9-8135A5EFEDD3}"/>
              </a:ext>
            </a:extLst>
          </p:cNvPr>
          <p:cNvPicPr>
            <a:picLocks noChangeAspect="1"/>
          </p:cNvPicPr>
          <p:nvPr/>
        </p:nvPicPr>
        <p:blipFill rotWithShape="1">
          <a:blip r:embed="rId3"/>
          <a:srcRect b="50000"/>
          <a:stretch/>
        </p:blipFill>
        <p:spPr>
          <a:xfrm>
            <a:off x="1154954" y="5024700"/>
            <a:ext cx="5991225" cy="1719263"/>
          </a:xfrm>
          <a:prstGeom prst="rect">
            <a:avLst/>
          </a:prstGeom>
        </p:spPr>
      </p:pic>
    </p:spTree>
    <p:extLst>
      <p:ext uri="{BB962C8B-B14F-4D97-AF65-F5344CB8AC3E}">
        <p14:creationId xmlns:p14="http://schemas.microsoft.com/office/powerpoint/2010/main" val="145654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7AB24C-99D5-4C69-BD32-1FEB3DE03A8E}"/>
              </a:ext>
            </a:extLst>
          </p:cNvPr>
          <p:cNvSpPr>
            <a:spLocks noGrp="1"/>
          </p:cNvSpPr>
          <p:nvPr>
            <p:ph type="title"/>
          </p:nvPr>
        </p:nvSpPr>
        <p:spPr/>
        <p:txBody>
          <a:bodyPr/>
          <a:lstStyle/>
          <a:p>
            <a:r>
              <a:rPr lang="en-US" dirty="0"/>
              <a:t>3. Data Isolation &amp; Data Mapping</a:t>
            </a:r>
          </a:p>
        </p:txBody>
      </p:sp>
      <p:sp>
        <p:nvSpPr>
          <p:cNvPr id="3" name="Content Placeholder 2">
            <a:extLst>
              <a:ext uri="{FF2B5EF4-FFF2-40B4-BE49-F238E27FC236}">
                <a16:creationId xmlns="" xmlns:a16="http://schemas.microsoft.com/office/drawing/2014/main" id="{2EC26C38-8AE5-4B3D-805C-CEA0D49DB59B}"/>
              </a:ext>
            </a:extLst>
          </p:cNvPr>
          <p:cNvSpPr>
            <a:spLocks noGrp="1"/>
          </p:cNvSpPr>
          <p:nvPr>
            <p:ph idx="1"/>
          </p:nvPr>
        </p:nvSpPr>
        <p:spPr/>
        <p:txBody>
          <a:bodyPr/>
          <a:lstStyle/>
          <a:p>
            <a:r>
              <a:rPr lang="en-US" dirty="0"/>
              <a:t>Data is scattered in various files and may be in different formats. </a:t>
            </a:r>
          </a:p>
          <a:p>
            <a:pPr lvl="1"/>
            <a:r>
              <a:rPr lang="en-US" dirty="0"/>
              <a:t>Writing new programs for different files may be difficult. </a:t>
            </a:r>
          </a:p>
          <a:p>
            <a:r>
              <a:rPr lang="en-US" dirty="0"/>
              <a:t>No link between the files</a:t>
            </a:r>
          </a:p>
          <a:p>
            <a:pPr lvl="1"/>
            <a:r>
              <a:rPr lang="en-US" dirty="0"/>
              <a:t>Changes in one cannot be reflected in another</a:t>
            </a:r>
          </a:p>
          <a:p>
            <a:endParaRPr lang="en-US" dirty="0"/>
          </a:p>
        </p:txBody>
      </p:sp>
      <p:sp>
        <p:nvSpPr>
          <p:cNvPr id="4" name="Slide Number Placeholder 3">
            <a:extLst>
              <a:ext uri="{FF2B5EF4-FFF2-40B4-BE49-F238E27FC236}">
                <a16:creationId xmlns="" xmlns:a16="http://schemas.microsoft.com/office/drawing/2014/main" id="{5281554B-92FA-4B74-B5E5-6937C522FBCC}"/>
              </a:ext>
            </a:extLst>
          </p:cNvPr>
          <p:cNvSpPr>
            <a:spLocks noGrp="1"/>
          </p:cNvSpPr>
          <p:nvPr>
            <p:ph type="sldNum" sz="quarter" idx="12"/>
          </p:nvPr>
        </p:nvSpPr>
        <p:spPr/>
        <p:txBody>
          <a:bodyPr/>
          <a:lstStyle/>
          <a:p>
            <a:fld id="{FDB55B3C-7308-4315-80EF-CB510A24E96F}" type="slidenum">
              <a:rPr lang="en-US" smtClean="0"/>
              <a:t>18</a:t>
            </a:fld>
            <a:endParaRPr lang="en-US"/>
          </a:p>
        </p:txBody>
      </p:sp>
      <p:pic>
        <p:nvPicPr>
          <p:cNvPr id="6" name="Picture 5">
            <a:extLst>
              <a:ext uri="{FF2B5EF4-FFF2-40B4-BE49-F238E27FC236}">
                <a16:creationId xmlns="" xmlns:a16="http://schemas.microsoft.com/office/drawing/2014/main" id="{973EFDE6-CCDF-48A2-A092-322E4815B45C}"/>
              </a:ext>
            </a:extLst>
          </p:cNvPr>
          <p:cNvPicPr>
            <a:picLocks noChangeAspect="1"/>
          </p:cNvPicPr>
          <p:nvPr/>
        </p:nvPicPr>
        <p:blipFill>
          <a:blip r:embed="rId2"/>
          <a:stretch>
            <a:fillRect/>
          </a:stretch>
        </p:blipFill>
        <p:spPr>
          <a:xfrm>
            <a:off x="986141" y="4158521"/>
            <a:ext cx="6154612" cy="1018389"/>
          </a:xfrm>
          <a:prstGeom prst="rect">
            <a:avLst/>
          </a:prstGeom>
        </p:spPr>
      </p:pic>
      <p:pic>
        <p:nvPicPr>
          <p:cNvPr id="8" name="Picture 7">
            <a:extLst>
              <a:ext uri="{FF2B5EF4-FFF2-40B4-BE49-F238E27FC236}">
                <a16:creationId xmlns="" xmlns:a16="http://schemas.microsoft.com/office/drawing/2014/main" id="{D7A5330E-CDA7-4CCD-92F2-04B3549A2FC3}"/>
              </a:ext>
            </a:extLst>
          </p:cNvPr>
          <p:cNvPicPr>
            <a:picLocks noChangeAspect="1"/>
          </p:cNvPicPr>
          <p:nvPr/>
        </p:nvPicPr>
        <p:blipFill>
          <a:blip r:embed="rId3"/>
          <a:stretch>
            <a:fillRect/>
          </a:stretch>
        </p:blipFill>
        <p:spPr>
          <a:xfrm>
            <a:off x="1154954" y="5176910"/>
            <a:ext cx="7074647" cy="1137492"/>
          </a:xfrm>
          <a:prstGeom prst="rect">
            <a:avLst/>
          </a:prstGeom>
        </p:spPr>
      </p:pic>
    </p:spTree>
    <p:extLst>
      <p:ext uri="{BB962C8B-B14F-4D97-AF65-F5344CB8AC3E}">
        <p14:creationId xmlns:p14="http://schemas.microsoft.com/office/powerpoint/2010/main" val="255942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CC82A3-16C4-4C89-909C-282B54160945}"/>
              </a:ext>
            </a:extLst>
          </p:cNvPr>
          <p:cNvSpPr>
            <a:spLocks noGrp="1"/>
          </p:cNvSpPr>
          <p:nvPr>
            <p:ph type="title"/>
          </p:nvPr>
        </p:nvSpPr>
        <p:spPr/>
        <p:txBody>
          <a:bodyPr/>
          <a:lstStyle/>
          <a:p>
            <a:r>
              <a:rPr lang="en-US" dirty="0"/>
              <a:t>4. Integrity Problems </a:t>
            </a:r>
          </a:p>
        </p:txBody>
      </p:sp>
      <p:sp>
        <p:nvSpPr>
          <p:cNvPr id="3" name="Content Placeholder 2">
            <a:extLst>
              <a:ext uri="{FF2B5EF4-FFF2-40B4-BE49-F238E27FC236}">
                <a16:creationId xmlns="" xmlns:a16="http://schemas.microsoft.com/office/drawing/2014/main" id="{422EF69D-3547-4CCC-A74A-FF110090ADF2}"/>
              </a:ext>
            </a:extLst>
          </p:cNvPr>
          <p:cNvSpPr>
            <a:spLocks noGrp="1"/>
          </p:cNvSpPr>
          <p:nvPr>
            <p:ph idx="1"/>
          </p:nvPr>
        </p:nvSpPr>
        <p:spPr/>
        <p:txBody>
          <a:bodyPr/>
          <a:lstStyle/>
          <a:p>
            <a:r>
              <a:rPr lang="en-US" dirty="0"/>
              <a:t>Age must be under 60</a:t>
            </a:r>
          </a:p>
          <a:p>
            <a:r>
              <a:rPr lang="en-US" dirty="0"/>
              <a:t>Account balance must not be negative</a:t>
            </a:r>
          </a:p>
          <a:p>
            <a:r>
              <a:rPr lang="en-US" dirty="0"/>
              <a:t>Balance must be 5000 or greater. If this rule changes, changes would be done at every check. </a:t>
            </a:r>
          </a:p>
          <a:p>
            <a:endParaRPr lang="en-US" dirty="0"/>
          </a:p>
          <a:p>
            <a:endParaRPr lang="en-US" dirty="0"/>
          </a:p>
          <a:p>
            <a:r>
              <a:rPr lang="en-US" dirty="0"/>
              <a:t>How to handle all these? </a:t>
            </a:r>
          </a:p>
        </p:txBody>
      </p:sp>
      <p:sp>
        <p:nvSpPr>
          <p:cNvPr id="4" name="Slide Number Placeholder 3">
            <a:extLst>
              <a:ext uri="{FF2B5EF4-FFF2-40B4-BE49-F238E27FC236}">
                <a16:creationId xmlns="" xmlns:a16="http://schemas.microsoft.com/office/drawing/2014/main" id="{A6C5B8DC-1107-4586-A108-5D300499D19B}"/>
              </a:ext>
            </a:extLst>
          </p:cNvPr>
          <p:cNvSpPr>
            <a:spLocks noGrp="1"/>
          </p:cNvSpPr>
          <p:nvPr>
            <p:ph type="sldNum" sz="quarter" idx="12"/>
          </p:nvPr>
        </p:nvSpPr>
        <p:spPr/>
        <p:txBody>
          <a:bodyPr/>
          <a:lstStyle/>
          <a:p>
            <a:fld id="{FDB55B3C-7308-4315-80EF-CB510A24E96F}" type="slidenum">
              <a:rPr lang="en-US" smtClean="0"/>
              <a:t>19</a:t>
            </a:fld>
            <a:endParaRPr lang="en-US"/>
          </a:p>
        </p:txBody>
      </p:sp>
    </p:spTree>
    <p:extLst>
      <p:ext uri="{BB962C8B-B14F-4D97-AF65-F5344CB8AC3E}">
        <p14:creationId xmlns:p14="http://schemas.microsoft.com/office/powerpoint/2010/main" val="61686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0D6D31-E8FA-4374-8815-06EFE8C901B2}"/>
              </a:ext>
            </a:extLst>
          </p:cNvPr>
          <p:cNvSpPr>
            <a:spLocks noGrp="1"/>
          </p:cNvSpPr>
          <p:nvPr>
            <p:ph type="title"/>
          </p:nvPr>
        </p:nvSpPr>
        <p:spPr/>
        <p:txBody>
          <a:bodyPr/>
          <a:lstStyle/>
          <a:p>
            <a:pPr>
              <a:defRPr/>
            </a:pPr>
            <a:r>
              <a:rPr lang="en-US" dirty="0"/>
              <a:t> Introduction</a:t>
            </a:r>
          </a:p>
        </p:txBody>
      </p:sp>
      <p:sp>
        <p:nvSpPr>
          <p:cNvPr id="6147" name="Content Placeholder 2">
            <a:extLst>
              <a:ext uri="{FF2B5EF4-FFF2-40B4-BE49-F238E27FC236}">
                <a16:creationId xmlns="" xmlns:a16="http://schemas.microsoft.com/office/drawing/2014/main" id="{E944B858-CCE9-4C45-8C22-B7CE5AD15838}"/>
              </a:ext>
            </a:extLst>
          </p:cNvPr>
          <p:cNvSpPr>
            <a:spLocks noGrp="1"/>
          </p:cNvSpPr>
          <p:nvPr>
            <p:ph idx="1"/>
          </p:nvPr>
        </p:nvSpPr>
        <p:spPr/>
        <p:txBody>
          <a:bodyPr>
            <a:normAutofit/>
          </a:bodyPr>
          <a:lstStyle/>
          <a:p>
            <a:pPr eaLnBrk="1" hangingPunct="1"/>
            <a:r>
              <a:rPr lang="en-US" altLang="en-US" b="1" dirty="0"/>
              <a:t>Instructor: </a:t>
            </a:r>
            <a:r>
              <a:rPr lang="en-US" altLang="en-US" dirty="0"/>
              <a:t>Ms. </a:t>
            </a:r>
            <a:r>
              <a:rPr lang="en-US" altLang="en-US" dirty="0" smtClean="0"/>
              <a:t>Ayesha </a:t>
            </a:r>
            <a:r>
              <a:rPr lang="en-US" altLang="en-US" dirty="0" err="1" smtClean="0"/>
              <a:t>zaheer</a:t>
            </a:r>
            <a:endParaRPr lang="en-US" altLang="en-US" dirty="0"/>
          </a:p>
          <a:p>
            <a:pPr lvl="1" eaLnBrk="1" hangingPunct="1"/>
            <a:r>
              <a:rPr lang="en-US" altLang="en-US" dirty="0" smtClean="0"/>
              <a:t>BSCS FAST(NUCES)</a:t>
            </a:r>
          </a:p>
          <a:p>
            <a:pPr lvl="1" eaLnBrk="1" hangingPunct="1"/>
            <a:r>
              <a:rPr lang="en-US" altLang="en-US" dirty="0" smtClean="0"/>
              <a:t>MSCS LUMS </a:t>
            </a:r>
            <a:endParaRPr lang="en-US" altLang="en-US" dirty="0"/>
          </a:p>
          <a:p>
            <a:pPr eaLnBrk="1" hangingPunct="1"/>
            <a:r>
              <a:rPr lang="en-US" altLang="en-US" b="1" dirty="0"/>
              <a:t>Email:  </a:t>
            </a:r>
            <a:r>
              <a:rPr lang="en-US" altLang="en-US" dirty="0" smtClean="0"/>
              <a:t>Ayesha.zaheer@ucp.edu.pk </a:t>
            </a:r>
            <a:endParaRPr lang="en-US" altLang="en-US" dirty="0"/>
          </a:p>
          <a:p>
            <a:pPr eaLnBrk="1" hangingPunct="1"/>
            <a:endParaRPr lang="en-US" altLang="en-US" dirty="0"/>
          </a:p>
          <a:p>
            <a:pPr eaLnBrk="1" hangingPunct="1"/>
            <a:r>
              <a:rPr lang="en-US" altLang="en-US" dirty="0"/>
              <a:t>Office Building A, </a:t>
            </a:r>
            <a:r>
              <a:rPr lang="en-US" altLang="en-US" dirty="0" smtClean="0"/>
              <a:t>F303, </a:t>
            </a:r>
            <a:r>
              <a:rPr lang="en-US" altLang="en-US" dirty="0"/>
              <a:t>Cabin </a:t>
            </a:r>
            <a:r>
              <a:rPr lang="en-US" altLang="en-US" dirty="0" smtClean="0"/>
              <a:t>1</a:t>
            </a:r>
            <a:endParaRPr lang="en-US" altLang="en-US" dirty="0"/>
          </a:p>
          <a:p>
            <a:pPr eaLnBrk="1" hangingPunct="1"/>
            <a:endParaRPr lang="en-US" altLang="en-US" dirty="0"/>
          </a:p>
          <a:p>
            <a:pPr eaLnBrk="1" hangingPunct="1"/>
            <a:r>
              <a:rPr lang="en-US" altLang="en-US" dirty="0"/>
              <a:t>Office hours </a:t>
            </a:r>
            <a:r>
              <a:rPr lang="en-US" altLang="en-US" dirty="0" smtClean="0"/>
              <a:t>Monday and Thursday 12:00-2:00 pm</a:t>
            </a: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lvl="1" eaLnBrk="1" hangingPunct="1"/>
            <a:endParaRPr lang="en-US" altLang="en-US" dirty="0"/>
          </a:p>
        </p:txBody>
      </p:sp>
      <p:sp>
        <p:nvSpPr>
          <p:cNvPr id="6148" name="Slide Number Placeholder 3">
            <a:extLst>
              <a:ext uri="{FF2B5EF4-FFF2-40B4-BE49-F238E27FC236}">
                <a16:creationId xmlns="" xmlns:a16="http://schemas.microsoft.com/office/drawing/2014/main" id="{DA3E16A6-E4D4-4350-A433-42A9AB616E8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800">
                <a:solidFill>
                  <a:srgbClr val="FFFFFF"/>
                </a:solidFill>
                <a:latin typeface="Times New Roman" panose="02020603050405020304" pitchFamily="18" charset="0"/>
              </a:rPr>
              <a:t>Slide 1-</a:t>
            </a:r>
            <a:fld id="{F3D69949-DF1E-43F4-B33A-E7B2A92BDCD4}" type="slidenum">
              <a:rPr lang="en-US" altLang="en-US" sz="1800">
                <a:solidFill>
                  <a:srgbClr val="FFFFFF"/>
                </a:solidFill>
                <a:latin typeface="Times New Roman" panose="02020603050405020304" pitchFamily="18" charset="0"/>
              </a:rPr>
              <a:pPr>
                <a:spcBef>
                  <a:spcPct val="0"/>
                </a:spcBef>
                <a:buClrTx/>
                <a:buFontTx/>
                <a:buNone/>
              </a:pPr>
              <a:t>2</a:t>
            </a:fld>
            <a:endParaRPr lang="en-US" altLang="en-US" sz="1800">
              <a:solidFill>
                <a:srgbClr val="FFFFFF"/>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B6CEB0-E3D2-48B7-9ECE-3DD1EB502C5A}"/>
              </a:ext>
            </a:extLst>
          </p:cNvPr>
          <p:cNvSpPr>
            <a:spLocks noGrp="1"/>
          </p:cNvSpPr>
          <p:nvPr>
            <p:ph type="title"/>
          </p:nvPr>
        </p:nvSpPr>
        <p:spPr/>
        <p:txBody>
          <a:bodyPr/>
          <a:lstStyle/>
          <a:p>
            <a:r>
              <a:rPr lang="en-US" dirty="0"/>
              <a:t>5. Atomicity</a:t>
            </a:r>
          </a:p>
        </p:txBody>
      </p:sp>
      <p:sp>
        <p:nvSpPr>
          <p:cNvPr id="3" name="Content Placeholder 2">
            <a:extLst>
              <a:ext uri="{FF2B5EF4-FFF2-40B4-BE49-F238E27FC236}">
                <a16:creationId xmlns="" xmlns:a16="http://schemas.microsoft.com/office/drawing/2014/main" id="{DE717FE7-FCC3-47EF-8C40-29388F4673E5}"/>
              </a:ext>
            </a:extLst>
          </p:cNvPr>
          <p:cNvSpPr>
            <a:spLocks noGrp="1"/>
          </p:cNvSpPr>
          <p:nvPr>
            <p:ph idx="1"/>
          </p:nvPr>
        </p:nvSpPr>
        <p:spPr/>
        <p:txBody>
          <a:bodyPr/>
          <a:lstStyle/>
          <a:p>
            <a:r>
              <a:rPr lang="en-US" dirty="0"/>
              <a:t>For example: We are transferring some amount to another account and there is a power outage. What will happen? </a:t>
            </a:r>
          </a:p>
          <a:p>
            <a:endParaRPr lang="en-US" dirty="0"/>
          </a:p>
          <a:p>
            <a:pPr marL="0" indent="0">
              <a:buNone/>
            </a:pPr>
            <a:endParaRPr lang="en-US" dirty="0"/>
          </a:p>
        </p:txBody>
      </p:sp>
      <p:sp>
        <p:nvSpPr>
          <p:cNvPr id="4" name="Slide Number Placeholder 3">
            <a:extLst>
              <a:ext uri="{FF2B5EF4-FFF2-40B4-BE49-F238E27FC236}">
                <a16:creationId xmlns="" xmlns:a16="http://schemas.microsoft.com/office/drawing/2014/main" id="{1CD8ECB3-DEE7-427D-9A42-ED6C695A5748}"/>
              </a:ext>
            </a:extLst>
          </p:cNvPr>
          <p:cNvSpPr>
            <a:spLocks noGrp="1"/>
          </p:cNvSpPr>
          <p:nvPr>
            <p:ph type="sldNum" sz="quarter" idx="12"/>
          </p:nvPr>
        </p:nvSpPr>
        <p:spPr/>
        <p:txBody>
          <a:bodyPr/>
          <a:lstStyle/>
          <a:p>
            <a:fld id="{FDB55B3C-7308-4315-80EF-CB510A24E96F}" type="slidenum">
              <a:rPr lang="en-US" smtClean="0"/>
              <a:t>20</a:t>
            </a:fld>
            <a:endParaRPr lang="en-US"/>
          </a:p>
        </p:txBody>
      </p:sp>
    </p:spTree>
    <p:extLst>
      <p:ext uri="{BB962C8B-B14F-4D97-AF65-F5344CB8AC3E}">
        <p14:creationId xmlns:p14="http://schemas.microsoft.com/office/powerpoint/2010/main" val="356618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59AF94-93B0-4D2D-A86C-2D9A27AC1D8D}"/>
              </a:ext>
            </a:extLst>
          </p:cNvPr>
          <p:cNvSpPr>
            <a:spLocks noGrp="1"/>
          </p:cNvSpPr>
          <p:nvPr>
            <p:ph type="title"/>
          </p:nvPr>
        </p:nvSpPr>
        <p:spPr>
          <a:xfrm>
            <a:off x="1524000" y="-204788"/>
            <a:ext cx="9634538" cy="2301217"/>
          </a:xfrm>
        </p:spPr>
        <p:txBody>
          <a:bodyPr/>
          <a:lstStyle/>
          <a:p>
            <a:pPr>
              <a:defRPr/>
            </a:pPr>
            <a:r>
              <a:rPr lang="en-US" dirty="0"/>
              <a:t>Metadata/Data Dictionary/Catalog</a:t>
            </a:r>
          </a:p>
        </p:txBody>
      </p:sp>
      <p:pic>
        <p:nvPicPr>
          <p:cNvPr id="29699" name="Content Placeholder 5">
            <a:extLst>
              <a:ext uri="{FF2B5EF4-FFF2-40B4-BE49-F238E27FC236}">
                <a16:creationId xmlns="" xmlns:a16="http://schemas.microsoft.com/office/drawing/2014/main" id="{DD0DFF07-1614-4679-BE26-CE88548268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11912" y="2246265"/>
            <a:ext cx="4908164" cy="4713336"/>
          </a:xfrm>
        </p:spPr>
      </p:pic>
      <p:sp>
        <p:nvSpPr>
          <p:cNvPr id="29700" name="Slide Number Placeholder 3">
            <a:extLst>
              <a:ext uri="{FF2B5EF4-FFF2-40B4-BE49-F238E27FC236}">
                <a16:creationId xmlns="" xmlns:a16="http://schemas.microsoft.com/office/drawing/2014/main" id="{03EB0AFC-DD79-4BB9-825A-D955669565F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3E994362-4C6A-4CF5-9885-3F23973A385A}" type="slidenum">
              <a:rPr lang="en-US" altLang="en-US" sz="1800">
                <a:solidFill>
                  <a:srgbClr val="FFFFFF"/>
                </a:solidFill>
              </a:rPr>
              <a:pPr/>
              <a:t>21</a:t>
            </a:fld>
            <a:endParaRPr lang="en-US" altLang="en-US" sz="1800">
              <a:solidFill>
                <a:srgbClr val="FFFFFF"/>
              </a:solidFill>
            </a:endParaRPr>
          </a:p>
        </p:txBody>
      </p:sp>
    </p:spTree>
    <p:extLst>
      <p:ext uri="{BB962C8B-B14F-4D97-AF65-F5344CB8AC3E}">
        <p14:creationId xmlns:p14="http://schemas.microsoft.com/office/powerpoint/2010/main" val="2572314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CCC85022-4D02-437B-A738-45F5EA7A5E63}"/>
              </a:ext>
            </a:extLst>
          </p:cNvPr>
          <p:cNvSpPr>
            <a:spLocks noGrp="1"/>
          </p:cNvSpPr>
          <p:nvPr>
            <p:ph type="title"/>
          </p:nvPr>
        </p:nvSpPr>
        <p:spPr/>
        <p:txBody>
          <a:bodyPr/>
          <a:lstStyle/>
          <a:p>
            <a:r>
              <a:rPr lang="en-US" dirty="0"/>
              <a:t>Design phases of databases</a:t>
            </a:r>
          </a:p>
        </p:txBody>
      </p:sp>
      <p:sp>
        <p:nvSpPr>
          <p:cNvPr id="9" name="Text Placeholder 8">
            <a:extLst>
              <a:ext uri="{FF2B5EF4-FFF2-40B4-BE49-F238E27FC236}">
                <a16:creationId xmlns="" xmlns:a16="http://schemas.microsoft.com/office/drawing/2014/main" id="{6E78F2D9-0F46-4769-8517-B120A0A0D1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FEBA53EE-A010-4AFD-8776-100734740BDE}"/>
              </a:ext>
            </a:extLst>
          </p:cNvPr>
          <p:cNvSpPr>
            <a:spLocks noGrp="1"/>
          </p:cNvSpPr>
          <p:nvPr>
            <p:ph type="sldNum" sz="quarter" idx="12"/>
          </p:nvPr>
        </p:nvSpPr>
        <p:spPr/>
        <p:txBody>
          <a:bodyPr/>
          <a:lstStyle/>
          <a:p>
            <a:fld id="{FDB55B3C-7308-4315-80EF-CB510A24E96F}" type="slidenum">
              <a:rPr lang="en-US" smtClean="0"/>
              <a:t>22</a:t>
            </a:fld>
            <a:endParaRPr lang="en-US"/>
          </a:p>
        </p:txBody>
      </p:sp>
    </p:spTree>
    <p:extLst>
      <p:ext uri="{BB962C8B-B14F-4D97-AF65-F5344CB8AC3E}">
        <p14:creationId xmlns:p14="http://schemas.microsoft.com/office/powerpoint/2010/main" val="55548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E7E492-EBC6-410E-8288-DE53CFC14E03}"/>
              </a:ext>
            </a:extLst>
          </p:cNvPr>
          <p:cNvSpPr>
            <a:spLocks noGrp="1"/>
          </p:cNvSpPr>
          <p:nvPr>
            <p:ph type="title"/>
          </p:nvPr>
        </p:nvSpPr>
        <p:spPr/>
        <p:txBody>
          <a:bodyPr/>
          <a:lstStyle/>
          <a:p>
            <a:r>
              <a:rPr lang="en-US" dirty="0"/>
              <a:t>How is a house constructed?</a:t>
            </a:r>
          </a:p>
        </p:txBody>
      </p:sp>
      <p:sp>
        <p:nvSpPr>
          <p:cNvPr id="3" name="Content Placeholder 2">
            <a:extLst>
              <a:ext uri="{FF2B5EF4-FFF2-40B4-BE49-F238E27FC236}">
                <a16:creationId xmlns="" xmlns:a16="http://schemas.microsoft.com/office/drawing/2014/main" id="{FA35937C-FA02-4864-B109-2003855F30DB}"/>
              </a:ext>
            </a:extLst>
          </p:cNvPr>
          <p:cNvSpPr>
            <a:spLocks noGrp="1"/>
          </p:cNvSpPr>
          <p:nvPr>
            <p:ph idx="1"/>
          </p:nvPr>
        </p:nvSpPr>
        <p:spPr/>
        <p:txBody>
          <a:bodyPr/>
          <a:lstStyle/>
          <a:p>
            <a:r>
              <a:rPr lang="en-US" dirty="0"/>
              <a:t>If you want to build a house what steps will you follow? </a:t>
            </a:r>
          </a:p>
          <a:p>
            <a:pPr lvl="1"/>
            <a:r>
              <a:rPr lang="en-US" dirty="0"/>
              <a:t>We will give our requirements to the architect.</a:t>
            </a:r>
          </a:p>
          <a:p>
            <a:pPr lvl="1"/>
            <a:r>
              <a:rPr lang="en-US" dirty="0"/>
              <a:t>He will show us some paperwork i.e. a map or a 3d model.</a:t>
            </a:r>
          </a:p>
          <a:p>
            <a:pPr lvl="1"/>
            <a:r>
              <a:rPr lang="en-US" dirty="0"/>
              <a:t>Then the foundations are laid and grey structure is built according to the preferred material.</a:t>
            </a:r>
          </a:p>
          <a:p>
            <a:pPr lvl="1"/>
            <a:r>
              <a:rPr lang="en-US" dirty="0"/>
              <a:t>We then finalize about the finishing and furnishing.</a:t>
            </a:r>
          </a:p>
        </p:txBody>
      </p:sp>
      <p:sp>
        <p:nvSpPr>
          <p:cNvPr id="4" name="Slide Number Placeholder 3">
            <a:extLst>
              <a:ext uri="{FF2B5EF4-FFF2-40B4-BE49-F238E27FC236}">
                <a16:creationId xmlns="" xmlns:a16="http://schemas.microsoft.com/office/drawing/2014/main" id="{E25825A0-3CC0-4D77-9942-87C59F224E36}"/>
              </a:ext>
            </a:extLst>
          </p:cNvPr>
          <p:cNvSpPr>
            <a:spLocks noGrp="1"/>
          </p:cNvSpPr>
          <p:nvPr>
            <p:ph type="sldNum" sz="quarter" idx="12"/>
          </p:nvPr>
        </p:nvSpPr>
        <p:spPr/>
        <p:txBody>
          <a:bodyPr/>
          <a:lstStyle/>
          <a:p>
            <a:fld id="{FDB55B3C-7308-4315-80EF-CB510A24E96F}" type="slidenum">
              <a:rPr lang="en-US" smtClean="0"/>
              <a:t>23</a:t>
            </a:fld>
            <a:endParaRPr lang="en-US"/>
          </a:p>
        </p:txBody>
      </p:sp>
    </p:spTree>
    <p:extLst>
      <p:ext uri="{BB962C8B-B14F-4D97-AF65-F5344CB8AC3E}">
        <p14:creationId xmlns:p14="http://schemas.microsoft.com/office/powerpoint/2010/main" val="3896942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 xmlns:a16="http://schemas.microsoft.com/office/drawing/2014/main" id="{134756FE-4D36-467A-ADCB-D90F242B27AE}"/>
              </a:ext>
            </a:extLst>
          </p:cNvPr>
          <p:cNvSpPr>
            <a:spLocks noGrp="1"/>
          </p:cNvSpPr>
          <p:nvPr>
            <p:ph type="title"/>
          </p:nvPr>
        </p:nvSpPr>
        <p:spPr/>
        <p:txBody>
          <a:bodyPr/>
          <a:lstStyle/>
          <a:p>
            <a:pPr>
              <a:defRPr/>
            </a:pPr>
            <a:r>
              <a:rPr lang="en-US"/>
              <a:t>Design Phases of Database</a:t>
            </a:r>
          </a:p>
        </p:txBody>
      </p:sp>
      <p:sp>
        <p:nvSpPr>
          <p:cNvPr id="16387" name="Content Placeholder 2">
            <a:extLst>
              <a:ext uri="{FF2B5EF4-FFF2-40B4-BE49-F238E27FC236}">
                <a16:creationId xmlns="" xmlns:a16="http://schemas.microsoft.com/office/drawing/2014/main" id="{36BD992A-48BF-4405-9F3D-B93B42F557D0}"/>
              </a:ext>
            </a:extLst>
          </p:cNvPr>
          <p:cNvSpPr>
            <a:spLocks noGrp="1"/>
          </p:cNvSpPr>
          <p:nvPr>
            <p:ph idx="1"/>
          </p:nvPr>
        </p:nvSpPr>
        <p:spPr>
          <a:xfrm>
            <a:off x="1154954" y="2603499"/>
            <a:ext cx="9212728" cy="4093137"/>
          </a:xfrm>
        </p:spPr>
        <p:txBody>
          <a:bodyPr>
            <a:normAutofit/>
          </a:bodyPr>
          <a:lstStyle/>
          <a:p>
            <a:pPr marL="0" indent="0">
              <a:buNone/>
              <a:defRPr/>
            </a:pPr>
            <a:r>
              <a:rPr lang="en-US" altLang="en-US" sz="3200" dirty="0"/>
              <a:t>1.	Requirement Definition and analysis</a:t>
            </a:r>
          </a:p>
          <a:p>
            <a:pPr lvl="1" eaLnBrk="1" hangingPunct="1">
              <a:defRPr/>
            </a:pPr>
            <a:r>
              <a:rPr lang="en-US" altLang="en-US" dirty="0"/>
              <a:t>Design of a new application for an existing database</a:t>
            </a:r>
          </a:p>
          <a:p>
            <a:pPr marL="1828800" lvl="4" indent="0">
              <a:buNone/>
              <a:defRPr/>
            </a:pPr>
            <a:r>
              <a:rPr lang="en-US" altLang="en-US" dirty="0"/>
              <a:t>OR</a:t>
            </a:r>
          </a:p>
          <a:p>
            <a:pPr lvl="1" eaLnBrk="1" hangingPunct="1">
              <a:defRPr/>
            </a:pPr>
            <a:r>
              <a:rPr lang="en-US" altLang="en-US" dirty="0"/>
              <a:t>Design of a new database</a:t>
            </a:r>
          </a:p>
          <a:p>
            <a:pPr marL="0" lvl="1" indent="0">
              <a:buNone/>
              <a:defRPr/>
            </a:pPr>
            <a:r>
              <a:rPr lang="en-US" altLang="en-US" sz="3200" dirty="0"/>
              <a:t>2.	Conceptual Design</a:t>
            </a:r>
          </a:p>
          <a:p>
            <a:pPr marL="400050" lvl="2" indent="0">
              <a:buNone/>
              <a:defRPr/>
            </a:pPr>
            <a:r>
              <a:rPr lang="en-US" altLang="en-US" dirty="0"/>
              <a:t>-	These requirements are documented in detail to form a conceptual design</a:t>
            </a:r>
          </a:p>
          <a:p>
            <a:pPr marL="400050" lvl="2" indent="0">
              <a:buNone/>
              <a:defRPr/>
            </a:pPr>
            <a:r>
              <a:rPr lang="en-US" altLang="en-US" dirty="0"/>
              <a:t>	-	Conceptual design can be represented and manipulated using some computerized tool so that it can easily be maintained, modified and transformed to database implementation. </a:t>
            </a:r>
          </a:p>
          <a:p>
            <a:pPr marL="400050" lvl="2" indent="0">
              <a:buNone/>
              <a:defRPr/>
            </a:pPr>
            <a:r>
              <a:rPr lang="en-US" altLang="en-US" dirty="0"/>
              <a:t>Example: Entity Relationship Model</a:t>
            </a:r>
          </a:p>
          <a:p>
            <a:pPr lvl="1" eaLnBrk="1" hangingPunct="1">
              <a:defRPr/>
            </a:pPr>
            <a:endParaRPr lang="en-US" altLang="en-US" dirty="0"/>
          </a:p>
        </p:txBody>
      </p:sp>
      <p:sp>
        <p:nvSpPr>
          <p:cNvPr id="25604" name="Slide Number Placeholder 3">
            <a:extLst>
              <a:ext uri="{FF2B5EF4-FFF2-40B4-BE49-F238E27FC236}">
                <a16:creationId xmlns="" xmlns:a16="http://schemas.microsoft.com/office/drawing/2014/main" id="{CD0FFC26-4C19-4601-B38C-65549E11575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2B4D83DC-A9F4-45E7-9C41-32EFBB71A0BD}" type="slidenum">
              <a:rPr lang="en-US" altLang="en-US" sz="1200">
                <a:solidFill>
                  <a:srgbClr val="898989"/>
                </a:solidFill>
                <a:latin typeface="Times New Roman" panose="02020603050405020304" pitchFamily="18" charset="0"/>
              </a:rPr>
              <a:pPr>
                <a:spcBef>
                  <a:spcPct val="0"/>
                </a:spcBef>
                <a:buClrTx/>
                <a:buFontTx/>
                <a:buNone/>
              </a:pPr>
              <a:t>24</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 xmlns:a16="http://schemas.microsoft.com/office/drawing/2014/main" id="{7BDCCB4D-7E3A-4FF3-A0F2-5FA56209E239}"/>
              </a:ext>
            </a:extLst>
          </p:cNvPr>
          <p:cNvSpPr>
            <a:spLocks noGrp="1"/>
          </p:cNvSpPr>
          <p:nvPr>
            <p:ph type="title"/>
          </p:nvPr>
        </p:nvSpPr>
        <p:spPr/>
        <p:txBody>
          <a:bodyPr/>
          <a:lstStyle/>
          <a:p>
            <a:pPr>
              <a:defRPr/>
            </a:pPr>
            <a:r>
              <a:rPr lang="en-US"/>
              <a:t>Design Phases of Database</a:t>
            </a:r>
          </a:p>
        </p:txBody>
      </p:sp>
      <p:sp>
        <p:nvSpPr>
          <p:cNvPr id="18435" name="Content Placeholder 2">
            <a:extLst>
              <a:ext uri="{FF2B5EF4-FFF2-40B4-BE49-F238E27FC236}">
                <a16:creationId xmlns="" xmlns:a16="http://schemas.microsoft.com/office/drawing/2014/main" id="{5908A832-D171-42B2-AA47-AE08D0581524}"/>
              </a:ext>
            </a:extLst>
          </p:cNvPr>
          <p:cNvSpPr>
            <a:spLocks noGrp="1"/>
          </p:cNvSpPr>
          <p:nvPr>
            <p:ph idx="1"/>
          </p:nvPr>
        </p:nvSpPr>
        <p:spPr>
          <a:xfrm>
            <a:off x="1411357" y="2248522"/>
            <a:ext cx="7620000" cy="4800600"/>
          </a:xfrm>
        </p:spPr>
        <p:txBody>
          <a:bodyPr/>
          <a:lstStyle/>
          <a:p>
            <a:pPr marL="0" indent="0">
              <a:buNone/>
              <a:defRPr/>
            </a:pPr>
            <a:r>
              <a:rPr lang="en-US" altLang="en-US" sz="3200" dirty="0"/>
              <a:t>3.	Logical Design</a:t>
            </a:r>
          </a:p>
          <a:p>
            <a:pPr lvl="1" eaLnBrk="1" hangingPunct="1">
              <a:defRPr/>
            </a:pPr>
            <a:r>
              <a:rPr lang="en-US" altLang="en-US" dirty="0"/>
              <a:t>Conceptual design is transformed into logical design </a:t>
            </a:r>
          </a:p>
          <a:p>
            <a:pPr lvl="1" eaLnBrk="1" hangingPunct="1">
              <a:defRPr/>
            </a:pPr>
            <a:r>
              <a:rPr lang="en-US" altLang="en-US" dirty="0"/>
              <a:t>Logical design can be expressed in a </a:t>
            </a:r>
            <a:r>
              <a:rPr lang="en-US" altLang="en-US" b="1" dirty="0"/>
              <a:t>data model</a:t>
            </a:r>
          </a:p>
          <a:p>
            <a:pPr lvl="1" eaLnBrk="1" hangingPunct="1">
              <a:defRPr/>
            </a:pPr>
            <a:r>
              <a:rPr lang="en-US" altLang="en-US" dirty="0"/>
              <a:t>Example: Relational Data Model</a:t>
            </a:r>
          </a:p>
          <a:p>
            <a:pPr lvl="1" eaLnBrk="1" hangingPunct="1">
              <a:defRPr/>
            </a:pPr>
            <a:endParaRPr lang="en-US" altLang="en-US" dirty="0"/>
          </a:p>
          <a:p>
            <a:pPr marL="114300" indent="0">
              <a:buNone/>
              <a:defRPr/>
            </a:pPr>
            <a:r>
              <a:rPr lang="en-US" altLang="en-US" sz="3200" dirty="0"/>
              <a:t>4.	Physical Design</a:t>
            </a:r>
          </a:p>
          <a:p>
            <a:pPr lvl="1" eaLnBrk="1" hangingPunct="1">
              <a:defRPr/>
            </a:pPr>
            <a:r>
              <a:rPr lang="en-US" altLang="en-US" dirty="0"/>
              <a:t>In this stage further specifications are provided for storing and accessing the database. </a:t>
            </a:r>
          </a:p>
          <a:p>
            <a:pPr lvl="1" eaLnBrk="1" hangingPunct="1">
              <a:defRPr/>
            </a:pPr>
            <a:r>
              <a:rPr lang="en-US" altLang="en-US" dirty="0"/>
              <a:t>Database design is implemented , populated with actual data and continuously maintained to reflect the actual state of miniworld. </a:t>
            </a:r>
          </a:p>
          <a:p>
            <a:pPr eaLnBrk="1" hangingPunct="1">
              <a:defRPr/>
            </a:pPr>
            <a:endParaRPr lang="en-US" altLang="en-US" dirty="0"/>
          </a:p>
        </p:txBody>
      </p:sp>
      <p:sp>
        <p:nvSpPr>
          <p:cNvPr id="26628" name="Slide Number Placeholder 3">
            <a:extLst>
              <a:ext uri="{FF2B5EF4-FFF2-40B4-BE49-F238E27FC236}">
                <a16:creationId xmlns="" xmlns:a16="http://schemas.microsoft.com/office/drawing/2014/main" id="{1EE9295B-C3E4-4589-84EF-B99F16B3DB37}"/>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3B4207A7-3572-4069-A897-BFC5B83F51F6}" type="slidenum">
              <a:rPr lang="en-US" altLang="en-US" sz="1200">
                <a:solidFill>
                  <a:srgbClr val="898989"/>
                </a:solidFill>
                <a:latin typeface="Times New Roman" panose="02020603050405020304" pitchFamily="18" charset="0"/>
              </a:rPr>
              <a:pPr>
                <a:spcBef>
                  <a:spcPct val="0"/>
                </a:spcBef>
                <a:buClrTx/>
                <a:buFontTx/>
                <a:buNone/>
              </a:pPr>
              <a:t>25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3D515-5DE7-4F5B-A989-520EC8897F1C}"/>
              </a:ext>
            </a:extLst>
          </p:cNvPr>
          <p:cNvSpPr>
            <a:spLocks noGrp="1"/>
          </p:cNvSpPr>
          <p:nvPr>
            <p:ph type="title"/>
          </p:nvPr>
        </p:nvSpPr>
        <p:spPr>
          <a:xfrm>
            <a:off x="1154954" y="947163"/>
            <a:ext cx="8761413" cy="706964"/>
          </a:xfrm>
        </p:spPr>
        <p:txBody>
          <a:bodyPr/>
          <a:lstStyle/>
          <a:p>
            <a:pPr>
              <a:defRPr/>
            </a:pPr>
            <a:r>
              <a:rPr lang="en-US" dirty="0"/>
              <a:t>Conceptual data model – ER Diagram</a:t>
            </a:r>
          </a:p>
        </p:txBody>
      </p:sp>
      <p:sp>
        <p:nvSpPr>
          <p:cNvPr id="14340" name="Slide Number Placeholder 3">
            <a:extLst>
              <a:ext uri="{FF2B5EF4-FFF2-40B4-BE49-F238E27FC236}">
                <a16:creationId xmlns="" xmlns:a16="http://schemas.microsoft.com/office/drawing/2014/main" id="{A452CC3D-9804-4935-A7BD-E2F728307838}"/>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F34E1973-C7AA-4BC9-87D1-267D9ADF0EFB}" type="slidenum">
              <a:rPr lang="en-US" altLang="en-US" sz="1800">
                <a:solidFill>
                  <a:srgbClr val="FFFFFF"/>
                </a:solidFill>
              </a:rPr>
              <a:pPr/>
              <a:t>26</a:t>
            </a:fld>
            <a:endParaRPr lang="en-US" altLang="en-US" sz="1800">
              <a:solidFill>
                <a:srgbClr val="FFFFFF"/>
              </a:solidFill>
            </a:endParaRPr>
          </a:p>
        </p:txBody>
      </p:sp>
      <p:pic>
        <p:nvPicPr>
          <p:cNvPr id="14341" name="Picture 1027" descr="3.2.gif                                                        0001035BEeyore                         B91DCF3B:">
            <a:extLst>
              <a:ext uri="{FF2B5EF4-FFF2-40B4-BE49-F238E27FC236}">
                <a16:creationId xmlns="" xmlns:a16="http://schemas.microsoft.com/office/drawing/2014/main" id="{E113ADCB-2107-416C-B027-E752CFD14C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0189" y="2336698"/>
            <a:ext cx="5290942" cy="45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21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2A5DC-D75B-4CFB-AB9B-9C00BBEC1593}"/>
              </a:ext>
            </a:extLst>
          </p:cNvPr>
          <p:cNvSpPr>
            <a:spLocks noGrp="1"/>
          </p:cNvSpPr>
          <p:nvPr>
            <p:ph type="title"/>
          </p:nvPr>
        </p:nvSpPr>
        <p:spPr>
          <a:xfrm>
            <a:off x="1154954" y="973667"/>
            <a:ext cx="9923863" cy="894889"/>
          </a:xfrm>
        </p:spPr>
        <p:txBody>
          <a:bodyPr/>
          <a:lstStyle/>
          <a:p>
            <a:pPr>
              <a:defRPr/>
            </a:pPr>
            <a:r>
              <a:rPr lang="en-US" dirty="0"/>
              <a:t>Logical data model – Relational model</a:t>
            </a:r>
          </a:p>
        </p:txBody>
      </p:sp>
      <p:sp>
        <p:nvSpPr>
          <p:cNvPr id="15363" name="Slide Number Placeholder 3">
            <a:extLst>
              <a:ext uri="{FF2B5EF4-FFF2-40B4-BE49-F238E27FC236}">
                <a16:creationId xmlns="" xmlns:a16="http://schemas.microsoft.com/office/drawing/2014/main" id="{49785D89-2608-4E73-859B-6E08FD91C460}"/>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F044798D-507B-49E2-BEC1-52B216BE2A92}" type="slidenum">
              <a:rPr lang="en-US" altLang="en-US" sz="1800">
                <a:solidFill>
                  <a:srgbClr val="FFFFFF"/>
                </a:solidFill>
              </a:rPr>
              <a:pPr/>
              <a:t>27</a:t>
            </a:fld>
            <a:endParaRPr lang="en-US" altLang="en-US" sz="1800">
              <a:solidFill>
                <a:srgbClr val="FFFFFF"/>
              </a:solidFill>
            </a:endParaRPr>
          </a:p>
        </p:txBody>
      </p:sp>
      <p:pic>
        <p:nvPicPr>
          <p:cNvPr id="15364" name="Picture 3" descr="31755_FIG0707.gif                                              0001035BEeyore                         B91DCF3B:">
            <a:extLst>
              <a:ext uri="{FF2B5EF4-FFF2-40B4-BE49-F238E27FC236}">
                <a16:creationId xmlns="" xmlns:a16="http://schemas.microsoft.com/office/drawing/2014/main" id="{DB2A82E7-6635-4BA7-BDD4-6BEA9E13A0E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544417" y="2345800"/>
            <a:ext cx="5623410" cy="4046038"/>
          </a:xfrm>
        </p:spPr>
      </p:pic>
    </p:spTree>
    <p:extLst>
      <p:ext uri="{BB962C8B-B14F-4D97-AF65-F5344CB8AC3E}">
        <p14:creationId xmlns:p14="http://schemas.microsoft.com/office/powerpoint/2010/main" val="443993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7D981-F053-4E0D-9C8D-8B0EEDCE4590}"/>
              </a:ext>
            </a:extLst>
          </p:cNvPr>
          <p:cNvSpPr>
            <a:spLocks noGrp="1"/>
          </p:cNvSpPr>
          <p:nvPr>
            <p:ph type="title"/>
          </p:nvPr>
        </p:nvSpPr>
        <p:spPr>
          <a:xfrm>
            <a:off x="6244683" y="973668"/>
            <a:ext cx="3671684" cy="706964"/>
          </a:xfrm>
        </p:spPr>
        <p:txBody>
          <a:bodyPr/>
          <a:lstStyle/>
          <a:p>
            <a:pPr>
              <a:defRPr/>
            </a:pPr>
            <a:r>
              <a:rPr lang="en-US" dirty="0"/>
              <a:t>Physical Model </a:t>
            </a:r>
          </a:p>
        </p:txBody>
      </p:sp>
      <p:sp>
        <p:nvSpPr>
          <p:cNvPr id="16388" name="Slide Number Placeholder 3">
            <a:extLst>
              <a:ext uri="{FF2B5EF4-FFF2-40B4-BE49-F238E27FC236}">
                <a16:creationId xmlns="" xmlns:a16="http://schemas.microsoft.com/office/drawing/2014/main" id="{AEC89F9A-9BC1-4E51-93C4-BF0C0628BFAB}"/>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2-</a:t>
            </a:r>
            <a:fld id="{6623338E-08DF-4363-9428-795421EA3814}" type="slidenum">
              <a:rPr lang="en-US" altLang="en-US" sz="1800">
                <a:solidFill>
                  <a:srgbClr val="FFFFFF"/>
                </a:solidFill>
              </a:rPr>
              <a:pPr/>
              <a:t>28</a:t>
            </a:fld>
            <a:endParaRPr lang="en-US" altLang="en-US" sz="1800">
              <a:solidFill>
                <a:srgbClr val="FFFFFF"/>
              </a:solidFill>
            </a:endParaRPr>
          </a:p>
        </p:txBody>
      </p:sp>
      <p:pic>
        <p:nvPicPr>
          <p:cNvPr id="16389" name="Picture 3" descr="31755_FIG0601.gif                                              0001035BEeyore                         B91DCF3B:">
            <a:extLst>
              <a:ext uri="{FF2B5EF4-FFF2-40B4-BE49-F238E27FC236}">
                <a16:creationId xmlns="" xmlns:a16="http://schemas.microsoft.com/office/drawing/2014/main" id="{AD9CA7D5-EA3F-42BE-A9BE-DCA1ED080E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145" y="1215638"/>
            <a:ext cx="4765538" cy="529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998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80D13-B84A-4DE7-8DB4-C142CB276AE4}"/>
              </a:ext>
            </a:extLst>
          </p:cNvPr>
          <p:cNvSpPr>
            <a:spLocks noGrp="1"/>
          </p:cNvSpPr>
          <p:nvPr>
            <p:ph type="title"/>
          </p:nvPr>
        </p:nvSpPr>
        <p:spPr/>
        <p:txBody>
          <a:bodyPr/>
          <a:lstStyle/>
          <a:p>
            <a:r>
              <a:rPr lang="en-US" dirty="0"/>
              <a:t>Strong Entity vs Weak Entity </a:t>
            </a:r>
          </a:p>
        </p:txBody>
      </p:sp>
      <p:sp>
        <p:nvSpPr>
          <p:cNvPr id="3" name="Content Placeholder 2">
            <a:extLst>
              <a:ext uri="{FF2B5EF4-FFF2-40B4-BE49-F238E27FC236}">
                <a16:creationId xmlns:a16="http://schemas.microsoft.com/office/drawing/2014/main" xmlns="" id="{A57B0099-734C-4808-9D82-5DE97421A059}"/>
              </a:ext>
            </a:extLst>
          </p:cNvPr>
          <p:cNvSpPr>
            <a:spLocks noGrp="1"/>
          </p:cNvSpPr>
          <p:nvPr>
            <p:ph idx="1"/>
          </p:nvPr>
        </p:nvSpPr>
        <p:spPr/>
        <p:txBody>
          <a:bodyPr/>
          <a:lstStyle/>
          <a:p>
            <a:r>
              <a:rPr lang="en-US" dirty="0">
                <a:solidFill>
                  <a:srgbClr val="111111"/>
                </a:solidFill>
                <a:latin typeface="Helvetica Neue"/>
              </a:rPr>
              <a:t>An entity is strong if it can independently exist</a:t>
            </a: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algn="l"/>
            <a:r>
              <a:rPr lang="en-US" b="0" i="0" dirty="0">
                <a:solidFill>
                  <a:srgbClr val="111111"/>
                </a:solidFill>
                <a:effectLst/>
                <a:latin typeface="Helvetica Neue"/>
              </a:rPr>
              <a:t>An entity is weak when its existence depends on another entity. </a:t>
            </a:r>
          </a:p>
          <a:p>
            <a:pPr marL="0" indent="0">
              <a:buNone/>
            </a:pPr>
            <a:endParaRPr lang="en-US" dirty="0"/>
          </a:p>
        </p:txBody>
      </p:sp>
    </p:spTree>
    <p:extLst>
      <p:ext uri="{BB962C8B-B14F-4D97-AF65-F5344CB8AC3E}">
        <p14:creationId xmlns:p14="http://schemas.microsoft.com/office/powerpoint/2010/main" val="58914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F60B34-A6EE-4DD7-97ED-57520DD2A0C1}"/>
              </a:ext>
            </a:extLst>
          </p:cNvPr>
          <p:cNvSpPr>
            <a:spLocks noGrp="1"/>
          </p:cNvSpPr>
          <p:nvPr>
            <p:ph type="title"/>
          </p:nvPr>
        </p:nvSpPr>
        <p:spPr/>
        <p:txBody>
          <a:bodyPr/>
          <a:lstStyle/>
          <a:p>
            <a:pPr>
              <a:defRPr/>
            </a:pPr>
            <a:r>
              <a:rPr lang="en-US" dirty="0"/>
              <a:t>Course Books</a:t>
            </a:r>
          </a:p>
        </p:txBody>
      </p:sp>
      <p:sp>
        <p:nvSpPr>
          <p:cNvPr id="3" name="Content Placeholder 2">
            <a:extLst>
              <a:ext uri="{FF2B5EF4-FFF2-40B4-BE49-F238E27FC236}">
                <a16:creationId xmlns="" xmlns:a16="http://schemas.microsoft.com/office/drawing/2014/main" id="{2B1B065B-8284-4E47-9676-464315689B7B}"/>
              </a:ext>
            </a:extLst>
          </p:cNvPr>
          <p:cNvSpPr>
            <a:spLocks noGrp="1"/>
          </p:cNvSpPr>
          <p:nvPr>
            <p:ph idx="1"/>
          </p:nvPr>
        </p:nvSpPr>
        <p:spPr/>
        <p:txBody>
          <a:bodyPr rtlCol="0">
            <a:normAutofit fontScale="77500" lnSpcReduction="20000"/>
          </a:bodyPr>
          <a:lstStyle/>
          <a:p>
            <a:pPr marL="0" indent="0" eaLnBrk="1" hangingPunct="1">
              <a:buNone/>
              <a:defRPr/>
            </a:pPr>
            <a:endParaRPr lang="en-US" sz="900" dirty="0"/>
          </a:p>
          <a:p>
            <a:pPr>
              <a:defRPr/>
            </a:pPr>
            <a:r>
              <a:rPr lang="en-US" sz="1700" b="1" dirty="0"/>
              <a:t>Text Book: </a:t>
            </a:r>
          </a:p>
          <a:p>
            <a:pPr marL="640080" lvl="1">
              <a:defRPr/>
            </a:pPr>
            <a:r>
              <a:rPr lang="en-US" sz="1500" dirty="0" err="1"/>
              <a:t>Ramez</a:t>
            </a:r>
            <a:r>
              <a:rPr lang="en-US" sz="1500" dirty="0"/>
              <a:t> </a:t>
            </a:r>
            <a:r>
              <a:rPr lang="en-US" sz="1500" dirty="0" err="1"/>
              <a:t>Elmasri</a:t>
            </a:r>
            <a:r>
              <a:rPr lang="en-US" sz="1500" dirty="0"/>
              <a:t>, Fundamentals of Database Systems (5th /6th Edition)</a:t>
            </a:r>
          </a:p>
          <a:p>
            <a:pPr marL="640080" lvl="1">
              <a:defRPr/>
            </a:pPr>
            <a:r>
              <a:rPr lang="en-US" sz="1500" dirty="0"/>
              <a:t>Link for Database books:</a:t>
            </a:r>
          </a:p>
          <a:p>
            <a:pPr marL="800417" lvl="1">
              <a:defRPr/>
            </a:pPr>
            <a:r>
              <a:rPr lang="en-US" sz="1300" dirty="0">
                <a:hlinkClick r:id="rId2"/>
              </a:rPr>
              <a:t>https://onlinepgc-my.sharepoint.com/:f:/g/personal/sadaf_baloch_ucp_edu_pk/EurZuqbVjzRLsZ2gVhpslfcBLN4Dbk-X6R6GJtWBkShHkQ?e=6nIHdh</a:t>
            </a:r>
            <a:endParaRPr lang="en-US" sz="1300" dirty="0"/>
          </a:p>
          <a:p>
            <a:pPr marL="514667" lvl="1" indent="0">
              <a:buNone/>
              <a:defRPr/>
            </a:pPr>
            <a:endParaRPr lang="en-US" sz="1700" dirty="0"/>
          </a:p>
          <a:p>
            <a:pPr>
              <a:defRPr/>
            </a:pPr>
            <a:r>
              <a:rPr lang="en-US" sz="1700" b="1" dirty="0"/>
              <a:t>Marks Division:</a:t>
            </a:r>
          </a:p>
          <a:p>
            <a:pPr lvl="1">
              <a:defRPr/>
            </a:pPr>
            <a:r>
              <a:rPr lang="en-US" sz="1500" dirty="0"/>
              <a:t>Assignments (</a:t>
            </a:r>
            <a:r>
              <a:rPr lang="en-US" sz="1500" dirty="0" smtClean="0"/>
              <a:t>10%)</a:t>
            </a:r>
            <a:endParaRPr lang="en-US" sz="1500" dirty="0"/>
          </a:p>
          <a:p>
            <a:pPr lvl="1">
              <a:defRPr/>
            </a:pPr>
            <a:r>
              <a:rPr lang="en-US" sz="1500" dirty="0"/>
              <a:t>Quizzes </a:t>
            </a:r>
            <a:r>
              <a:rPr lang="en-US" sz="1500" dirty="0" smtClean="0"/>
              <a:t>(20%)</a:t>
            </a:r>
            <a:endParaRPr lang="en-US" sz="1500" dirty="0"/>
          </a:p>
          <a:p>
            <a:pPr lvl="1">
              <a:defRPr/>
            </a:pPr>
            <a:r>
              <a:rPr lang="en-US" sz="1500" dirty="0"/>
              <a:t>CP (10%)</a:t>
            </a:r>
          </a:p>
          <a:p>
            <a:pPr lvl="1">
              <a:defRPr/>
            </a:pPr>
            <a:r>
              <a:rPr lang="en-US" sz="1500" dirty="0"/>
              <a:t>Mid Term (20%)</a:t>
            </a:r>
          </a:p>
          <a:p>
            <a:pPr lvl="1">
              <a:defRPr/>
            </a:pPr>
            <a:r>
              <a:rPr lang="en-US" sz="1500" dirty="0"/>
              <a:t>Final Term (40%)</a:t>
            </a:r>
          </a:p>
        </p:txBody>
      </p:sp>
      <p:sp>
        <p:nvSpPr>
          <p:cNvPr id="7172" name="Slide Number Placeholder 3">
            <a:extLst>
              <a:ext uri="{FF2B5EF4-FFF2-40B4-BE49-F238E27FC236}">
                <a16:creationId xmlns="" xmlns:a16="http://schemas.microsoft.com/office/drawing/2014/main" id="{BF211BFA-A0D1-4999-93A7-2BA15E358D5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800">
                <a:solidFill>
                  <a:srgbClr val="FFFFFF"/>
                </a:solidFill>
                <a:latin typeface="Times New Roman" panose="02020603050405020304" pitchFamily="18" charset="0"/>
              </a:rPr>
              <a:t>Slide 1-</a:t>
            </a:r>
            <a:fld id="{91DDCF9F-FADC-4754-BB7D-A25C4C5C5D66}" type="slidenum">
              <a:rPr lang="en-US" altLang="en-US" sz="1800">
                <a:solidFill>
                  <a:srgbClr val="FFFFFF"/>
                </a:solidFill>
                <a:latin typeface="Times New Roman" panose="02020603050405020304" pitchFamily="18" charset="0"/>
              </a:rPr>
              <a:pPr>
                <a:spcBef>
                  <a:spcPct val="0"/>
                </a:spcBef>
                <a:buClrTx/>
                <a:buFontTx/>
                <a:buNone/>
              </a:pPr>
              <a:t>3</a:t>
            </a:fld>
            <a:endParaRPr lang="en-US" altLang="en-US" sz="1800">
              <a:solidFill>
                <a:srgbClr val="FFFFFF"/>
              </a:solidFill>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073F7-B13A-4521-9E90-EAFB8983EFD9}"/>
              </a:ext>
            </a:extLst>
          </p:cNvPr>
          <p:cNvSpPr>
            <a:spLocks noGrp="1"/>
          </p:cNvSpPr>
          <p:nvPr>
            <p:ph type="title"/>
          </p:nvPr>
        </p:nvSpPr>
        <p:spPr/>
        <p:txBody>
          <a:bodyPr/>
          <a:lstStyle/>
          <a:p>
            <a:r>
              <a:rPr lang="en-US" dirty="0">
                <a:cs typeface="Calibri Light"/>
              </a:rPr>
              <a:t>Example of weak entity </a:t>
            </a:r>
            <a:endParaRPr lang="en-US" dirty="0"/>
          </a:p>
        </p:txBody>
      </p:sp>
      <p:sp>
        <p:nvSpPr>
          <p:cNvPr id="5" name="Content Placeholder 4">
            <a:extLst>
              <a:ext uri="{FF2B5EF4-FFF2-40B4-BE49-F238E27FC236}">
                <a16:creationId xmlns:a16="http://schemas.microsoft.com/office/drawing/2014/main" xmlns="" id="{50D51DDE-805A-4F3B-9A9C-73B2BC61A519}"/>
              </a:ext>
            </a:extLst>
          </p:cNvPr>
          <p:cNvSpPr>
            <a:spLocks noGrp="1"/>
          </p:cNvSpPr>
          <p:nvPr>
            <p:ph idx="1"/>
          </p:nvPr>
        </p:nvSpPr>
        <p:spPr/>
        <p:txBody>
          <a:bodyPr/>
          <a:lstStyle/>
          <a:p>
            <a:r>
              <a:rPr lang="en-US" dirty="0"/>
              <a:t>Child can't exist without parent </a:t>
            </a:r>
          </a:p>
          <a:p>
            <a:r>
              <a:rPr lang="en-US" dirty="0"/>
              <a:t>Section can't exist without class</a:t>
            </a:r>
          </a:p>
          <a:p>
            <a:r>
              <a:rPr lang="en-US" dirty="0"/>
              <a:t>Account can't exist without bank </a:t>
            </a:r>
          </a:p>
          <a:p>
            <a:endParaRPr lang="en-US" dirty="0"/>
          </a:p>
          <a:p>
            <a:r>
              <a:rPr lang="en-US" dirty="0"/>
              <a:t>Representation </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E2D0F959-9DE9-4C77-AF70-11E317D05444}"/>
              </a:ext>
            </a:extLst>
          </p:cNvPr>
          <p:cNvSpPr/>
          <p:nvPr/>
        </p:nvSpPr>
        <p:spPr>
          <a:xfrm>
            <a:off x="3255577" y="4708431"/>
            <a:ext cx="2061490" cy="913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xmlns="" id="{908A5EBB-DF0B-42E2-B819-2878A3E65962}"/>
              </a:ext>
            </a:extLst>
          </p:cNvPr>
          <p:cNvSpPr/>
          <p:nvPr/>
        </p:nvSpPr>
        <p:spPr>
          <a:xfrm>
            <a:off x="3410180" y="4818606"/>
            <a:ext cx="1779223" cy="71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cs typeface="Calibri"/>
              </a:rPr>
              <a:t>Section</a:t>
            </a:r>
            <a:endParaRPr lang="en-US" dirty="0"/>
          </a:p>
        </p:txBody>
      </p:sp>
    </p:spTree>
    <p:extLst>
      <p:ext uri="{BB962C8B-B14F-4D97-AF65-F5344CB8AC3E}">
        <p14:creationId xmlns:p14="http://schemas.microsoft.com/office/powerpoint/2010/main" val="17980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6F566-8ABC-4B85-97BA-B07F769426F3}"/>
              </a:ext>
            </a:extLst>
          </p:cNvPr>
          <p:cNvSpPr>
            <a:spLocks noGrp="1"/>
          </p:cNvSpPr>
          <p:nvPr>
            <p:ph type="title"/>
          </p:nvPr>
        </p:nvSpPr>
        <p:spPr/>
        <p:txBody>
          <a:bodyPr/>
          <a:lstStyle/>
          <a:p>
            <a:r>
              <a:rPr lang="en-US" dirty="0"/>
              <a:t>Attributes representation in ERD</a:t>
            </a:r>
            <a:br>
              <a:rPr lang="en-US" dirty="0"/>
            </a:br>
            <a:r>
              <a:rPr lang="en-US" dirty="0"/>
              <a:t>(Oval)</a:t>
            </a:r>
          </a:p>
        </p:txBody>
      </p:sp>
      <p:sp>
        <p:nvSpPr>
          <p:cNvPr id="3" name="Content Placeholder 2">
            <a:extLst>
              <a:ext uri="{FF2B5EF4-FFF2-40B4-BE49-F238E27FC236}">
                <a16:creationId xmlns:a16="http://schemas.microsoft.com/office/drawing/2014/main" xmlns="" id="{82773A84-A511-4F7F-BDCB-AB7C658A969F}"/>
              </a:ext>
            </a:extLst>
          </p:cNvPr>
          <p:cNvSpPr>
            <a:spLocks noGrp="1"/>
          </p:cNvSpPr>
          <p:nvPr>
            <p:ph idx="1"/>
          </p:nvPr>
        </p:nvSpPr>
        <p:spPr>
          <a:xfrm>
            <a:off x="1154954" y="2240924"/>
            <a:ext cx="8825659" cy="3778876"/>
          </a:xfrm>
        </p:spPr>
        <p:txBody>
          <a:bodyPr/>
          <a:lstStyle/>
          <a:p>
            <a:r>
              <a:rPr lang="en-US" dirty="0">
                <a:cs typeface="Calibri"/>
              </a:rPr>
              <a:t>Properties of an </a:t>
            </a:r>
            <a:r>
              <a:rPr lang="en-US" dirty="0" smtClean="0">
                <a:cs typeface="Calibri"/>
              </a:rPr>
              <a:t>entity</a:t>
            </a:r>
          </a:p>
          <a:p>
            <a:endParaRPr lang="en-US" dirty="0">
              <a:cs typeface="Calibri"/>
            </a:endParaRPr>
          </a:p>
          <a:p>
            <a:endParaRPr lang="en-US" dirty="0">
              <a:cs typeface="Calibri"/>
            </a:endParaRPr>
          </a:p>
          <a:p>
            <a:endParaRPr lang="en-US" dirty="0"/>
          </a:p>
        </p:txBody>
      </p:sp>
      <p:sp>
        <p:nvSpPr>
          <p:cNvPr id="4" name="Oval 3">
            <a:extLst>
              <a:ext uri="{FF2B5EF4-FFF2-40B4-BE49-F238E27FC236}">
                <a16:creationId xmlns:a16="http://schemas.microsoft.com/office/drawing/2014/main" xmlns="" id="{4CA2DF2D-C894-4FC8-968A-2EE2BEC08919}"/>
              </a:ext>
            </a:extLst>
          </p:cNvPr>
          <p:cNvSpPr/>
          <p:nvPr/>
        </p:nvSpPr>
        <p:spPr>
          <a:xfrm>
            <a:off x="6485466" y="2040467"/>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id</a:t>
            </a:r>
            <a:r>
              <a:rPr lang="en-US" dirty="0"/>
              <a:t> </a:t>
            </a:r>
          </a:p>
        </p:txBody>
      </p:sp>
      <p:sp>
        <p:nvSpPr>
          <p:cNvPr id="5" name="Content Placeholder 3">
            <a:extLst>
              <a:ext uri="{FF2B5EF4-FFF2-40B4-BE49-F238E27FC236}">
                <a16:creationId xmlns:a16="http://schemas.microsoft.com/office/drawing/2014/main" xmlns="" id="{FC92F368-3D8E-49D4-A13F-BDB0B8D3C54B}"/>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cxnSp>
        <p:nvCxnSpPr>
          <p:cNvPr id="7" name="Straight Connector 6">
            <a:extLst>
              <a:ext uri="{FF2B5EF4-FFF2-40B4-BE49-F238E27FC236}">
                <a16:creationId xmlns:a16="http://schemas.microsoft.com/office/drawing/2014/main" xmlns="" id="{AA4573B8-2499-4064-8DA0-3EE4E07DB5B8}"/>
              </a:ext>
            </a:extLst>
          </p:cNvPr>
          <p:cNvCxnSpPr>
            <a:endCxn id="4" idx="2"/>
          </p:cNvCxnSpPr>
          <p:nvPr/>
        </p:nvCxnSpPr>
        <p:spPr>
          <a:xfrm flipV="1">
            <a:off x="3894668" y="2483380"/>
            <a:ext cx="2590798" cy="94562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55C2A995-A2A5-4B6D-A32E-73EDA422CF90}"/>
              </a:ext>
            </a:extLst>
          </p:cNvPr>
          <p:cNvSpPr/>
          <p:nvPr/>
        </p:nvSpPr>
        <p:spPr>
          <a:xfrm>
            <a:off x="6603999" y="3808942"/>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name</a:t>
            </a:r>
            <a:r>
              <a:rPr lang="en-US" dirty="0"/>
              <a:t> </a:t>
            </a:r>
          </a:p>
        </p:txBody>
      </p:sp>
      <p:cxnSp>
        <p:nvCxnSpPr>
          <p:cNvPr id="9" name="Straight Connector 8">
            <a:extLst>
              <a:ext uri="{FF2B5EF4-FFF2-40B4-BE49-F238E27FC236}">
                <a16:creationId xmlns:a16="http://schemas.microsoft.com/office/drawing/2014/main" xmlns="" id="{09F2FC23-1B31-4925-9145-34F916558E91}"/>
              </a:ext>
            </a:extLst>
          </p:cNvPr>
          <p:cNvCxnSpPr>
            <a:cxnSpLocks/>
            <a:endCxn id="8" idx="2"/>
          </p:cNvCxnSpPr>
          <p:nvPr/>
        </p:nvCxnSpPr>
        <p:spPr>
          <a:xfrm>
            <a:off x="3881971" y="4218518"/>
            <a:ext cx="2722028" cy="33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8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E35E9-E849-4434-A63A-C35E227EFA3B}"/>
              </a:ext>
            </a:extLst>
          </p:cNvPr>
          <p:cNvSpPr>
            <a:spLocks noGrp="1"/>
          </p:cNvSpPr>
          <p:nvPr>
            <p:ph type="title"/>
          </p:nvPr>
        </p:nvSpPr>
        <p:spPr/>
        <p:txBody>
          <a:bodyPr/>
          <a:lstStyle/>
          <a:p>
            <a:r>
              <a:rPr lang="en-US" dirty="0"/>
              <a:t>Types of an attribute</a:t>
            </a:r>
          </a:p>
        </p:txBody>
      </p:sp>
      <p:sp>
        <p:nvSpPr>
          <p:cNvPr id="3" name="Content Placeholder 2">
            <a:extLst>
              <a:ext uri="{FF2B5EF4-FFF2-40B4-BE49-F238E27FC236}">
                <a16:creationId xmlns:a16="http://schemas.microsoft.com/office/drawing/2014/main" xmlns="" id="{AF1CFF28-06C4-48DB-BA6B-5CB248AD7842}"/>
              </a:ext>
            </a:extLst>
          </p:cNvPr>
          <p:cNvSpPr>
            <a:spLocks noGrp="1"/>
          </p:cNvSpPr>
          <p:nvPr>
            <p:ph idx="1"/>
          </p:nvPr>
        </p:nvSpPr>
        <p:spPr/>
        <p:txBody>
          <a:bodyPr/>
          <a:lstStyle/>
          <a:p>
            <a:r>
              <a:rPr lang="en-US" dirty="0">
                <a:cs typeface="Calibri"/>
              </a:rPr>
              <a:t>Types of attributes</a:t>
            </a:r>
          </a:p>
          <a:p>
            <a:endParaRPr lang="en-US" dirty="0">
              <a:cs typeface="Calibri"/>
            </a:endParaRPr>
          </a:p>
          <a:p>
            <a:pPr lvl="1"/>
            <a:r>
              <a:rPr lang="en-US" dirty="0">
                <a:cs typeface="Calibri"/>
              </a:rPr>
              <a:t>Key attribute </a:t>
            </a:r>
          </a:p>
          <a:p>
            <a:pPr lvl="1"/>
            <a:r>
              <a:rPr lang="en-US" dirty="0">
                <a:cs typeface="Calibri"/>
              </a:rPr>
              <a:t>Composite attribute </a:t>
            </a:r>
          </a:p>
          <a:p>
            <a:pPr lvl="1"/>
            <a:r>
              <a:rPr lang="en-US" dirty="0">
                <a:cs typeface="Calibri"/>
              </a:rPr>
              <a:t>Derived attribute</a:t>
            </a:r>
          </a:p>
          <a:p>
            <a:pPr lvl="1"/>
            <a:r>
              <a:rPr lang="en-US" dirty="0">
                <a:cs typeface="Calibri"/>
              </a:rPr>
              <a:t>Simple attribute</a:t>
            </a:r>
          </a:p>
          <a:p>
            <a:pPr lvl="1"/>
            <a:r>
              <a:rPr lang="en-US" dirty="0">
                <a:cs typeface="Calibri"/>
              </a:rPr>
              <a:t>Multivalued attribute </a:t>
            </a:r>
          </a:p>
          <a:p>
            <a:endParaRPr lang="en-US" dirty="0"/>
          </a:p>
        </p:txBody>
      </p:sp>
    </p:spTree>
    <p:extLst>
      <p:ext uri="{BB962C8B-B14F-4D97-AF65-F5344CB8AC3E}">
        <p14:creationId xmlns:p14="http://schemas.microsoft.com/office/powerpoint/2010/main" val="3226570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xmlns="" id="{F9EAD42C-DA97-4E6B-A48C-89494DE994FC}"/>
              </a:ext>
            </a:extLst>
          </p:cNvPr>
          <p:cNvSpPr/>
          <p:nvPr/>
        </p:nvSpPr>
        <p:spPr>
          <a:xfrm>
            <a:off x="10197153" y="4806958"/>
            <a:ext cx="1878486" cy="6695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8D85E1C9-75AD-4E75-A603-6E41030E6DAD}"/>
              </a:ext>
            </a:extLst>
          </p:cNvPr>
          <p:cNvSpPr>
            <a:spLocks noGrp="1"/>
          </p:cNvSpPr>
          <p:nvPr>
            <p:ph type="title"/>
          </p:nvPr>
        </p:nvSpPr>
        <p:spPr/>
        <p:txBody>
          <a:bodyPr/>
          <a:lstStyle/>
          <a:p>
            <a:r>
              <a:rPr lang="en-US" dirty="0">
                <a:cs typeface="Calibri Light"/>
              </a:rPr>
              <a:t> Attributes </a:t>
            </a:r>
            <a:endParaRPr lang="en-US" dirty="0"/>
          </a:p>
        </p:txBody>
      </p:sp>
      <p:sp>
        <p:nvSpPr>
          <p:cNvPr id="18" name="Oval 17">
            <a:extLst>
              <a:ext uri="{FF2B5EF4-FFF2-40B4-BE49-F238E27FC236}">
                <a16:creationId xmlns:a16="http://schemas.microsoft.com/office/drawing/2014/main" xmlns="" id="{69A0C2D1-B837-4B9A-8E99-AA6B6A23E4F0}"/>
              </a:ext>
            </a:extLst>
          </p:cNvPr>
          <p:cNvSpPr/>
          <p:nvPr/>
        </p:nvSpPr>
        <p:spPr>
          <a:xfrm>
            <a:off x="9458040" y="392749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CGPA</a:t>
            </a:r>
            <a:endParaRPr lang="en-US" dirty="0"/>
          </a:p>
        </p:txBody>
      </p:sp>
      <p:sp>
        <p:nvSpPr>
          <p:cNvPr id="20" name="Oval 19">
            <a:extLst>
              <a:ext uri="{FF2B5EF4-FFF2-40B4-BE49-F238E27FC236}">
                <a16:creationId xmlns:a16="http://schemas.microsoft.com/office/drawing/2014/main" xmlns="" id="{F7AA0807-0E1F-41A0-8B9D-0468397984C7}"/>
              </a:ext>
            </a:extLst>
          </p:cNvPr>
          <p:cNvSpPr/>
          <p:nvPr/>
        </p:nvSpPr>
        <p:spPr>
          <a:xfrm>
            <a:off x="3742685" y="530755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Roll No</a:t>
            </a:r>
            <a:endParaRPr lang="en-US" dirty="0"/>
          </a:p>
        </p:txBody>
      </p:sp>
      <p:cxnSp>
        <p:nvCxnSpPr>
          <p:cNvPr id="21" name="Straight Arrow Connector 20">
            <a:extLst>
              <a:ext uri="{FF2B5EF4-FFF2-40B4-BE49-F238E27FC236}">
                <a16:creationId xmlns:a16="http://schemas.microsoft.com/office/drawing/2014/main" xmlns="" id="{540C78D9-B10F-486C-8ED0-B719FF24B8B4}"/>
              </a:ext>
            </a:extLst>
          </p:cNvPr>
          <p:cNvCxnSpPr/>
          <p:nvPr/>
        </p:nvCxnSpPr>
        <p:spPr>
          <a:xfrm flipV="1">
            <a:off x="3933186" y="5593305"/>
            <a:ext cx="1369217" cy="357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5A18C7CF-3890-46FD-A8C2-DA025FEC2AD6}"/>
              </a:ext>
            </a:extLst>
          </p:cNvPr>
          <p:cNvCxnSpPr/>
          <p:nvPr/>
        </p:nvCxnSpPr>
        <p:spPr>
          <a:xfrm flipH="1" flipV="1">
            <a:off x="6557356" y="3459955"/>
            <a:ext cx="563860" cy="168375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xmlns="" id="{8C2DFDC8-B6CE-4A79-9158-68346E0144C2}"/>
              </a:ext>
            </a:extLst>
          </p:cNvPr>
          <p:cNvCxnSpPr>
            <a:cxnSpLocks/>
          </p:cNvCxnSpPr>
          <p:nvPr/>
        </p:nvCxnSpPr>
        <p:spPr>
          <a:xfrm flipH="1" flipV="1">
            <a:off x="5519025" y="5534309"/>
            <a:ext cx="984666" cy="2166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a16="http://schemas.microsoft.com/office/drawing/2014/main" xmlns="" id="{8D670BCF-899C-4556-ADB7-D732BABF7DB8}"/>
              </a:ext>
            </a:extLst>
          </p:cNvPr>
          <p:cNvSpPr/>
          <p:nvPr/>
        </p:nvSpPr>
        <p:spPr>
          <a:xfrm>
            <a:off x="5317330" y="294798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DOB</a:t>
            </a:r>
            <a:endParaRPr lang="en-US"/>
          </a:p>
        </p:txBody>
      </p:sp>
      <p:cxnSp>
        <p:nvCxnSpPr>
          <p:cNvPr id="25" name="Straight Arrow Connector 24">
            <a:extLst>
              <a:ext uri="{FF2B5EF4-FFF2-40B4-BE49-F238E27FC236}">
                <a16:creationId xmlns:a16="http://schemas.microsoft.com/office/drawing/2014/main" xmlns="" id="{EE964CF1-3F30-4962-9D26-CE58797FFD68}"/>
              </a:ext>
            </a:extLst>
          </p:cNvPr>
          <p:cNvCxnSpPr>
            <a:cxnSpLocks/>
          </p:cNvCxnSpPr>
          <p:nvPr/>
        </p:nvCxnSpPr>
        <p:spPr>
          <a:xfrm flipV="1">
            <a:off x="7848208" y="4413344"/>
            <a:ext cx="2165692" cy="72841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6" name="Oval 25">
            <a:extLst>
              <a:ext uri="{FF2B5EF4-FFF2-40B4-BE49-F238E27FC236}">
                <a16:creationId xmlns:a16="http://schemas.microsoft.com/office/drawing/2014/main" xmlns="" id="{BED221B5-4C34-4B58-A32B-CABD13197D47}"/>
              </a:ext>
            </a:extLst>
          </p:cNvPr>
          <p:cNvSpPr/>
          <p:nvPr/>
        </p:nvSpPr>
        <p:spPr>
          <a:xfrm>
            <a:off x="7496174" y="2793737"/>
            <a:ext cx="2271250" cy="4399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date</a:t>
            </a:r>
            <a:endParaRPr lang="en-US"/>
          </a:p>
        </p:txBody>
      </p:sp>
      <p:cxnSp>
        <p:nvCxnSpPr>
          <p:cNvPr id="27" name="Straight Arrow Connector 26">
            <a:extLst>
              <a:ext uri="{FF2B5EF4-FFF2-40B4-BE49-F238E27FC236}">
                <a16:creationId xmlns:a16="http://schemas.microsoft.com/office/drawing/2014/main" xmlns="" id="{FCFA2C61-40AD-430D-9F3B-30D6C6A99819}"/>
              </a:ext>
            </a:extLst>
          </p:cNvPr>
          <p:cNvCxnSpPr>
            <a:cxnSpLocks/>
          </p:cNvCxnSpPr>
          <p:nvPr/>
        </p:nvCxnSpPr>
        <p:spPr>
          <a:xfrm flipV="1">
            <a:off x="7031831" y="3043238"/>
            <a:ext cx="464343" cy="3571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a16="http://schemas.microsoft.com/office/drawing/2014/main" xmlns="" id="{2B860E70-361F-4595-9DE4-AAA04C2CE44A}"/>
              </a:ext>
            </a:extLst>
          </p:cNvPr>
          <p:cNvSpPr/>
          <p:nvPr/>
        </p:nvSpPr>
        <p:spPr>
          <a:xfrm>
            <a:off x="7342459" y="2269328"/>
            <a:ext cx="1315907" cy="4172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Month</a:t>
            </a:r>
            <a:endParaRPr lang="en-US" dirty="0">
              <a:cs typeface="Calibri"/>
            </a:endParaRPr>
          </a:p>
        </p:txBody>
      </p:sp>
      <p:cxnSp>
        <p:nvCxnSpPr>
          <p:cNvPr id="29" name="Straight Arrow Connector 28">
            <a:extLst>
              <a:ext uri="{FF2B5EF4-FFF2-40B4-BE49-F238E27FC236}">
                <a16:creationId xmlns:a16="http://schemas.microsoft.com/office/drawing/2014/main" xmlns="" id="{C50A23B1-7133-4B00-8B1E-7AF0A3847402}"/>
              </a:ext>
            </a:extLst>
          </p:cNvPr>
          <p:cNvCxnSpPr>
            <a:cxnSpLocks/>
          </p:cNvCxnSpPr>
          <p:nvPr/>
        </p:nvCxnSpPr>
        <p:spPr>
          <a:xfrm flipV="1">
            <a:off x="6888956" y="2578894"/>
            <a:ext cx="583404" cy="4286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0" name="Oval 29">
            <a:extLst>
              <a:ext uri="{FF2B5EF4-FFF2-40B4-BE49-F238E27FC236}">
                <a16:creationId xmlns:a16="http://schemas.microsoft.com/office/drawing/2014/main" xmlns="" id="{043C6BFC-CA31-4F13-A71E-475C4D03AB30}"/>
              </a:ext>
            </a:extLst>
          </p:cNvPr>
          <p:cNvSpPr/>
          <p:nvPr/>
        </p:nvSpPr>
        <p:spPr>
          <a:xfrm>
            <a:off x="7603330" y="3364703"/>
            <a:ext cx="940594" cy="42862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year</a:t>
            </a:r>
            <a:endParaRPr lang="en-US"/>
          </a:p>
        </p:txBody>
      </p:sp>
      <p:cxnSp>
        <p:nvCxnSpPr>
          <p:cNvPr id="31" name="Straight Arrow Connector 30">
            <a:extLst>
              <a:ext uri="{FF2B5EF4-FFF2-40B4-BE49-F238E27FC236}">
                <a16:creationId xmlns:a16="http://schemas.microsoft.com/office/drawing/2014/main" xmlns="" id="{73AD83DE-F840-4B3D-8E0B-646445F83077}"/>
              </a:ext>
            </a:extLst>
          </p:cNvPr>
          <p:cNvCxnSpPr>
            <a:cxnSpLocks/>
          </p:cNvCxnSpPr>
          <p:nvPr/>
        </p:nvCxnSpPr>
        <p:spPr>
          <a:xfrm>
            <a:off x="6996113" y="3281362"/>
            <a:ext cx="654842" cy="392907"/>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32" name="Picture 32" descr="A close up of a logo&#10;&#10;Description generated with high confidence">
            <a:extLst>
              <a:ext uri="{FF2B5EF4-FFF2-40B4-BE49-F238E27FC236}">
                <a16:creationId xmlns:a16="http://schemas.microsoft.com/office/drawing/2014/main" xmlns="" id="{9A94D366-37CE-4900-BD44-6B68743E8584}"/>
              </a:ext>
            </a:extLst>
          </p:cNvPr>
          <p:cNvPicPr>
            <a:picLocks noChangeAspect="1"/>
          </p:cNvPicPr>
          <p:nvPr/>
        </p:nvPicPr>
        <p:blipFill>
          <a:blip r:embed="rId3"/>
          <a:stretch>
            <a:fillRect/>
          </a:stretch>
        </p:blipFill>
        <p:spPr>
          <a:xfrm>
            <a:off x="4200525" y="3359944"/>
            <a:ext cx="1552575" cy="590550"/>
          </a:xfrm>
          <a:prstGeom prst="rect">
            <a:avLst/>
          </a:prstGeom>
        </p:spPr>
      </p:pic>
      <p:cxnSp>
        <p:nvCxnSpPr>
          <p:cNvPr id="33" name="Straight Arrow Connector 32">
            <a:extLst>
              <a:ext uri="{FF2B5EF4-FFF2-40B4-BE49-F238E27FC236}">
                <a16:creationId xmlns:a16="http://schemas.microsoft.com/office/drawing/2014/main" xmlns="" id="{A7BA680E-8C94-4A3E-8F02-DC315ED38656}"/>
              </a:ext>
            </a:extLst>
          </p:cNvPr>
          <p:cNvCxnSpPr>
            <a:cxnSpLocks/>
          </p:cNvCxnSpPr>
          <p:nvPr/>
        </p:nvCxnSpPr>
        <p:spPr>
          <a:xfrm flipH="1" flipV="1">
            <a:off x="4887994" y="3833494"/>
            <a:ext cx="1669540" cy="16848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xmlns="" id="{A60CDFC7-4931-49B7-B457-68102CAA7877}"/>
              </a:ext>
            </a:extLst>
          </p:cNvPr>
          <p:cNvSpPr txBox="1"/>
          <p:nvPr/>
        </p:nvSpPr>
        <p:spPr>
          <a:xfrm>
            <a:off x="4588671" y="34652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Age</a:t>
            </a:r>
          </a:p>
        </p:txBody>
      </p:sp>
      <p:sp>
        <p:nvSpPr>
          <p:cNvPr id="7" name="Rectangle 6">
            <a:extLst>
              <a:ext uri="{FF2B5EF4-FFF2-40B4-BE49-F238E27FC236}">
                <a16:creationId xmlns:a16="http://schemas.microsoft.com/office/drawing/2014/main" xmlns="" id="{A99CFA39-0DB0-456B-AA35-DE74A73DBD8B}"/>
              </a:ext>
            </a:extLst>
          </p:cNvPr>
          <p:cNvSpPr/>
          <p:nvPr/>
        </p:nvSpPr>
        <p:spPr>
          <a:xfrm>
            <a:off x="6509556" y="5082227"/>
            <a:ext cx="3400566"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cs typeface="Calibri"/>
              </a:rPr>
              <a:t>Student</a:t>
            </a:r>
          </a:p>
        </p:txBody>
      </p:sp>
      <p:sp>
        <p:nvSpPr>
          <p:cNvPr id="34" name="Oval 33">
            <a:extLst>
              <a:ext uri="{FF2B5EF4-FFF2-40B4-BE49-F238E27FC236}">
                <a16:creationId xmlns:a16="http://schemas.microsoft.com/office/drawing/2014/main" xmlns="" id="{CB7A135C-B807-4CFD-9877-052E65938A14}"/>
              </a:ext>
            </a:extLst>
          </p:cNvPr>
          <p:cNvSpPr/>
          <p:nvPr/>
        </p:nvSpPr>
        <p:spPr>
          <a:xfrm>
            <a:off x="10237012" y="491553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Hobby</a:t>
            </a:r>
            <a:endParaRPr lang="en-US" dirty="0"/>
          </a:p>
        </p:txBody>
      </p:sp>
      <p:cxnSp>
        <p:nvCxnSpPr>
          <p:cNvPr id="35" name="Straight Arrow Connector 34">
            <a:extLst>
              <a:ext uri="{FF2B5EF4-FFF2-40B4-BE49-F238E27FC236}">
                <a16:creationId xmlns:a16="http://schemas.microsoft.com/office/drawing/2014/main" xmlns="" id="{F9CF60FE-0876-4227-92C9-BA603E58B72E}"/>
              </a:ext>
            </a:extLst>
          </p:cNvPr>
          <p:cNvCxnSpPr>
            <a:cxnSpLocks/>
          </p:cNvCxnSpPr>
          <p:nvPr/>
        </p:nvCxnSpPr>
        <p:spPr>
          <a:xfrm flipV="1">
            <a:off x="9910122" y="5201288"/>
            <a:ext cx="448490" cy="166688"/>
          </a:xfrm>
          <a:prstGeom prst="straightConnector1">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878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AB903-FB32-4F7E-BC96-917614C7C99D}"/>
              </a:ext>
            </a:extLst>
          </p:cNvPr>
          <p:cNvSpPr>
            <a:spLocks noGrp="1"/>
          </p:cNvSpPr>
          <p:nvPr>
            <p:ph type="title"/>
          </p:nvPr>
        </p:nvSpPr>
        <p:spPr/>
        <p:txBody>
          <a:bodyPr/>
          <a:lstStyle/>
          <a:p>
            <a:r>
              <a:rPr lang="en-US" dirty="0"/>
              <a:t>Types of keys </a:t>
            </a:r>
          </a:p>
        </p:txBody>
      </p:sp>
      <p:pic>
        <p:nvPicPr>
          <p:cNvPr id="4" name="Picture 1028" descr="fig03_07">
            <a:extLst>
              <a:ext uri="{FF2B5EF4-FFF2-40B4-BE49-F238E27FC236}">
                <a16:creationId xmlns:a16="http://schemas.microsoft.com/office/drawing/2014/main" xmlns="" id="{8FEF738D-C658-4E11-8B08-4214D4AC6D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614" r="30862" b="62307"/>
          <a:stretch/>
        </p:blipFill>
        <p:spPr bwMode="auto">
          <a:xfrm>
            <a:off x="1231430" y="2372449"/>
            <a:ext cx="8608459" cy="433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125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CCADA-BD2B-4C5D-A4BA-5555BD46EA80}"/>
              </a:ext>
            </a:extLst>
          </p:cNvPr>
          <p:cNvSpPr>
            <a:spLocks noGrp="1"/>
          </p:cNvSpPr>
          <p:nvPr>
            <p:ph type="title"/>
          </p:nvPr>
        </p:nvSpPr>
        <p:spPr/>
        <p:txBody>
          <a:bodyPr/>
          <a:lstStyle/>
          <a:p>
            <a:r>
              <a:rPr lang="en-US" dirty="0">
                <a:cs typeface="Calibri Light"/>
              </a:rPr>
              <a:t>Relationship representation in ERD</a:t>
            </a:r>
            <a:br>
              <a:rPr lang="en-US" dirty="0">
                <a:cs typeface="Calibri Light"/>
              </a:rPr>
            </a:br>
            <a:r>
              <a:rPr lang="en-US" dirty="0">
                <a:cs typeface="Calibri Light"/>
              </a:rPr>
              <a:t>(Diamond)</a:t>
            </a:r>
            <a:endParaRPr lang="en-US" dirty="0"/>
          </a:p>
        </p:txBody>
      </p:sp>
      <p:sp>
        <p:nvSpPr>
          <p:cNvPr id="3" name="Content Placeholder 2">
            <a:extLst>
              <a:ext uri="{FF2B5EF4-FFF2-40B4-BE49-F238E27FC236}">
                <a16:creationId xmlns:a16="http://schemas.microsoft.com/office/drawing/2014/main" xmlns=""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Please note: Readability is Left to Right &amp; Top to bottom</a:t>
            </a:r>
          </a:p>
          <a:p>
            <a:endParaRPr lang="en-US" dirty="0">
              <a:cs typeface="Calibri"/>
            </a:endParaRPr>
          </a:p>
        </p:txBody>
      </p:sp>
      <p:sp>
        <p:nvSpPr>
          <p:cNvPr id="4" name="Rectangle 3">
            <a:extLst>
              <a:ext uri="{FF2B5EF4-FFF2-40B4-BE49-F238E27FC236}">
                <a16:creationId xmlns:a16="http://schemas.microsoft.com/office/drawing/2014/main" xmlns="" id="{04481DBB-0544-4940-88AE-1F537399CCF5}"/>
              </a:ext>
            </a:extLst>
          </p:cNvPr>
          <p:cNvSpPr/>
          <p:nvPr/>
        </p:nvSpPr>
        <p:spPr>
          <a:xfrm>
            <a:off x="1626393"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 </a:t>
            </a:r>
            <a:endParaRPr lang="en-US" dirty="0"/>
          </a:p>
        </p:txBody>
      </p:sp>
      <p:cxnSp>
        <p:nvCxnSpPr>
          <p:cNvPr id="6" name="Straight Arrow Connector 5">
            <a:extLst>
              <a:ext uri="{FF2B5EF4-FFF2-40B4-BE49-F238E27FC236}">
                <a16:creationId xmlns:a16="http://schemas.microsoft.com/office/drawing/2014/main" xmlns="" id="{563D8BFA-57BE-4C73-98A0-5E3A1A4B22A7}"/>
              </a:ext>
            </a:extLst>
          </p:cNvPr>
          <p:cNvCxnSpPr>
            <a:cxnSpLocks/>
          </p:cNvCxnSpPr>
          <p:nvPr/>
        </p:nvCxnSpPr>
        <p:spPr>
          <a:xfrm>
            <a:off x="6686550" y="3526363"/>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xmlns="" id="{E271BD90-94F2-4A52-BFC9-9E4E343EA348}"/>
              </a:ext>
            </a:extLst>
          </p:cNvPr>
          <p:cNvSpPr/>
          <p:nvPr/>
        </p:nvSpPr>
        <p:spPr>
          <a:xfrm>
            <a:off x="7412831"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8" name="Diamond 7">
            <a:extLst>
              <a:ext uri="{FF2B5EF4-FFF2-40B4-BE49-F238E27FC236}">
                <a16:creationId xmlns:a16="http://schemas.microsoft.com/office/drawing/2014/main" xmlns="" id="{4D841ABE-B231-44E5-B043-420F31A76868}"/>
              </a:ext>
            </a:extLst>
          </p:cNvPr>
          <p:cNvSpPr/>
          <p:nvPr/>
        </p:nvSpPr>
        <p:spPr>
          <a:xfrm>
            <a:off x="4841080" y="3073925"/>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in  </a:t>
            </a:r>
          </a:p>
        </p:txBody>
      </p:sp>
      <p:cxnSp>
        <p:nvCxnSpPr>
          <p:cNvPr id="9" name="Straight Arrow Connector 8">
            <a:extLst>
              <a:ext uri="{FF2B5EF4-FFF2-40B4-BE49-F238E27FC236}">
                <a16:creationId xmlns:a16="http://schemas.microsoft.com/office/drawing/2014/main" xmlns="" id="{E1FFFEAF-0B88-4D92-8907-9AB98DB4C717}"/>
              </a:ext>
            </a:extLst>
          </p:cNvPr>
          <p:cNvCxnSpPr/>
          <p:nvPr/>
        </p:nvCxnSpPr>
        <p:spPr>
          <a:xfrm>
            <a:off x="3960018" y="352636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xmlns="" id="{33A5E99C-2678-403E-B70F-DA9D4CC1D7C4}"/>
              </a:ext>
            </a:extLst>
          </p:cNvPr>
          <p:cNvSpPr/>
          <p:nvPr/>
        </p:nvSpPr>
        <p:spPr>
          <a:xfrm>
            <a:off x="7481069" y="5922006"/>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Teacher</a:t>
            </a:r>
            <a:endParaRPr lang="en-US" dirty="0"/>
          </a:p>
        </p:txBody>
      </p:sp>
      <p:sp>
        <p:nvSpPr>
          <p:cNvPr id="5" name="Diamond 4">
            <a:extLst>
              <a:ext uri="{FF2B5EF4-FFF2-40B4-BE49-F238E27FC236}">
                <a16:creationId xmlns:a16="http://schemas.microsoft.com/office/drawing/2014/main" xmlns="" id="{7D391CBB-DEA4-4503-AD01-63CED3474403}"/>
              </a:ext>
            </a:extLst>
          </p:cNvPr>
          <p:cNvSpPr/>
          <p:nvPr/>
        </p:nvSpPr>
        <p:spPr>
          <a:xfrm>
            <a:off x="7560860" y="4619783"/>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xmlns="" id="{C4849C77-9879-4650-B491-C9CACA4C2316}"/>
              </a:ext>
            </a:extLst>
          </p:cNvPr>
          <p:cNvCxnSpPr/>
          <p:nvPr/>
        </p:nvCxnSpPr>
        <p:spPr>
          <a:xfrm>
            <a:off x="8624958" y="3875555"/>
            <a:ext cx="22746" cy="69376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8146375A-A1CD-4EDE-AA79-CB1A293370A4}"/>
              </a:ext>
            </a:extLst>
          </p:cNvPr>
          <p:cNvCxnSpPr>
            <a:cxnSpLocks/>
          </p:cNvCxnSpPr>
          <p:nvPr/>
        </p:nvCxnSpPr>
        <p:spPr>
          <a:xfrm>
            <a:off x="8704569" y="5479166"/>
            <a:ext cx="11373" cy="48904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6434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1CCADA-BD2B-4C5D-A4BA-5555BD46EA80}"/>
              </a:ext>
            </a:extLst>
          </p:cNvPr>
          <p:cNvSpPr>
            <a:spLocks noGrp="1"/>
          </p:cNvSpPr>
          <p:nvPr>
            <p:ph type="title"/>
          </p:nvPr>
        </p:nvSpPr>
        <p:spPr>
          <a:xfrm>
            <a:off x="3641458" y="222811"/>
            <a:ext cx="10515600" cy="1325563"/>
          </a:xfrm>
        </p:spPr>
        <p:txBody>
          <a:bodyPr/>
          <a:lstStyle/>
          <a:p>
            <a:r>
              <a:rPr lang="en-US" dirty="0">
                <a:cs typeface="Calibri Light"/>
              </a:rPr>
              <a:t>Wrong structure</a:t>
            </a:r>
            <a:endParaRPr lang="en-US" dirty="0"/>
          </a:p>
        </p:txBody>
      </p:sp>
      <p:sp>
        <p:nvSpPr>
          <p:cNvPr id="3" name="Content Placeholder 2">
            <a:extLst>
              <a:ext uri="{FF2B5EF4-FFF2-40B4-BE49-F238E27FC236}">
                <a16:creationId xmlns:a16="http://schemas.microsoft.com/office/drawing/2014/main" xmlns=""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lnSpcReduction="10000"/>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smtClean="0">
              <a:cs typeface="Calibri"/>
            </a:endParaRPr>
          </a:p>
          <a:p>
            <a:endParaRPr lang="en-US" dirty="0">
              <a:cs typeface="Calibri"/>
            </a:endParaRPr>
          </a:p>
          <a:p>
            <a:r>
              <a:rPr lang="en-US" dirty="0" smtClean="0">
                <a:cs typeface="Calibri"/>
              </a:rPr>
              <a:t>Please </a:t>
            </a:r>
            <a:r>
              <a:rPr lang="en-US" dirty="0">
                <a:cs typeface="Calibri"/>
              </a:rPr>
              <a:t>note: Readability is Left to Right &amp; Top to bottom</a:t>
            </a:r>
          </a:p>
          <a:p>
            <a:r>
              <a:rPr lang="en-US" dirty="0">
                <a:cs typeface="Calibri"/>
              </a:rPr>
              <a:t>Correct it.</a:t>
            </a:r>
          </a:p>
          <a:p>
            <a:endParaRPr lang="en-US" dirty="0">
              <a:cs typeface="Calibri"/>
            </a:endParaRPr>
          </a:p>
        </p:txBody>
      </p:sp>
      <p:sp>
        <p:nvSpPr>
          <p:cNvPr id="4" name="Rectangle 3">
            <a:extLst>
              <a:ext uri="{FF2B5EF4-FFF2-40B4-BE49-F238E27FC236}">
                <a16:creationId xmlns:a16="http://schemas.microsoft.com/office/drawing/2014/main" xmlns="" id="{04481DBB-0544-4940-88AE-1F537399CCF5}"/>
              </a:ext>
            </a:extLst>
          </p:cNvPr>
          <p:cNvSpPr/>
          <p:nvPr/>
        </p:nvSpPr>
        <p:spPr>
          <a:xfrm>
            <a:off x="852751" y="445670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 </a:t>
            </a:r>
            <a:endParaRPr lang="en-US" dirty="0"/>
          </a:p>
        </p:txBody>
      </p:sp>
      <p:cxnSp>
        <p:nvCxnSpPr>
          <p:cNvPr id="6" name="Straight Arrow Connector 5">
            <a:extLst>
              <a:ext uri="{FF2B5EF4-FFF2-40B4-BE49-F238E27FC236}">
                <a16:creationId xmlns:a16="http://schemas.microsoft.com/office/drawing/2014/main" xmlns="" id="{563D8BFA-57BE-4C73-98A0-5E3A1A4B22A7}"/>
              </a:ext>
            </a:extLst>
          </p:cNvPr>
          <p:cNvCxnSpPr>
            <a:cxnSpLocks/>
          </p:cNvCxnSpPr>
          <p:nvPr/>
        </p:nvCxnSpPr>
        <p:spPr>
          <a:xfrm>
            <a:off x="6025353" y="4796689"/>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xmlns="" id="{E271BD90-94F2-4A52-BFC9-9E4E343EA348}"/>
              </a:ext>
            </a:extLst>
          </p:cNvPr>
          <p:cNvSpPr/>
          <p:nvPr/>
        </p:nvSpPr>
        <p:spPr>
          <a:xfrm>
            <a:off x="6823071" y="44331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a:t>
            </a:r>
            <a:endParaRPr lang="en-US" dirty="0"/>
          </a:p>
        </p:txBody>
      </p:sp>
      <p:sp>
        <p:nvSpPr>
          <p:cNvPr id="8" name="Diamond 7">
            <a:extLst>
              <a:ext uri="{FF2B5EF4-FFF2-40B4-BE49-F238E27FC236}">
                <a16:creationId xmlns:a16="http://schemas.microsoft.com/office/drawing/2014/main" xmlns="" id="{4D841ABE-B231-44E5-B043-420F31A76868}"/>
              </a:ext>
            </a:extLst>
          </p:cNvPr>
          <p:cNvSpPr/>
          <p:nvPr/>
        </p:nvSpPr>
        <p:spPr>
          <a:xfrm>
            <a:off x="4096540" y="434954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a:t>
            </a:r>
          </a:p>
        </p:txBody>
      </p:sp>
      <p:cxnSp>
        <p:nvCxnSpPr>
          <p:cNvPr id="9" name="Straight Arrow Connector 8">
            <a:extLst>
              <a:ext uri="{FF2B5EF4-FFF2-40B4-BE49-F238E27FC236}">
                <a16:creationId xmlns:a16="http://schemas.microsoft.com/office/drawing/2014/main" xmlns="" id="{E1FFFEAF-0B88-4D92-8907-9AB98DB4C717}"/>
              </a:ext>
            </a:extLst>
          </p:cNvPr>
          <p:cNvCxnSpPr/>
          <p:nvPr/>
        </p:nvCxnSpPr>
        <p:spPr>
          <a:xfrm>
            <a:off x="3200927" y="480198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xmlns="" id="{33A5E99C-2678-403E-B70F-DA9D4CC1D7C4}"/>
              </a:ext>
            </a:extLst>
          </p:cNvPr>
          <p:cNvSpPr/>
          <p:nvPr/>
        </p:nvSpPr>
        <p:spPr>
          <a:xfrm>
            <a:off x="800602" y="189707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Teacher</a:t>
            </a:r>
            <a:endParaRPr lang="en-US" dirty="0"/>
          </a:p>
        </p:txBody>
      </p:sp>
      <p:sp>
        <p:nvSpPr>
          <p:cNvPr id="5" name="Diamond 4">
            <a:extLst>
              <a:ext uri="{FF2B5EF4-FFF2-40B4-BE49-F238E27FC236}">
                <a16:creationId xmlns:a16="http://schemas.microsoft.com/office/drawing/2014/main" xmlns="" id="{7D391CBB-DEA4-4503-AD01-63CED3474403}"/>
              </a:ext>
            </a:extLst>
          </p:cNvPr>
          <p:cNvSpPr/>
          <p:nvPr/>
        </p:nvSpPr>
        <p:spPr>
          <a:xfrm>
            <a:off x="852751" y="2984228"/>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a16="http://schemas.microsoft.com/office/drawing/2014/main" xmlns="" id="{C4849C77-9879-4650-B491-C9CACA4C2316}"/>
              </a:ext>
            </a:extLst>
          </p:cNvPr>
          <p:cNvCxnSpPr>
            <a:cxnSpLocks/>
          </p:cNvCxnSpPr>
          <p:nvPr/>
        </p:nvCxnSpPr>
        <p:spPr>
          <a:xfrm>
            <a:off x="1945841" y="3940486"/>
            <a:ext cx="0" cy="4926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8146375A-A1CD-4EDE-AA79-CB1A293370A4}"/>
              </a:ext>
            </a:extLst>
          </p:cNvPr>
          <p:cNvCxnSpPr>
            <a:cxnSpLocks/>
            <a:endCxn id="5" idx="0"/>
          </p:cNvCxnSpPr>
          <p:nvPr/>
        </p:nvCxnSpPr>
        <p:spPr>
          <a:xfrm flipH="1">
            <a:off x="1933198" y="2636973"/>
            <a:ext cx="12644" cy="34725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1690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628DB-20BB-4391-9CD6-962F7EACAAD0}"/>
              </a:ext>
            </a:extLst>
          </p:cNvPr>
          <p:cNvSpPr>
            <a:spLocks noGrp="1"/>
          </p:cNvSpPr>
          <p:nvPr>
            <p:ph type="title"/>
          </p:nvPr>
        </p:nvSpPr>
        <p:spPr>
          <a:xfrm>
            <a:off x="1154954" y="793363"/>
            <a:ext cx="8761413" cy="1285205"/>
          </a:xfrm>
        </p:spPr>
        <p:txBody>
          <a:bodyPr>
            <a:normAutofit fontScale="90000"/>
          </a:bodyPr>
          <a:lstStyle/>
          <a:p>
            <a:r>
              <a:rPr lang="en-US" dirty="0">
                <a:cs typeface="Calibri"/>
              </a:rPr>
              <a:t/>
            </a:r>
            <a:br>
              <a:rPr lang="en-US" dirty="0">
                <a:cs typeface="Calibri"/>
              </a:rPr>
            </a:br>
            <a:r>
              <a:rPr lang="en-US" sz="4000" dirty="0">
                <a:solidFill>
                  <a:schemeClr val="accent2"/>
                </a:solidFill>
              </a:rPr>
              <a:t>Constraints</a:t>
            </a:r>
            <a:r>
              <a:rPr lang="en-US" dirty="0">
                <a:cs typeface="Calibri"/>
              </a:rPr>
              <a:t> </a:t>
            </a:r>
            <a:r>
              <a:rPr lang="en-US" sz="4000" dirty="0">
                <a:solidFill>
                  <a:schemeClr val="accent2"/>
                </a:solidFill>
              </a:rPr>
              <a:t>on Relationship </a:t>
            </a:r>
            <a:r>
              <a:rPr lang="en-US" dirty="0">
                <a:cs typeface="Calibri"/>
              </a:rPr>
              <a:t/>
            </a:r>
            <a:br>
              <a:rPr lang="en-US" dirty="0">
                <a:cs typeface="Calibri"/>
              </a:rPr>
            </a:br>
            <a:r>
              <a:rPr lang="en-US" dirty="0">
                <a:cs typeface="Calibri"/>
              </a:rPr>
              <a:t/>
            </a:r>
            <a:br>
              <a:rPr lang="en-US" dirty="0">
                <a:cs typeface="Calibri"/>
              </a:rPr>
            </a:br>
            <a:endParaRPr lang="en-US" dirty="0"/>
          </a:p>
        </p:txBody>
      </p:sp>
      <p:sp>
        <p:nvSpPr>
          <p:cNvPr id="4" name="Text Placeholder 3">
            <a:extLst>
              <a:ext uri="{FF2B5EF4-FFF2-40B4-BE49-F238E27FC236}">
                <a16:creationId xmlns:a16="http://schemas.microsoft.com/office/drawing/2014/main" xmlns="" id="{9FC0BC93-439B-4AB2-8ACA-11BDAFAF5E1F}"/>
              </a:ext>
            </a:extLst>
          </p:cNvPr>
          <p:cNvSpPr>
            <a:spLocks noGrp="1"/>
          </p:cNvSpPr>
          <p:nvPr>
            <p:ph type="body" idx="1"/>
          </p:nvPr>
        </p:nvSpPr>
        <p:spPr/>
        <p:txBody>
          <a:bodyPr/>
          <a:lstStyle/>
          <a:p>
            <a:r>
              <a:rPr lang="en-US" sz="3200" dirty="0">
                <a:cs typeface="Calibri"/>
              </a:rPr>
              <a:t>Cardinality</a:t>
            </a:r>
            <a:endParaRPr lang="en-US" dirty="0"/>
          </a:p>
        </p:txBody>
      </p:sp>
      <p:sp>
        <p:nvSpPr>
          <p:cNvPr id="3" name="Content Placeholder 2">
            <a:extLst>
              <a:ext uri="{FF2B5EF4-FFF2-40B4-BE49-F238E27FC236}">
                <a16:creationId xmlns:a16="http://schemas.microsoft.com/office/drawing/2014/main" xmlns="" id="{EE89D61C-7E76-434F-85B9-0B87E066CF80}"/>
              </a:ext>
            </a:extLst>
          </p:cNvPr>
          <p:cNvSpPr>
            <a:spLocks noGrp="1"/>
          </p:cNvSpPr>
          <p:nvPr>
            <p:ph sz="half" idx="2"/>
          </p:nvPr>
        </p:nvSpPr>
        <p:spPr/>
        <p:txBody>
          <a:bodyPr/>
          <a:lstStyle/>
          <a:p>
            <a:r>
              <a:rPr lang="en-US" dirty="0">
                <a:cs typeface="Calibri"/>
              </a:rPr>
              <a:t>One to many   (1:N)</a:t>
            </a:r>
          </a:p>
          <a:p>
            <a:r>
              <a:rPr lang="en-US" dirty="0">
                <a:cs typeface="Calibri"/>
              </a:rPr>
              <a:t>One to one       (1:1)</a:t>
            </a:r>
          </a:p>
          <a:p>
            <a:r>
              <a:rPr lang="en-US" dirty="0">
                <a:cs typeface="Calibri"/>
              </a:rPr>
              <a:t>Many to many  (M:N)</a:t>
            </a:r>
          </a:p>
          <a:p>
            <a:pPr marL="0" indent="0">
              <a:buNone/>
            </a:pPr>
            <a:endParaRPr lang="en-US" dirty="0"/>
          </a:p>
        </p:txBody>
      </p:sp>
      <p:sp>
        <p:nvSpPr>
          <p:cNvPr id="5" name="Text Placeholder 4">
            <a:extLst>
              <a:ext uri="{FF2B5EF4-FFF2-40B4-BE49-F238E27FC236}">
                <a16:creationId xmlns:a16="http://schemas.microsoft.com/office/drawing/2014/main" xmlns="" id="{479E2619-8B24-4991-B7EF-01D8BAC507D9}"/>
              </a:ext>
            </a:extLst>
          </p:cNvPr>
          <p:cNvSpPr>
            <a:spLocks noGrp="1"/>
          </p:cNvSpPr>
          <p:nvPr>
            <p:ph type="body" sz="quarter" idx="3"/>
          </p:nvPr>
        </p:nvSpPr>
        <p:spPr/>
        <p:txBody>
          <a:bodyPr/>
          <a:lstStyle/>
          <a:p>
            <a:r>
              <a:rPr lang="en-US" sz="3200" dirty="0">
                <a:cs typeface="Calibri"/>
              </a:rPr>
              <a:t>Participation</a:t>
            </a:r>
            <a:endParaRPr lang="en-US" dirty="0"/>
          </a:p>
        </p:txBody>
      </p:sp>
      <p:sp>
        <p:nvSpPr>
          <p:cNvPr id="6" name="Content Placeholder 5">
            <a:extLst>
              <a:ext uri="{FF2B5EF4-FFF2-40B4-BE49-F238E27FC236}">
                <a16:creationId xmlns:a16="http://schemas.microsoft.com/office/drawing/2014/main" xmlns="" id="{13E2BBE1-D243-4943-B58B-D1BD5543000D}"/>
              </a:ext>
            </a:extLst>
          </p:cNvPr>
          <p:cNvSpPr>
            <a:spLocks noGrp="1"/>
          </p:cNvSpPr>
          <p:nvPr>
            <p:ph sz="quarter" idx="4"/>
          </p:nvPr>
        </p:nvSpPr>
        <p:spPr/>
        <p:txBody>
          <a:bodyPr/>
          <a:lstStyle/>
          <a:p>
            <a:r>
              <a:rPr lang="en-US" dirty="0"/>
              <a:t>Total  Participation    </a:t>
            </a:r>
          </a:p>
          <a:p>
            <a:r>
              <a:rPr lang="en-US" dirty="0"/>
              <a:t>Partial participation</a:t>
            </a:r>
          </a:p>
        </p:txBody>
      </p:sp>
      <p:cxnSp>
        <p:nvCxnSpPr>
          <p:cNvPr id="8" name="Straight Connector 7">
            <a:extLst>
              <a:ext uri="{FF2B5EF4-FFF2-40B4-BE49-F238E27FC236}">
                <a16:creationId xmlns:a16="http://schemas.microsoft.com/office/drawing/2014/main" xmlns="" id="{DEF39149-6BD8-4BDE-84ED-D69A29956B8F}"/>
              </a:ext>
            </a:extLst>
          </p:cNvPr>
          <p:cNvCxnSpPr/>
          <p:nvPr/>
        </p:nvCxnSpPr>
        <p:spPr>
          <a:xfrm>
            <a:off x="9381067" y="2658533"/>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40E7A261-BC7F-4DC5-8CC0-85999CA8BF4B}"/>
              </a:ext>
            </a:extLst>
          </p:cNvPr>
          <p:cNvCxnSpPr/>
          <p:nvPr/>
        </p:nvCxnSpPr>
        <p:spPr>
          <a:xfrm>
            <a:off x="9381067" y="2709334"/>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05590125-87C6-4B00-89C5-A3B999CF17FF}"/>
              </a:ext>
            </a:extLst>
          </p:cNvPr>
          <p:cNvCxnSpPr/>
          <p:nvPr/>
        </p:nvCxnSpPr>
        <p:spPr>
          <a:xfrm>
            <a:off x="9533467" y="3234266"/>
            <a:ext cx="16594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628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t>
            </a:r>
            <a:endParaRPr lang="en-US"/>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1" name="Diamond 10">
            <a:extLst>
              <a:ext uri="{FF2B5EF4-FFF2-40B4-BE49-F238E27FC236}">
                <a16:creationId xmlns:a16="http://schemas.microsoft.com/office/drawing/2014/main" xmlns="" id="{B95337CB-3A58-470D-A7AD-D00AE3D23483}"/>
              </a:ext>
            </a:extLst>
          </p:cNvPr>
          <p:cNvSpPr/>
          <p:nvPr/>
        </p:nvSpPr>
        <p:spPr>
          <a:xfrm>
            <a:off x="4529419" y="2998562"/>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p>
        </p:txBody>
      </p:sp>
      <p:sp>
        <p:nvSpPr>
          <p:cNvPr id="20" name="Rectangle 19">
            <a:extLst>
              <a:ext uri="{FF2B5EF4-FFF2-40B4-BE49-F238E27FC236}">
                <a16:creationId xmlns:a16="http://schemas.microsoft.com/office/drawing/2014/main" xmlns="" id="{D81F5FA0-4A49-4AC6-B3BB-983EC86C17C5}"/>
              </a:ext>
            </a:extLst>
          </p:cNvPr>
          <p:cNvSpPr/>
          <p:nvPr/>
        </p:nvSpPr>
        <p:spPr>
          <a:xfrm>
            <a:off x="1266617"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2" name="Straight Arrow Connector 21">
            <a:extLst>
              <a:ext uri="{FF2B5EF4-FFF2-40B4-BE49-F238E27FC236}">
                <a16:creationId xmlns:a16="http://schemas.microsoft.com/office/drawing/2014/main" xmlns="" id="{DF1093D6-05B3-4F30-88B8-1721937890D7}"/>
              </a:ext>
            </a:extLst>
          </p:cNvPr>
          <p:cNvCxnSpPr>
            <a:cxnSpLocks/>
          </p:cNvCxnSpPr>
          <p:nvPr/>
        </p:nvCxnSpPr>
        <p:spPr>
          <a:xfrm>
            <a:off x="6326774"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xmlns="" id="{644FB2F0-8B17-4F44-A1C6-E29DB39902F3}"/>
              </a:ext>
            </a:extLst>
          </p:cNvPr>
          <p:cNvSpPr/>
          <p:nvPr/>
        </p:nvSpPr>
        <p:spPr>
          <a:xfrm>
            <a:off x="7053055"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cxnSp>
        <p:nvCxnSpPr>
          <p:cNvPr id="28" name="Straight Arrow Connector 27">
            <a:extLst>
              <a:ext uri="{FF2B5EF4-FFF2-40B4-BE49-F238E27FC236}">
                <a16:creationId xmlns:a16="http://schemas.microsoft.com/office/drawing/2014/main" xmlns="" id="{175430B9-2A05-4DA3-B83C-29F82BECFF17}"/>
              </a:ext>
            </a:extLst>
          </p:cNvPr>
          <p:cNvCxnSpPr/>
          <p:nvPr/>
        </p:nvCxnSpPr>
        <p:spPr>
          <a:xfrm>
            <a:off x="3600242"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xmlns="" id="{DC1249B4-FAA4-4993-9D4F-94F91F338044}"/>
              </a:ext>
            </a:extLst>
          </p:cNvPr>
          <p:cNvSpPr txBox="1"/>
          <p:nvPr/>
        </p:nvSpPr>
        <p:spPr>
          <a:xfrm>
            <a:off x="6023858"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p>
        </p:txBody>
      </p:sp>
    </p:spTree>
    <p:extLst>
      <p:ext uri="{BB962C8B-B14F-4D97-AF65-F5344CB8AC3E}">
        <p14:creationId xmlns:p14="http://schemas.microsoft.com/office/powerpoint/2010/main" val="6048657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1</a:t>
            </a:r>
            <a:endParaRPr lang="en-US" dirty="0">
              <a:cs typeface="Calibri"/>
            </a:endParaRPr>
          </a:p>
        </p:txBody>
      </p:sp>
      <p:sp>
        <p:nvSpPr>
          <p:cNvPr id="6" name="TextBox 5">
            <a:extLst>
              <a:ext uri="{FF2B5EF4-FFF2-40B4-BE49-F238E27FC236}">
                <a16:creationId xmlns:a16="http://schemas.microsoft.com/office/drawing/2014/main" xmlns="" id="{DDD3A3F5-E7F6-4FE2-AD24-3D8BF33E5221}"/>
              </a:ext>
            </a:extLst>
          </p:cNvPr>
          <p:cNvSpPr txBox="1"/>
          <p:nvPr/>
        </p:nvSpPr>
        <p:spPr>
          <a:xfrm>
            <a:off x="3718588" y="30803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8" name="TextBox 7">
            <a:extLst>
              <a:ext uri="{FF2B5EF4-FFF2-40B4-BE49-F238E27FC236}">
                <a16:creationId xmlns:a16="http://schemas.microsoft.com/office/drawing/2014/main" xmlns="" id="{386AEEEA-7F64-4D95-9E55-3824ECA2955D}"/>
              </a:ext>
            </a:extLst>
          </p:cNvPr>
          <p:cNvSpPr txBox="1"/>
          <p:nvPr/>
        </p:nvSpPr>
        <p:spPr>
          <a:xfrm>
            <a:off x="6090598" y="4239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0" name="TextBox 9">
            <a:extLst>
              <a:ext uri="{FF2B5EF4-FFF2-40B4-BE49-F238E27FC236}">
                <a16:creationId xmlns:a16="http://schemas.microsoft.com/office/drawing/2014/main" xmlns="" id="{694C5952-1E04-4BFE-889C-1087ACF4D139}"/>
              </a:ext>
            </a:extLst>
          </p:cNvPr>
          <p:cNvSpPr txBox="1"/>
          <p:nvPr/>
        </p:nvSpPr>
        <p:spPr>
          <a:xfrm>
            <a:off x="3412935" y="42460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N</a:t>
            </a:r>
            <a:endParaRPr lang="en-US" dirty="0">
              <a:cs typeface="Calibri"/>
            </a:endParaRPr>
          </a:p>
        </p:txBody>
      </p:sp>
      <p:sp>
        <p:nvSpPr>
          <p:cNvPr id="12" name="TextBox 11">
            <a:extLst>
              <a:ext uri="{FF2B5EF4-FFF2-40B4-BE49-F238E27FC236}">
                <a16:creationId xmlns:a16="http://schemas.microsoft.com/office/drawing/2014/main" xmlns="" id="{13AAC9F1-804E-4516-A214-6220742922D9}"/>
              </a:ext>
            </a:extLst>
          </p:cNvPr>
          <p:cNvSpPr txBox="1"/>
          <p:nvPr/>
        </p:nvSpPr>
        <p:spPr>
          <a:xfrm>
            <a:off x="6217124" y="5716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4" name="TextBox 13">
            <a:extLst>
              <a:ext uri="{FF2B5EF4-FFF2-40B4-BE49-F238E27FC236}">
                <a16:creationId xmlns:a16="http://schemas.microsoft.com/office/drawing/2014/main" xmlns="" id="{9CC3522A-C901-4FB3-89AE-067E9FF20A27}"/>
              </a:ext>
            </a:extLst>
          </p:cNvPr>
          <p:cNvSpPr txBox="1"/>
          <p:nvPr/>
        </p:nvSpPr>
        <p:spPr>
          <a:xfrm>
            <a:off x="3414357" y="5700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Tree>
    <p:extLst>
      <p:ext uri="{BB962C8B-B14F-4D97-AF65-F5344CB8AC3E}">
        <p14:creationId xmlns:p14="http://schemas.microsoft.com/office/powerpoint/2010/main" val="2304935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A1C9B-B397-42B8-9EC7-69FF97C4DD5D}"/>
              </a:ext>
            </a:extLst>
          </p:cNvPr>
          <p:cNvSpPr>
            <a:spLocks noGrp="1"/>
          </p:cNvSpPr>
          <p:nvPr>
            <p:ph type="title"/>
          </p:nvPr>
        </p:nvSpPr>
        <p:spPr/>
        <p:txBody>
          <a:bodyPr/>
          <a:lstStyle/>
          <a:p>
            <a:pPr>
              <a:defRPr/>
            </a:pPr>
            <a:r>
              <a:rPr lang="en-US" dirty="0"/>
              <a:t>Announcements  &amp; Plagiarism </a:t>
            </a:r>
          </a:p>
        </p:txBody>
      </p:sp>
      <p:sp>
        <p:nvSpPr>
          <p:cNvPr id="11267" name="Content Placeholder 2">
            <a:extLst>
              <a:ext uri="{FF2B5EF4-FFF2-40B4-BE49-F238E27FC236}">
                <a16:creationId xmlns="" xmlns:a16="http://schemas.microsoft.com/office/drawing/2014/main" id="{CFF6F601-10C9-4FEE-94D2-3BC8C8C83409}"/>
              </a:ext>
            </a:extLst>
          </p:cNvPr>
          <p:cNvSpPr>
            <a:spLocks noGrp="1"/>
          </p:cNvSpPr>
          <p:nvPr>
            <p:ph idx="1"/>
          </p:nvPr>
        </p:nvSpPr>
        <p:spPr/>
        <p:txBody>
          <a:bodyPr/>
          <a:lstStyle/>
          <a:p>
            <a:r>
              <a:rPr lang="en-US" altLang="en-US" dirty="0"/>
              <a:t>Make sure you check your email and announcement on portal regularly. I keep on posting announcements for the deadlines. </a:t>
            </a:r>
          </a:p>
          <a:p>
            <a:endParaRPr lang="en-US" altLang="en-US" dirty="0"/>
          </a:p>
          <a:p>
            <a:r>
              <a:rPr lang="en-US" dirty="0"/>
              <a:t>Plagiarism Policy will be strictly applied. </a:t>
            </a:r>
          </a:p>
          <a:p>
            <a:endParaRPr lang="en-US" altLang="en-US" dirty="0"/>
          </a:p>
          <a:p>
            <a:r>
              <a:rPr lang="en-US" altLang="en-US" dirty="0"/>
              <a:t>No retakes</a:t>
            </a:r>
          </a:p>
        </p:txBody>
      </p:sp>
      <p:sp>
        <p:nvSpPr>
          <p:cNvPr id="11268" name="Slide Number Placeholder 3">
            <a:extLst>
              <a:ext uri="{FF2B5EF4-FFF2-40B4-BE49-F238E27FC236}">
                <a16:creationId xmlns="" xmlns:a16="http://schemas.microsoft.com/office/drawing/2014/main" id="{1B24CD3D-6EF0-46AA-964E-04DB99083D2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35A792EE-0F3C-45AD-8548-1BD7E4FCDB2D}" type="slidenum">
              <a:rPr lang="en-US" altLang="en-US" sz="1800">
                <a:solidFill>
                  <a:srgbClr val="FFFFFF"/>
                </a:solidFill>
              </a:rPr>
              <a:pPr/>
              <a:t>4</a:t>
            </a:fld>
            <a:endParaRPr lang="en-US" altLang="en-US"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Particitaion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p:txBody>
          <a:bodyPr vert="horz" lIns="91440" tIns="45720" rIns="91440" bIns="45720" rtlCol="0" anchor="t">
            <a:normAutofit/>
          </a:bodyPr>
          <a:lstStyle/>
          <a:p>
            <a:r>
              <a:rPr lang="en-US">
                <a:cs typeface="Calibri"/>
              </a:rPr>
              <a:t>Total or partial</a:t>
            </a:r>
            <a:endParaRPr lang="en-US"/>
          </a:p>
          <a:p>
            <a:pPr marL="0" indent="0">
              <a:buNone/>
            </a:pPr>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3373732"/>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92129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works</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3373731"/>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468227"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528384" y="4801736"/>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7254665"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376736" y="4349298"/>
            <a:ext cx="248560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cs typeface="Calibri"/>
            </a:endParaRPr>
          </a:p>
        </p:txBody>
      </p:sp>
      <p:cxnSp>
        <p:nvCxnSpPr>
          <p:cNvPr id="23" name="Straight Arrow Connector 22">
            <a:extLst>
              <a:ext uri="{FF2B5EF4-FFF2-40B4-BE49-F238E27FC236}">
                <a16:creationId xmlns:a16="http://schemas.microsoft.com/office/drawing/2014/main" xmlns="" id="{DC288AA4-3D2B-4C70-B746-E5BCF7CB5B94}"/>
              </a:ext>
            </a:extLst>
          </p:cNvPr>
          <p:cNvCxnSpPr>
            <a:endCxn id="21" idx="1"/>
          </p:cNvCxnSpPr>
          <p:nvPr/>
        </p:nvCxnSpPr>
        <p:spPr>
          <a:xfrm>
            <a:off x="3801852" y="4801735"/>
            <a:ext cx="574884"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p:cNvCxnSpPr>
          <p:nvPr/>
        </p:nvCxnSpPr>
        <p:spPr>
          <a:xfrm>
            <a:off x="6460331" y="6174580"/>
            <a:ext cx="55959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8" y="5722143"/>
            <a:ext cx="25003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0378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DF879C-6FF8-4DB6-9643-73E27A39B03B}"/>
              </a:ext>
            </a:extLst>
          </p:cNvPr>
          <p:cNvSpPr>
            <a:spLocks noGrp="1"/>
          </p:cNvSpPr>
          <p:nvPr>
            <p:ph type="title"/>
          </p:nvPr>
        </p:nvSpPr>
        <p:spPr/>
        <p:txBody>
          <a:bodyPr/>
          <a:lstStyle/>
          <a:p>
            <a:r>
              <a:rPr lang="en-US">
                <a:cs typeface="Calibri Light"/>
              </a:rPr>
              <a:t>Relationship: cardinality and Participation  </a:t>
            </a:r>
            <a:endParaRPr lang="en-US"/>
          </a:p>
        </p:txBody>
      </p:sp>
      <p:sp>
        <p:nvSpPr>
          <p:cNvPr id="3" name="Content Placeholder 2">
            <a:extLst>
              <a:ext uri="{FF2B5EF4-FFF2-40B4-BE49-F238E27FC236}">
                <a16:creationId xmlns:a16="http://schemas.microsoft.com/office/drawing/2014/main" xmlns="" id="{344ABC9E-551C-4D50-9BD1-0EDE0DE288A8}"/>
              </a:ext>
            </a:extLst>
          </p:cNvPr>
          <p:cNvSpPr>
            <a:spLocks noGrp="1"/>
          </p:cNvSpPr>
          <p:nvPr>
            <p:ph idx="1"/>
          </p:nvPr>
        </p:nvSpPr>
        <p:spPr>
          <a:xfrm>
            <a:off x="1154954" y="2025913"/>
            <a:ext cx="8825659" cy="3993887"/>
          </a:xfrm>
        </p:spPr>
        <p:txBody>
          <a:bodyPr vert="horz" lIns="91440" tIns="45720" rIns="91440" bIns="45720" rtlCol="0" anchor="t">
            <a:normAutofit/>
          </a:bodyPr>
          <a:lstStyle/>
          <a:p>
            <a:r>
              <a:rPr lang="en-US" dirty="0">
                <a:cs typeface="Calibri"/>
              </a:rPr>
              <a:t>1 : M </a:t>
            </a:r>
          </a:p>
          <a:p>
            <a:pPr marL="0" indent="0">
              <a:buNone/>
            </a:pPr>
            <a:endParaRPr lang="en-US" dirty="0" smtClean="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M : N </a:t>
            </a:r>
            <a:endParaRPr lang="en-US" dirty="0" smtClean="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1 : 1 </a:t>
            </a:r>
          </a:p>
          <a:p>
            <a:pPr marL="0" indent="0">
              <a:buNone/>
            </a:pPr>
            <a:endParaRPr lang="en-US" dirty="0">
              <a:cs typeface="Calibri"/>
            </a:endParaRPr>
          </a:p>
        </p:txBody>
      </p:sp>
      <p:sp>
        <p:nvSpPr>
          <p:cNvPr id="5" name="Rectangle 4">
            <a:extLst>
              <a:ext uri="{FF2B5EF4-FFF2-40B4-BE49-F238E27FC236}">
                <a16:creationId xmlns:a16="http://schemas.microsoft.com/office/drawing/2014/main" xmlns="" id="{D81F5FA0-4A49-4AC6-B3BB-983EC86C17C5}"/>
              </a:ext>
            </a:extLst>
          </p:cNvPr>
          <p:cNvSpPr/>
          <p:nvPr/>
        </p:nvSpPr>
        <p:spPr>
          <a:xfrm>
            <a:off x="1400174"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a16="http://schemas.microsoft.com/office/drawing/2014/main" xmlns="" id="{DF1093D6-05B3-4F30-88B8-1721937890D7}"/>
              </a:ext>
            </a:extLst>
          </p:cNvPr>
          <p:cNvCxnSpPr>
            <a:cxnSpLocks/>
          </p:cNvCxnSpPr>
          <p:nvPr/>
        </p:nvCxnSpPr>
        <p:spPr>
          <a:xfrm>
            <a:off x="6460331" y="278130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xmlns="" id="{644FB2F0-8B17-4F44-A1C6-E29DB39902F3}"/>
              </a:ext>
            </a:extLst>
          </p:cNvPr>
          <p:cNvSpPr/>
          <p:nvPr/>
        </p:nvSpPr>
        <p:spPr>
          <a:xfrm>
            <a:off x="7186612"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a16="http://schemas.microsoft.com/office/drawing/2014/main" xmlns="" id="{B95337CB-3A58-470D-A7AD-D00AE3D23483}"/>
              </a:ext>
            </a:extLst>
          </p:cNvPr>
          <p:cNvSpPr/>
          <p:nvPr/>
        </p:nvSpPr>
        <p:spPr>
          <a:xfrm>
            <a:off x="4614861" y="2328862"/>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algn="ctr"/>
            <a:r>
              <a:rPr lang="en-US" dirty="0">
                <a:cs typeface="Calibri"/>
              </a:rPr>
              <a:t>works</a:t>
            </a:r>
            <a:endParaRPr lang="en-US" dirty="0"/>
          </a:p>
        </p:txBody>
      </p:sp>
      <p:cxnSp>
        <p:nvCxnSpPr>
          <p:cNvPr id="13" name="Straight Arrow Connector 12">
            <a:extLst>
              <a:ext uri="{FF2B5EF4-FFF2-40B4-BE49-F238E27FC236}">
                <a16:creationId xmlns:a16="http://schemas.microsoft.com/office/drawing/2014/main" xmlns="" id="{175430B9-2A05-4DA3-B83C-29F82BECFF17}"/>
              </a:ext>
            </a:extLst>
          </p:cNvPr>
          <p:cNvCxnSpPr/>
          <p:nvPr/>
        </p:nvCxnSpPr>
        <p:spPr>
          <a:xfrm>
            <a:off x="3733799" y="2781299"/>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xmlns="" id="{72CD61B8-ADD3-4926-BABD-F8D8343F8A25}"/>
              </a:ext>
            </a:extLst>
          </p:cNvPr>
          <p:cNvSpPr/>
          <p:nvPr/>
        </p:nvSpPr>
        <p:spPr>
          <a:xfrm>
            <a:off x="1197768"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a16="http://schemas.microsoft.com/office/drawing/2014/main" xmlns="" id="{8EB18534-4DE5-43A3-B4CC-29FA5288B553}"/>
              </a:ext>
            </a:extLst>
          </p:cNvPr>
          <p:cNvCxnSpPr>
            <a:cxnSpLocks/>
          </p:cNvCxnSpPr>
          <p:nvPr/>
        </p:nvCxnSpPr>
        <p:spPr>
          <a:xfrm>
            <a:off x="6257925" y="4376737"/>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xmlns="" id="{AF1F8309-A4E5-4D9A-A702-55F3EB4E4E45}"/>
              </a:ext>
            </a:extLst>
          </p:cNvPr>
          <p:cNvSpPr/>
          <p:nvPr/>
        </p:nvSpPr>
        <p:spPr>
          <a:xfrm>
            <a:off x="6984206"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a16="http://schemas.microsoft.com/office/drawing/2014/main" xmlns="" id="{1881F132-F5BE-4F75-AC66-678106150110}"/>
              </a:ext>
            </a:extLst>
          </p:cNvPr>
          <p:cNvSpPr/>
          <p:nvPr/>
        </p:nvSpPr>
        <p:spPr>
          <a:xfrm>
            <a:off x="4167542" y="3924299"/>
            <a:ext cx="2292787"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p>
        </p:txBody>
      </p:sp>
      <p:cxnSp>
        <p:nvCxnSpPr>
          <p:cNvPr id="23" name="Straight Arrow Connector 22">
            <a:extLst>
              <a:ext uri="{FF2B5EF4-FFF2-40B4-BE49-F238E27FC236}">
                <a16:creationId xmlns:a16="http://schemas.microsoft.com/office/drawing/2014/main" xmlns="" id="{DC288AA4-3D2B-4C70-B746-E5BCF7CB5B94}"/>
              </a:ext>
            </a:extLst>
          </p:cNvPr>
          <p:cNvCxnSpPr/>
          <p:nvPr/>
        </p:nvCxnSpPr>
        <p:spPr>
          <a:xfrm>
            <a:off x="3531393" y="4376736"/>
            <a:ext cx="84534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a16="http://schemas.microsoft.com/office/drawing/2014/main" xmlns=""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a16="http://schemas.microsoft.com/office/drawing/2014/main" xmlns="" id="{E150476E-2686-4065-B5A1-175F1C86C152}"/>
              </a:ext>
            </a:extLst>
          </p:cNvPr>
          <p:cNvCxnSpPr>
            <a:cxnSpLocks/>
            <a:endCxn id="29" idx="1"/>
          </p:cNvCxnSpPr>
          <p:nvPr/>
        </p:nvCxnSpPr>
        <p:spPr>
          <a:xfrm>
            <a:off x="6222206" y="6174581"/>
            <a:ext cx="726281" cy="0"/>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xmlns=""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a16="http://schemas.microsoft.com/office/drawing/2014/main" xmlns="" id="{8359C1EC-2F5C-4DAF-A571-2F3E9E95AB4E}"/>
              </a:ext>
            </a:extLst>
          </p:cNvPr>
          <p:cNvSpPr/>
          <p:nvPr/>
        </p:nvSpPr>
        <p:spPr>
          <a:xfrm>
            <a:off x="3960017" y="5722143"/>
            <a:ext cx="275034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Is </a:t>
            </a:r>
            <a:r>
              <a:rPr lang="en-US" dirty="0">
                <a:cs typeface="Calibri"/>
              </a:rPr>
              <a:t>head of </a:t>
            </a:r>
            <a:endParaRPr lang="en-US" dirty="0"/>
          </a:p>
        </p:txBody>
      </p:sp>
      <p:cxnSp>
        <p:nvCxnSpPr>
          <p:cNvPr id="33" name="Straight Arrow Connector 32">
            <a:extLst>
              <a:ext uri="{FF2B5EF4-FFF2-40B4-BE49-F238E27FC236}">
                <a16:creationId xmlns:a16="http://schemas.microsoft.com/office/drawing/2014/main" xmlns="" id="{3B9C4330-278A-4C35-AF30-DF1CDD88E2D7}"/>
              </a:ext>
            </a:extLst>
          </p:cNvPr>
          <p:cNvCxnSpPr>
            <a:endCxn id="31" idx="1"/>
          </p:cNvCxnSpPr>
          <p:nvPr/>
        </p:nvCxnSpPr>
        <p:spPr>
          <a:xfrm>
            <a:off x="3495674" y="6174580"/>
            <a:ext cx="464343"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xmlns="" id="{8B62B54C-CD7C-443F-8A86-13F2F68C3FFC}"/>
              </a:ext>
            </a:extLst>
          </p:cNvPr>
          <p:cNvSpPr txBox="1"/>
          <p:nvPr/>
        </p:nvSpPr>
        <p:spPr>
          <a:xfrm>
            <a:off x="6462712" y="23312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a:t>
            </a:r>
          </a:p>
        </p:txBody>
      </p:sp>
      <p:sp>
        <p:nvSpPr>
          <p:cNvPr id="20" name="TextBox 19">
            <a:extLst>
              <a:ext uri="{FF2B5EF4-FFF2-40B4-BE49-F238E27FC236}">
                <a16:creationId xmlns:a16="http://schemas.microsoft.com/office/drawing/2014/main" xmlns="" id="{BF11A06D-38EC-4B9F-A9C6-ACD9F6463F07}"/>
              </a:ext>
            </a:extLst>
          </p:cNvPr>
          <p:cNvSpPr txBox="1"/>
          <p:nvPr/>
        </p:nvSpPr>
        <p:spPr>
          <a:xfrm>
            <a:off x="3879056" y="24264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
            </a:r>
            <a:endParaRPr lang="en-US" dirty="0"/>
          </a:p>
        </p:txBody>
      </p:sp>
      <p:sp>
        <p:nvSpPr>
          <p:cNvPr id="6" name="TextBox 5">
            <a:extLst>
              <a:ext uri="{FF2B5EF4-FFF2-40B4-BE49-F238E27FC236}">
                <a16:creationId xmlns:a16="http://schemas.microsoft.com/office/drawing/2014/main" xmlns="" id="{FB030ECF-D2F4-4319-B2D4-849374B95630}"/>
              </a:ext>
            </a:extLst>
          </p:cNvPr>
          <p:cNvSpPr txBox="1"/>
          <p:nvPr/>
        </p:nvSpPr>
        <p:spPr>
          <a:xfrm>
            <a:off x="3604857" y="3923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22" name="TextBox 21">
            <a:extLst>
              <a:ext uri="{FF2B5EF4-FFF2-40B4-BE49-F238E27FC236}">
                <a16:creationId xmlns:a16="http://schemas.microsoft.com/office/drawing/2014/main" xmlns="" id="{79103F9A-227B-4A12-A662-84464C783409}"/>
              </a:ext>
            </a:extLst>
          </p:cNvPr>
          <p:cNvSpPr txBox="1"/>
          <p:nvPr/>
        </p:nvSpPr>
        <p:spPr>
          <a:xfrm>
            <a:off x="5936349" y="56520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4" name="TextBox 23">
            <a:extLst>
              <a:ext uri="{FF2B5EF4-FFF2-40B4-BE49-F238E27FC236}">
                <a16:creationId xmlns:a16="http://schemas.microsoft.com/office/drawing/2014/main" xmlns="" id="{E59BB1C1-BED3-4F74-95CA-F88C17E8F8FA}"/>
              </a:ext>
            </a:extLst>
          </p:cNvPr>
          <p:cNvSpPr txBox="1"/>
          <p:nvPr/>
        </p:nvSpPr>
        <p:spPr>
          <a:xfrm>
            <a:off x="6015961" y="39233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26" name="TextBox 25">
            <a:extLst>
              <a:ext uri="{FF2B5EF4-FFF2-40B4-BE49-F238E27FC236}">
                <a16:creationId xmlns:a16="http://schemas.microsoft.com/office/drawing/2014/main" xmlns="" id="{0B4C5379-AEC8-4AB1-B9FC-3330D5A488C7}"/>
              </a:ext>
            </a:extLst>
          </p:cNvPr>
          <p:cNvSpPr txBox="1"/>
          <p:nvPr/>
        </p:nvSpPr>
        <p:spPr>
          <a:xfrm>
            <a:off x="3479752" y="5811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28" name="Straight Arrow Connector 27">
            <a:extLst>
              <a:ext uri="{FF2B5EF4-FFF2-40B4-BE49-F238E27FC236}">
                <a16:creationId xmlns:a16="http://schemas.microsoft.com/office/drawing/2014/main" xmlns="" id="{216788ED-5481-484A-AE57-3FFE00F532FB}"/>
              </a:ext>
            </a:extLst>
          </p:cNvPr>
          <p:cNvCxnSpPr>
            <a:cxnSpLocks/>
          </p:cNvCxnSpPr>
          <p:nvPr/>
        </p:nvCxnSpPr>
        <p:spPr>
          <a:xfrm>
            <a:off x="6460330" y="2860911"/>
            <a:ext cx="726282" cy="2274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xmlns="" id="{106129B4-01FE-460C-85F2-6870279D9B1C}"/>
              </a:ext>
            </a:extLst>
          </p:cNvPr>
          <p:cNvCxnSpPr>
            <a:cxnSpLocks/>
          </p:cNvCxnSpPr>
          <p:nvPr/>
        </p:nvCxnSpPr>
        <p:spPr>
          <a:xfrm flipV="1">
            <a:off x="3719406" y="2873350"/>
            <a:ext cx="956941" cy="1030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xmlns="" id="{A27EC5CF-A78A-486D-AAE9-3FE6EC673C80}"/>
              </a:ext>
            </a:extLst>
          </p:cNvPr>
          <p:cNvCxnSpPr>
            <a:cxnSpLocks/>
          </p:cNvCxnSpPr>
          <p:nvPr/>
        </p:nvCxnSpPr>
        <p:spPr>
          <a:xfrm>
            <a:off x="6348057" y="4454215"/>
            <a:ext cx="671156" cy="60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xmlns="" id="{2A3F07EA-988A-4991-A06D-46601F1EEEE5}"/>
              </a:ext>
            </a:extLst>
          </p:cNvPr>
          <p:cNvCxnSpPr>
            <a:cxnSpLocks/>
          </p:cNvCxnSpPr>
          <p:nvPr/>
        </p:nvCxnSpPr>
        <p:spPr>
          <a:xfrm>
            <a:off x="3526061" y="4430403"/>
            <a:ext cx="850675"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xmlns="" id="{4890D78B-BCE1-49E7-847B-2C510F33E4C1}"/>
              </a:ext>
            </a:extLst>
          </p:cNvPr>
          <p:cNvCxnSpPr>
            <a:cxnSpLocks/>
          </p:cNvCxnSpPr>
          <p:nvPr/>
        </p:nvCxnSpPr>
        <p:spPr>
          <a:xfrm>
            <a:off x="6543674" y="6109953"/>
            <a:ext cx="404813" cy="2"/>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33111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2B512D-4B57-40E2-9F12-564769C3E338}"/>
              </a:ext>
            </a:extLst>
          </p:cNvPr>
          <p:cNvSpPr>
            <a:spLocks noGrp="1"/>
          </p:cNvSpPr>
          <p:nvPr>
            <p:ph type="title"/>
          </p:nvPr>
        </p:nvSpPr>
        <p:spPr/>
        <p:txBody>
          <a:bodyPr/>
          <a:lstStyle/>
          <a:p>
            <a:r>
              <a:rPr lang="en-US" dirty="0"/>
              <a:t>Attributes of relationship</a:t>
            </a:r>
          </a:p>
        </p:txBody>
      </p:sp>
      <p:sp>
        <p:nvSpPr>
          <p:cNvPr id="3" name="Content Placeholder 2">
            <a:extLst>
              <a:ext uri="{FF2B5EF4-FFF2-40B4-BE49-F238E27FC236}">
                <a16:creationId xmlns:a16="http://schemas.microsoft.com/office/drawing/2014/main" xmlns="" id="{CDFF5AEC-34D7-4AF8-954F-9AA2504D48E2}"/>
              </a:ext>
            </a:extLst>
          </p:cNvPr>
          <p:cNvSpPr>
            <a:spLocks noGrp="1"/>
          </p:cNvSpPr>
          <p:nvPr>
            <p:ph idx="1"/>
          </p:nvPr>
        </p:nvSpPr>
        <p:spPr/>
        <p:txBody>
          <a:bodyPr/>
          <a:lstStyle/>
          <a:p>
            <a:pPr eaLnBrk="1" hangingPunct="1">
              <a:lnSpc>
                <a:spcPct val="90000"/>
              </a:lnSpc>
            </a:pPr>
            <a:r>
              <a:rPr lang="en-US" altLang="en-US" dirty="0"/>
              <a:t>A relationship can have attributes:</a:t>
            </a:r>
          </a:p>
          <a:p>
            <a:pPr lvl="1" eaLnBrk="1" hangingPunct="1">
              <a:lnSpc>
                <a:spcPct val="90000"/>
              </a:lnSpc>
            </a:pPr>
            <a:r>
              <a:rPr lang="en-US" altLang="en-US" dirty="0"/>
              <a:t>For example, grade of enrolls</a:t>
            </a:r>
          </a:p>
          <a:p>
            <a:pPr lvl="1" eaLnBrk="1" hangingPunct="1">
              <a:lnSpc>
                <a:spcPct val="90000"/>
              </a:lnSpc>
            </a:pPr>
            <a:r>
              <a:rPr lang="en-US" altLang="en-US" dirty="0"/>
              <a:t>Its value for each relationship instance describes the grade a student takes when he is enrolled in a course.</a:t>
            </a:r>
          </a:p>
          <a:p>
            <a:pPr lvl="2" eaLnBrk="1" hangingPunct="1">
              <a:lnSpc>
                <a:spcPct val="90000"/>
              </a:lnSpc>
            </a:pPr>
            <a:r>
              <a:rPr lang="en-US" altLang="en-US" dirty="0"/>
              <a:t>A value of  Grade depends on a particular (Student</a:t>
            </a:r>
            <a:r>
              <a:rPr lang="en-US" altLang="en-US" dirty="0" smtClean="0"/>
              <a:t>, Course</a:t>
            </a:r>
            <a:r>
              <a:rPr lang="en-US" altLang="en-US" dirty="0"/>
              <a:t>) combination</a:t>
            </a:r>
          </a:p>
          <a:p>
            <a:endParaRPr lang="en-US" dirty="0"/>
          </a:p>
        </p:txBody>
      </p:sp>
      <p:sp>
        <p:nvSpPr>
          <p:cNvPr id="4" name="Rectangle 3">
            <a:extLst>
              <a:ext uri="{FF2B5EF4-FFF2-40B4-BE49-F238E27FC236}">
                <a16:creationId xmlns:a16="http://schemas.microsoft.com/office/drawing/2014/main" xmlns="" id="{AAB6628A-8496-4BFD-B723-5953520D95D7}"/>
              </a:ext>
            </a:extLst>
          </p:cNvPr>
          <p:cNvSpPr/>
          <p:nvPr/>
        </p:nvSpPr>
        <p:spPr>
          <a:xfrm>
            <a:off x="1454114"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Students </a:t>
            </a:r>
            <a:endParaRPr lang="en-US" dirty="0"/>
          </a:p>
        </p:txBody>
      </p:sp>
      <p:sp>
        <p:nvSpPr>
          <p:cNvPr id="5" name="Rectangle 4">
            <a:extLst>
              <a:ext uri="{FF2B5EF4-FFF2-40B4-BE49-F238E27FC236}">
                <a16:creationId xmlns:a16="http://schemas.microsoft.com/office/drawing/2014/main" xmlns="" id="{BBDAC457-9197-4FF7-AEE1-F219E1E4EB32}"/>
              </a:ext>
            </a:extLst>
          </p:cNvPr>
          <p:cNvSpPr/>
          <p:nvPr/>
        </p:nvSpPr>
        <p:spPr>
          <a:xfrm>
            <a:off x="7240552"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6" name="Diamond 5">
            <a:extLst>
              <a:ext uri="{FF2B5EF4-FFF2-40B4-BE49-F238E27FC236}">
                <a16:creationId xmlns:a16="http://schemas.microsoft.com/office/drawing/2014/main" xmlns="" id="{E459A34D-9B0C-4FCF-BD93-B13977C4D1EA}"/>
              </a:ext>
            </a:extLst>
          </p:cNvPr>
          <p:cNvSpPr/>
          <p:nvPr/>
        </p:nvSpPr>
        <p:spPr>
          <a:xfrm>
            <a:off x="4668801" y="4186547"/>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a:t>
            </a:r>
          </a:p>
        </p:txBody>
      </p:sp>
      <p:cxnSp>
        <p:nvCxnSpPr>
          <p:cNvPr id="8" name="Straight Connector 7">
            <a:extLst>
              <a:ext uri="{FF2B5EF4-FFF2-40B4-BE49-F238E27FC236}">
                <a16:creationId xmlns:a16="http://schemas.microsoft.com/office/drawing/2014/main" xmlns="" id="{9B18D7E3-CDF4-49DC-967D-A1C4FAFC0607}"/>
              </a:ext>
            </a:extLst>
          </p:cNvPr>
          <p:cNvCxnSpPr>
            <a:stCxn id="4" idx="3"/>
            <a:endCxn id="6" idx="1"/>
          </p:cNvCxnSpPr>
          <p:nvPr/>
        </p:nvCxnSpPr>
        <p:spPr>
          <a:xfrm>
            <a:off x="3787739" y="4638985"/>
            <a:ext cx="881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F6FE6A8-1BAE-4E85-912C-CE5EA2DB679A}"/>
              </a:ext>
            </a:extLst>
          </p:cNvPr>
          <p:cNvCxnSpPr>
            <a:cxnSpLocks/>
            <a:endCxn id="5" idx="1"/>
          </p:cNvCxnSpPr>
          <p:nvPr/>
        </p:nvCxnSpPr>
        <p:spPr>
          <a:xfrm>
            <a:off x="6497809" y="4638985"/>
            <a:ext cx="742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EFAC185-2C6C-42F8-BF86-99F7C1ED85DA}"/>
              </a:ext>
            </a:extLst>
          </p:cNvPr>
          <p:cNvCxnSpPr>
            <a:cxnSpLocks/>
          </p:cNvCxnSpPr>
          <p:nvPr/>
        </p:nvCxnSpPr>
        <p:spPr>
          <a:xfrm>
            <a:off x="5655469" y="5091422"/>
            <a:ext cx="440531" cy="56725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80399C7F-858B-4C7F-9A14-E412F18DF39D}"/>
              </a:ext>
            </a:extLst>
          </p:cNvPr>
          <p:cNvSpPr/>
          <p:nvPr/>
        </p:nvSpPr>
        <p:spPr>
          <a:xfrm>
            <a:off x="5607481" y="5618921"/>
            <a:ext cx="1780656" cy="7062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Grade</a:t>
            </a:r>
          </a:p>
        </p:txBody>
      </p:sp>
    </p:spTree>
    <p:extLst>
      <p:ext uri="{BB962C8B-B14F-4D97-AF65-F5344CB8AC3E}">
        <p14:creationId xmlns:p14="http://schemas.microsoft.com/office/powerpoint/2010/main" val="1776222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CB698-6DF2-40CC-8A25-CB229485F51E}"/>
              </a:ext>
            </a:extLst>
          </p:cNvPr>
          <p:cNvSpPr>
            <a:spLocks noGrp="1"/>
          </p:cNvSpPr>
          <p:nvPr>
            <p:ph type="title"/>
          </p:nvPr>
        </p:nvSpPr>
        <p:spPr/>
        <p:txBody>
          <a:bodyPr/>
          <a:lstStyle/>
          <a:p>
            <a:r>
              <a:rPr lang="en-US">
                <a:cs typeface="Calibri Light"/>
              </a:rPr>
              <a:t>Recursive Relationship: Rolenames </a:t>
            </a:r>
            <a:endParaRPr lang="en-US"/>
          </a:p>
        </p:txBody>
      </p:sp>
      <p:sp>
        <p:nvSpPr>
          <p:cNvPr id="3" name="Content Placeholder 2">
            <a:extLst>
              <a:ext uri="{FF2B5EF4-FFF2-40B4-BE49-F238E27FC236}">
                <a16:creationId xmlns:a16="http://schemas.microsoft.com/office/drawing/2014/main" xmlns="" id="{47D687C1-6C06-40DA-8ED5-51F73B970A0C}"/>
              </a:ext>
            </a:extLst>
          </p:cNvPr>
          <p:cNvSpPr>
            <a:spLocks noGrp="1"/>
          </p:cNvSpPr>
          <p:nvPr>
            <p:ph idx="1"/>
          </p:nvPr>
        </p:nvSpPr>
        <p:spPr/>
        <p:txBody>
          <a:bodyPr vert="horz" lIns="91440" tIns="45720" rIns="91440" bIns="45720" rtlCol="0" anchor="t">
            <a:normAutofit/>
          </a:bodyPr>
          <a:lstStyle/>
          <a:p>
            <a:r>
              <a:rPr lang="en-US" dirty="0">
                <a:cs typeface="Calibri"/>
              </a:rPr>
              <a:t>Employee is supervisor of other employees </a:t>
            </a:r>
            <a:endParaRPr lang="en-US" dirty="0"/>
          </a:p>
        </p:txBody>
      </p:sp>
      <p:sp>
        <p:nvSpPr>
          <p:cNvPr id="4" name="Rectangle 3">
            <a:extLst>
              <a:ext uri="{FF2B5EF4-FFF2-40B4-BE49-F238E27FC236}">
                <a16:creationId xmlns:a16="http://schemas.microsoft.com/office/drawing/2014/main" xmlns="" id="{08EFFF13-5A63-4A7E-BFFB-B7CAFEC35B01}"/>
              </a:ext>
            </a:extLst>
          </p:cNvPr>
          <p:cNvSpPr/>
          <p:nvPr/>
        </p:nvSpPr>
        <p:spPr>
          <a:xfrm>
            <a:off x="3693995" y="2971800"/>
            <a:ext cx="2854655"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5" name="Diamond 4">
            <a:extLst>
              <a:ext uri="{FF2B5EF4-FFF2-40B4-BE49-F238E27FC236}">
                <a16:creationId xmlns:a16="http://schemas.microsoft.com/office/drawing/2014/main" xmlns="" id="{4B7E502B-7BFF-4AD7-8BFF-20FCAC01A49C}"/>
              </a:ext>
            </a:extLst>
          </p:cNvPr>
          <p:cNvSpPr/>
          <p:nvPr/>
        </p:nvSpPr>
        <p:spPr>
          <a:xfrm>
            <a:off x="5565585" y="5025362"/>
            <a:ext cx="2342864" cy="13534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supervisor of </a:t>
            </a:r>
            <a:endParaRPr lang="en-US" dirty="0"/>
          </a:p>
        </p:txBody>
      </p:sp>
      <p:cxnSp>
        <p:nvCxnSpPr>
          <p:cNvPr id="6" name="Straight Arrow Connector 5">
            <a:extLst>
              <a:ext uri="{FF2B5EF4-FFF2-40B4-BE49-F238E27FC236}">
                <a16:creationId xmlns:a16="http://schemas.microsoft.com/office/drawing/2014/main" xmlns="" id="{AE6F1AF2-450C-4845-B27A-5B7BA495A624}"/>
              </a:ext>
            </a:extLst>
          </p:cNvPr>
          <p:cNvCxnSpPr/>
          <p:nvPr/>
        </p:nvCxnSpPr>
        <p:spPr>
          <a:xfrm flipV="1">
            <a:off x="6561446" y="3519131"/>
            <a:ext cx="2024416"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xmlns="" id="{EEDD4C8C-0E2A-4330-A895-D19EF23F14D5}"/>
              </a:ext>
            </a:extLst>
          </p:cNvPr>
          <p:cNvCxnSpPr/>
          <p:nvPr/>
        </p:nvCxnSpPr>
        <p:spPr>
          <a:xfrm>
            <a:off x="8546768" y="3514156"/>
            <a:ext cx="45492" cy="22518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xmlns="" id="{A949BFDE-B630-4555-B515-FEA1972EF47F}"/>
              </a:ext>
            </a:extLst>
          </p:cNvPr>
          <p:cNvCxnSpPr/>
          <p:nvPr/>
        </p:nvCxnSpPr>
        <p:spPr>
          <a:xfrm>
            <a:off x="7874636" y="5723184"/>
            <a:ext cx="716507" cy="1137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xmlns="" id="{507F83FB-588F-405F-B365-E4C8B762A5B3}"/>
              </a:ext>
            </a:extLst>
          </p:cNvPr>
          <p:cNvCxnSpPr>
            <a:cxnSpLocks/>
          </p:cNvCxnSpPr>
          <p:nvPr/>
        </p:nvCxnSpPr>
        <p:spPr>
          <a:xfrm>
            <a:off x="4520678" y="3878096"/>
            <a:ext cx="45492" cy="180832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xmlns="" id="{B9B03DA2-B587-4FAF-BF26-B4E380F8F595}"/>
              </a:ext>
            </a:extLst>
          </p:cNvPr>
          <p:cNvCxnSpPr>
            <a:cxnSpLocks/>
          </p:cNvCxnSpPr>
          <p:nvPr/>
        </p:nvCxnSpPr>
        <p:spPr>
          <a:xfrm>
            <a:off x="4538450" y="5670076"/>
            <a:ext cx="1023581" cy="45492"/>
          </a:xfrm>
          <a:prstGeom prst="straightConnector1">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xmlns="" id="{4B1CA98D-3528-48D3-94FD-C4733012E32B}"/>
              </a:ext>
            </a:extLst>
          </p:cNvPr>
          <p:cNvSpPr txBox="1"/>
          <p:nvPr/>
        </p:nvSpPr>
        <p:spPr>
          <a:xfrm>
            <a:off x="4462818" y="44514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Supervisor</a:t>
            </a:r>
            <a:endParaRPr lang="en-US" dirty="0">
              <a:cs typeface="Calibri"/>
            </a:endParaRPr>
          </a:p>
        </p:txBody>
      </p:sp>
      <p:sp>
        <p:nvSpPr>
          <p:cNvPr id="12" name="TextBox 11">
            <a:extLst>
              <a:ext uri="{FF2B5EF4-FFF2-40B4-BE49-F238E27FC236}">
                <a16:creationId xmlns:a16="http://schemas.microsoft.com/office/drawing/2014/main" xmlns="" id="{E02F9980-C771-47CA-B864-6754F137B774}"/>
              </a:ext>
            </a:extLst>
          </p:cNvPr>
          <p:cNvSpPr txBox="1"/>
          <p:nvPr/>
        </p:nvSpPr>
        <p:spPr>
          <a:xfrm>
            <a:off x="7278379" y="30703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supervisee</a:t>
            </a:r>
          </a:p>
        </p:txBody>
      </p:sp>
      <p:sp>
        <p:nvSpPr>
          <p:cNvPr id="13" name="TextBox 12">
            <a:extLst>
              <a:ext uri="{FF2B5EF4-FFF2-40B4-BE49-F238E27FC236}">
                <a16:creationId xmlns:a16="http://schemas.microsoft.com/office/drawing/2014/main" xmlns="" id="{7AAE8D01-FE08-46DE-875D-479765763898}"/>
              </a:ext>
            </a:extLst>
          </p:cNvPr>
          <p:cNvSpPr txBox="1"/>
          <p:nvPr/>
        </p:nvSpPr>
        <p:spPr>
          <a:xfrm>
            <a:off x="7569105" y="5328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4" name="TextBox 13">
            <a:extLst>
              <a:ext uri="{FF2B5EF4-FFF2-40B4-BE49-F238E27FC236}">
                <a16:creationId xmlns:a16="http://schemas.microsoft.com/office/drawing/2014/main" xmlns="" id="{1A53EC40-08D0-45FB-9CA4-3E65B006D9AE}"/>
              </a:ext>
            </a:extLst>
          </p:cNvPr>
          <p:cNvSpPr txBox="1"/>
          <p:nvPr/>
        </p:nvSpPr>
        <p:spPr>
          <a:xfrm>
            <a:off x="4720846" y="5232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15" name="Straight Arrow Connector 14">
            <a:extLst>
              <a:ext uri="{FF2B5EF4-FFF2-40B4-BE49-F238E27FC236}">
                <a16:creationId xmlns:a16="http://schemas.microsoft.com/office/drawing/2014/main" xmlns="" id="{B021ECE1-553D-45D4-88C8-1F4DF11E1228}"/>
              </a:ext>
            </a:extLst>
          </p:cNvPr>
          <p:cNvCxnSpPr>
            <a:cxnSpLocks/>
          </p:cNvCxnSpPr>
          <p:nvPr/>
        </p:nvCxnSpPr>
        <p:spPr>
          <a:xfrm>
            <a:off x="8649126" y="3423171"/>
            <a:ext cx="4974" cy="241948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1677922D-002E-4F80-A75F-992330CB774E}"/>
              </a:ext>
            </a:extLst>
          </p:cNvPr>
          <p:cNvCxnSpPr>
            <a:cxnSpLocks/>
          </p:cNvCxnSpPr>
          <p:nvPr/>
        </p:nvCxnSpPr>
        <p:spPr>
          <a:xfrm>
            <a:off x="6481834" y="3439520"/>
            <a:ext cx="2172266" cy="2274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xmlns="" id="{7BA6CE63-581A-4271-892D-DFEA58DC2E00}"/>
              </a:ext>
            </a:extLst>
          </p:cNvPr>
          <p:cNvCxnSpPr>
            <a:cxnSpLocks/>
          </p:cNvCxnSpPr>
          <p:nvPr/>
        </p:nvCxnSpPr>
        <p:spPr>
          <a:xfrm>
            <a:off x="7711554" y="5819905"/>
            <a:ext cx="937572" cy="0"/>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9943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B13B2E48-42A2-405A-98FA-586BF705D5E9}"/>
              </a:ext>
            </a:extLst>
          </p:cNvPr>
          <p:cNvSpPr/>
          <p:nvPr/>
        </p:nvSpPr>
        <p:spPr>
          <a:xfrm>
            <a:off x="4610243" y="2625631"/>
            <a:ext cx="1728715" cy="78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Diamond 20">
            <a:extLst>
              <a:ext uri="{FF2B5EF4-FFF2-40B4-BE49-F238E27FC236}">
                <a16:creationId xmlns:a16="http://schemas.microsoft.com/office/drawing/2014/main" xmlns="" id="{174F417A-F394-4E61-AD21-06FEAB400007}"/>
              </a:ext>
            </a:extLst>
          </p:cNvPr>
          <p:cNvSpPr/>
          <p:nvPr/>
        </p:nvSpPr>
        <p:spPr>
          <a:xfrm>
            <a:off x="2875129" y="2619233"/>
            <a:ext cx="1353402" cy="7961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340D68B8-AC1B-417D-9DE6-52B9DEDF4DB4}"/>
              </a:ext>
            </a:extLst>
          </p:cNvPr>
          <p:cNvSpPr>
            <a:spLocks noGrp="1"/>
          </p:cNvSpPr>
          <p:nvPr>
            <p:ph type="title"/>
          </p:nvPr>
        </p:nvSpPr>
        <p:spPr/>
        <p:txBody>
          <a:bodyPr/>
          <a:lstStyle/>
          <a:p>
            <a:r>
              <a:rPr lang="en-US" dirty="0">
                <a:cs typeface="Calibri Light"/>
              </a:rPr>
              <a:t>Identifying relationship</a:t>
            </a:r>
            <a:endParaRPr lang="en-US" dirty="0"/>
          </a:p>
        </p:txBody>
      </p:sp>
      <p:sp>
        <p:nvSpPr>
          <p:cNvPr id="3" name="Content Placeholder 2">
            <a:extLst>
              <a:ext uri="{FF2B5EF4-FFF2-40B4-BE49-F238E27FC236}">
                <a16:creationId xmlns:a16="http://schemas.microsoft.com/office/drawing/2014/main" xmlns="" id="{D73BA116-1AF9-47CA-8863-4270D9DC8C26}"/>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Relationship between a strong and weak entity is identifying.</a:t>
            </a:r>
          </a:p>
          <a:p>
            <a:endParaRPr lang="en-US" dirty="0"/>
          </a:p>
          <a:p>
            <a:r>
              <a:rPr lang="en-US" dirty="0"/>
              <a:t>Why it would be needed?  </a:t>
            </a:r>
          </a:p>
        </p:txBody>
      </p:sp>
      <p:sp>
        <p:nvSpPr>
          <p:cNvPr id="5" name="Rectangle 4">
            <a:extLst>
              <a:ext uri="{FF2B5EF4-FFF2-40B4-BE49-F238E27FC236}">
                <a16:creationId xmlns:a16="http://schemas.microsoft.com/office/drawing/2014/main" xmlns="" id="{21BEDB8D-0EA8-4B24-B0C8-6043B2B69EC7}"/>
              </a:ext>
            </a:extLst>
          </p:cNvPr>
          <p:cNvSpPr/>
          <p:nvPr/>
        </p:nvSpPr>
        <p:spPr>
          <a:xfrm>
            <a:off x="991452" y="2713060"/>
            <a:ext cx="1378282" cy="588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7" name="Rectangle 6">
            <a:extLst>
              <a:ext uri="{FF2B5EF4-FFF2-40B4-BE49-F238E27FC236}">
                <a16:creationId xmlns:a16="http://schemas.microsoft.com/office/drawing/2014/main" xmlns="" id="{9E50EE87-B706-42A4-9C50-6437453EBA4C}"/>
              </a:ext>
            </a:extLst>
          </p:cNvPr>
          <p:cNvSpPr/>
          <p:nvPr/>
        </p:nvSpPr>
        <p:spPr>
          <a:xfrm>
            <a:off x="4764846" y="2735806"/>
            <a:ext cx="1492013" cy="610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Dependent</a:t>
            </a:r>
            <a:endParaRPr lang="en-US"/>
          </a:p>
        </p:txBody>
      </p:sp>
      <p:sp>
        <p:nvSpPr>
          <p:cNvPr id="9" name="Diamond 8">
            <a:extLst>
              <a:ext uri="{FF2B5EF4-FFF2-40B4-BE49-F238E27FC236}">
                <a16:creationId xmlns:a16="http://schemas.microsoft.com/office/drawing/2014/main" xmlns="" id="{25142766-87E5-4D4D-9D8E-59E204282EF8}"/>
              </a:ext>
            </a:extLst>
          </p:cNvPr>
          <p:cNvSpPr/>
          <p:nvPr/>
        </p:nvSpPr>
        <p:spPr>
          <a:xfrm>
            <a:off x="3046079" y="2731008"/>
            <a:ext cx="1018963" cy="55230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Calibri"/>
              </a:rPr>
              <a:t>has</a:t>
            </a:r>
            <a:endParaRPr lang="en-US" sz="1400" dirty="0"/>
          </a:p>
        </p:txBody>
      </p:sp>
      <p:cxnSp>
        <p:nvCxnSpPr>
          <p:cNvPr id="15" name="Straight Arrow Connector 14">
            <a:extLst>
              <a:ext uri="{FF2B5EF4-FFF2-40B4-BE49-F238E27FC236}">
                <a16:creationId xmlns:a16="http://schemas.microsoft.com/office/drawing/2014/main" xmlns="" id="{E5658EA2-968E-46A9-990C-8559A648A18C}"/>
              </a:ext>
            </a:extLst>
          </p:cNvPr>
          <p:cNvCxnSpPr>
            <a:cxnSpLocks/>
            <a:endCxn id="22" idx="1"/>
          </p:cNvCxnSpPr>
          <p:nvPr/>
        </p:nvCxnSpPr>
        <p:spPr>
          <a:xfrm flipV="1">
            <a:off x="4228531" y="3018004"/>
            <a:ext cx="381712" cy="3731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EE2D0381-6B40-45C9-B872-C768BFF862AD}"/>
              </a:ext>
            </a:extLst>
          </p:cNvPr>
          <p:cNvCxnSpPr>
            <a:cxnSpLocks/>
          </p:cNvCxnSpPr>
          <p:nvPr/>
        </p:nvCxnSpPr>
        <p:spPr>
          <a:xfrm>
            <a:off x="2369734" y="3055319"/>
            <a:ext cx="505395" cy="0"/>
          </a:xfrm>
          <a:prstGeom prst="straightConnector1">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xmlns="" id="{CFDAAB46-1FD3-424B-A607-9BF0A7C02257}"/>
              </a:ext>
            </a:extLst>
          </p:cNvPr>
          <p:cNvSpPr/>
          <p:nvPr/>
        </p:nvSpPr>
        <p:spPr>
          <a:xfrm>
            <a:off x="8938786" y="2769925"/>
            <a:ext cx="1890072" cy="588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Medical Reports</a:t>
            </a:r>
            <a:endParaRPr lang="en-US"/>
          </a:p>
        </p:txBody>
      </p:sp>
      <p:sp>
        <p:nvSpPr>
          <p:cNvPr id="18" name="Diamond 17">
            <a:extLst>
              <a:ext uri="{FF2B5EF4-FFF2-40B4-BE49-F238E27FC236}">
                <a16:creationId xmlns:a16="http://schemas.microsoft.com/office/drawing/2014/main" xmlns="" id="{51BC1B1C-6C7E-4F85-A45A-BDBDC5485ABA}"/>
              </a:ext>
            </a:extLst>
          </p:cNvPr>
          <p:cNvSpPr/>
          <p:nvPr/>
        </p:nvSpPr>
        <p:spPr>
          <a:xfrm>
            <a:off x="6878825" y="2765127"/>
            <a:ext cx="1326037" cy="5636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cs typeface="Calibri"/>
              </a:rPr>
              <a:t>have</a:t>
            </a:r>
          </a:p>
        </p:txBody>
      </p:sp>
      <p:cxnSp>
        <p:nvCxnSpPr>
          <p:cNvPr id="19" name="Straight Arrow Connector 18">
            <a:extLst>
              <a:ext uri="{FF2B5EF4-FFF2-40B4-BE49-F238E27FC236}">
                <a16:creationId xmlns:a16="http://schemas.microsoft.com/office/drawing/2014/main" xmlns="" id="{114070CC-8182-441D-A359-B3571FAAD543}"/>
              </a:ext>
            </a:extLst>
          </p:cNvPr>
          <p:cNvCxnSpPr>
            <a:cxnSpLocks/>
          </p:cNvCxnSpPr>
          <p:nvPr/>
        </p:nvCxnSpPr>
        <p:spPr>
          <a:xfrm>
            <a:off x="8143554" y="3031508"/>
            <a:ext cx="797718"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xmlns="" id="{D8C003AE-095A-441B-B4B7-704B61677A1D}"/>
              </a:ext>
            </a:extLst>
          </p:cNvPr>
          <p:cNvCxnSpPr>
            <a:cxnSpLocks/>
            <a:stCxn id="22" idx="3"/>
          </p:cNvCxnSpPr>
          <p:nvPr/>
        </p:nvCxnSpPr>
        <p:spPr>
          <a:xfrm>
            <a:off x="6338958" y="3018004"/>
            <a:ext cx="543776" cy="3731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90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029C16-0734-4FC4-81E2-28F1390E60EC}"/>
              </a:ext>
            </a:extLst>
          </p:cNvPr>
          <p:cNvSpPr>
            <a:spLocks noGrp="1"/>
          </p:cNvSpPr>
          <p:nvPr>
            <p:ph type="title"/>
          </p:nvPr>
        </p:nvSpPr>
        <p:spPr/>
        <p:txBody>
          <a:bodyPr/>
          <a:lstStyle/>
          <a:p>
            <a:r>
              <a:rPr lang="en-US" dirty="0"/>
              <a:t>Ternary relationship</a:t>
            </a:r>
          </a:p>
        </p:txBody>
      </p:sp>
      <p:pic>
        <p:nvPicPr>
          <p:cNvPr id="5" name="Picture 1029" descr="fig03_17">
            <a:extLst>
              <a:ext uri="{FF2B5EF4-FFF2-40B4-BE49-F238E27FC236}">
                <a16:creationId xmlns:a16="http://schemas.microsoft.com/office/drawing/2014/main" xmlns="" id="{340090FD-9D1A-4948-ACCC-5F4B3F012116}"/>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7310315" y="1224611"/>
            <a:ext cx="4293550" cy="51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9267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0CB6E-0556-49AF-897E-A28215B429F4}"/>
              </a:ext>
            </a:extLst>
          </p:cNvPr>
          <p:cNvSpPr>
            <a:spLocks noGrp="1"/>
          </p:cNvSpPr>
          <p:nvPr>
            <p:ph type="title"/>
          </p:nvPr>
        </p:nvSpPr>
        <p:spPr>
          <a:xfrm>
            <a:off x="550333" y="682580"/>
            <a:ext cx="10515600" cy="1107583"/>
          </a:xfrm>
        </p:spPr>
        <p:txBody>
          <a:bodyPr/>
          <a:lstStyle/>
          <a:p>
            <a:r>
              <a:rPr lang="en-US" dirty="0">
                <a:solidFill>
                  <a:schemeClr val="accent2"/>
                </a:solidFill>
              </a:rPr>
              <a:t>Activity: Design an ERD</a:t>
            </a:r>
          </a:p>
        </p:txBody>
      </p:sp>
      <p:sp>
        <p:nvSpPr>
          <p:cNvPr id="3" name="Content Placeholder 2">
            <a:extLst>
              <a:ext uri="{FF2B5EF4-FFF2-40B4-BE49-F238E27FC236}">
                <a16:creationId xmlns:a16="http://schemas.microsoft.com/office/drawing/2014/main" xmlns="" id="{1E7FC3D7-B88F-46D3-B560-009CF114ED3B}"/>
              </a:ext>
            </a:extLst>
          </p:cNvPr>
          <p:cNvSpPr>
            <a:spLocks noGrp="1"/>
          </p:cNvSpPr>
          <p:nvPr>
            <p:ph idx="1"/>
          </p:nvPr>
        </p:nvSpPr>
        <p:spPr>
          <a:xfrm>
            <a:off x="270933" y="2318197"/>
            <a:ext cx="11370734" cy="4539802"/>
          </a:xfrm>
        </p:spPr>
        <p:txBody>
          <a:bodyPr>
            <a:normAutofit fontScale="62500" lnSpcReduction="20000"/>
          </a:bodyPr>
          <a:lstStyle/>
          <a:p>
            <a:r>
              <a:rPr lang="en-US" sz="33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3300" dirty="0">
                <a:ea typeface="+mn-lt"/>
                <a:cs typeface="+mn-lt"/>
              </a:rPr>
              <a:t>A department controls a number of projects, each of which has a unique name, a unique number, and a single location. </a:t>
            </a:r>
          </a:p>
          <a:p>
            <a:r>
              <a:rPr lang="en-US" sz="33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3300" dirty="0">
                <a:ea typeface="+mn-lt"/>
                <a:cs typeface="+mn-lt"/>
              </a:rPr>
              <a:t> We want to keep track of the dependents of each employee for insurance purposes. We keep each dependent’s first name, gender, birth date, and relationship to the employee.</a:t>
            </a:r>
            <a:endParaRPr lang="en-US" sz="3300" dirty="0">
              <a:cs typeface="Calibri"/>
            </a:endParaRPr>
          </a:p>
          <a:p>
            <a:endParaRPr lang="en-US" dirty="0"/>
          </a:p>
        </p:txBody>
      </p:sp>
    </p:spTree>
    <p:extLst>
      <p:ext uri="{BB962C8B-B14F-4D97-AF65-F5344CB8AC3E}">
        <p14:creationId xmlns:p14="http://schemas.microsoft.com/office/powerpoint/2010/main" val="2876184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C9976274-9A63-4A39-AF26-C941993B4006}"/>
              </a:ext>
            </a:extLst>
          </p:cNvPr>
          <p:cNvSpPr>
            <a:spLocks noGrp="1" noChangeArrowheads="1"/>
          </p:cNvSpPr>
          <p:nvPr>
            <p:ph type="title"/>
          </p:nvPr>
        </p:nvSpPr>
        <p:spPr>
          <a:xfrm>
            <a:off x="838200" y="463638"/>
            <a:ext cx="10515600" cy="1596981"/>
          </a:xfrm>
        </p:spPr>
        <p:txBody>
          <a:bodyPr>
            <a:normAutofit fontScale="90000"/>
          </a:bodyPr>
          <a:lstStyle/>
          <a:p>
            <a:r>
              <a:rPr lang="en-US" altLang="en-US" dirty="0"/>
              <a:t> </a:t>
            </a:r>
            <a:br>
              <a:rPr lang="en-US" altLang="en-US" dirty="0"/>
            </a:br>
            <a:r>
              <a:rPr lang="en-US" altLang="en-US" dirty="0">
                <a:solidFill>
                  <a:schemeClr val="accent2"/>
                </a:solidFill>
              </a:rPr>
              <a:t>Mention cardinality &amp;  participation</a:t>
            </a:r>
            <a:br>
              <a:rPr lang="en-US" altLang="en-US" dirty="0">
                <a:solidFill>
                  <a:schemeClr val="accent2"/>
                </a:solidFill>
              </a:rPr>
            </a:br>
            <a:r>
              <a:rPr lang="en-US" altLang="en-US" dirty="0">
                <a:solidFill>
                  <a:schemeClr val="accent2"/>
                </a:solidFill>
              </a:rPr>
              <a:t>Identify Weak entities</a:t>
            </a:r>
            <a:br>
              <a:rPr lang="en-US" altLang="en-US" dirty="0">
                <a:solidFill>
                  <a:schemeClr val="accent2"/>
                </a:solidFill>
              </a:rPr>
            </a:br>
            <a:r>
              <a:rPr lang="en-US" altLang="en-US" dirty="0">
                <a:solidFill>
                  <a:schemeClr val="accent2"/>
                </a:solidFill>
              </a:rPr>
              <a:t>Identify relationship attributes</a:t>
            </a:r>
            <a:r>
              <a:rPr lang="en-US" altLang="en-US" dirty="0"/>
              <a:t/>
            </a:r>
            <a:br>
              <a:rPr lang="en-US" altLang="en-US" dirty="0"/>
            </a:br>
            <a:endParaRPr lang="en-US" altLang="en-US" dirty="0"/>
          </a:p>
        </p:txBody>
      </p:sp>
      <p:sp>
        <p:nvSpPr>
          <p:cNvPr id="3" name="Content Placeholder 2">
            <a:extLst>
              <a:ext uri="{FF2B5EF4-FFF2-40B4-BE49-F238E27FC236}">
                <a16:creationId xmlns:a16="http://schemas.microsoft.com/office/drawing/2014/main" xmlns="" id="{D9449ACA-9B76-430A-B44F-96DCDFEFF3FE}"/>
              </a:ext>
            </a:extLst>
          </p:cNvPr>
          <p:cNvSpPr>
            <a:spLocks noGrp="1"/>
          </p:cNvSpPr>
          <p:nvPr>
            <p:ph idx="1"/>
          </p:nvPr>
        </p:nvSpPr>
        <p:spPr>
          <a:xfrm>
            <a:off x="0" y="2202287"/>
            <a:ext cx="12191999" cy="4185634"/>
          </a:xfrm>
        </p:spPr>
        <p:txBody>
          <a:bodyPr>
            <a:noAutofit/>
          </a:bodyPr>
          <a:lstStyle/>
          <a:p>
            <a:r>
              <a:rPr lang="en-US" sz="20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2000" dirty="0">
                <a:ea typeface="+mn-lt"/>
                <a:cs typeface="+mn-lt"/>
              </a:rPr>
              <a:t>A department controls a number of projects, each of which has a unique name, a unique number, and a single location. </a:t>
            </a:r>
          </a:p>
          <a:p>
            <a:r>
              <a:rPr lang="en-US" sz="20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2000" dirty="0">
                <a:ea typeface="+mn-lt"/>
                <a:cs typeface="+mn-lt"/>
              </a:rPr>
              <a:t> We want to keep track of the dependents of each employee for insurance purposes. We keep each dependent’s first name, gender, birth date, and relationship to the employee.</a:t>
            </a:r>
            <a:endParaRPr lang="en-US" sz="2000" dirty="0">
              <a:cs typeface="Calibri"/>
            </a:endParaRPr>
          </a:p>
          <a:p>
            <a:pPr marL="0" indent="0">
              <a:buNone/>
              <a:defRPr/>
            </a:pPr>
            <a:endParaRPr lang="en-US" sz="400" dirty="0"/>
          </a:p>
        </p:txBody>
      </p:sp>
    </p:spTree>
    <p:extLst>
      <p:ext uri="{BB962C8B-B14F-4D97-AF65-F5344CB8AC3E}">
        <p14:creationId xmlns:p14="http://schemas.microsoft.com/office/powerpoint/2010/main" val="918582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4E573CB2-637D-44A1-8407-ADFED01FC9B4}"/>
              </a:ext>
            </a:extLst>
          </p:cNvPr>
          <p:cNvSpPr>
            <a:spLocks noGrp="1"/>
          </p:cNvSpPr>
          <p:nvPr>
            <p:ph type="title"/>
          </p:nvPr>
        </p:nvSpPr>
        <p:spPr/>
        <p:txBody>
          <a:bodyPr/>
          <a:lstStyle/>
          <a:p>
            <a:r>
              <a:rPr lang="en-US" dirty="0"/>
              <a:t>Self study topics</a:t>
            </a:r>
          </a:p>
        </p:txBody>
      </p:sp>
      <p:sp>
        <p:nvSpPr>
          <p:cNvPr id="4" name="Text Placeholder 3">
            <a:extLst>
              <a:ext uri="{FF2B5EF4-FFF2-40B4-BE49-F238E27FC236}">
                <a16:creationId xmlns="" xmlns:a16="http://schemas.microsoft.com/office/drawing/2014/main" id="{22AAB8DF-E669-4700-BA7B-0A02C66CDA84}"/>
              </a:ext>
            </a:extLst>
          </p:cNvPr>
          <p:cNvSpPr>
            <a:spLocks noGrp="1"/>
          </p:cNvSpPr>
          <p:nvPr>
            <p:ph type="body" idx="1"/>
          </p:nvPr>
        </p:nvSpPr>
        <p:spPr/>
        <p:txBody>
          <a:bodyPr/>
          <a:lstStyle/>
          <a:p>
            <a:r>
              <a:rPr lang="en-US" dirty="0"/>
              <a:t>Users of Database system</a:t>
            </a:r>
          </a:p>
          <a:p>
            <a:r>
              <a:rPr lang="en-US" dirty="0"/>
              <a:t>When not to use a </a:t>
            </a:r>
            <a:r>
              <a:rPr lang="en-US" dirty="0" err="1"/>
              <a:t>db</a:t>
            </a:r>
            <a:endParaRPr lang="en-US" dirty="0"/>
          </a:p>
        </p:txBody>
      </p:sp>
      <p:sp>
        <p:nvSpPr>
          <p:cNvPr id="2" name="Slide Number Placeholder 1">
            <a:extLst>
              <a:ext uri="{FF2B5EF4-FFF2-40B4-BE49-F238E27FC236}">
                <a16:creationId xmlns="" xmlns:a16="http://schemas.microsoft.com/office/drawing/2014/main" id="{CEDA1ABB-34D1-4671-A4F6-25830B4943EF}"/>
              </a:ext>
            </a:extLst>
          </p:cNvPr>
          <p:cNvSpPr>
            <a:spLocks noGrp="1"/>
          </p:cNvSpPr>
          <p:nvPr>
            <p:ph type="sldNum" sz="quarter" idx="12"/>
          </p:nvPr>
        </p:nvSpPr>
        <p:spPr/>
        <p:txBody>
          <a:bodyPr/>
          <a:lstStyle/>
          <a:p>
            <a:fld id="{FDB55B3C-7308-4315-80EF-CB510A24E96F}" type="slidenum">
              <a:rPr lang="en-US" smtClean="0"/>
              <a:t>48</a:t>
            </a:fld>
            <a:endParaRPr lang="en-US"/>
          </a:p>
        </p:txBody>
      </p:sp>
    </p:spTree>
    <p:extLst>
      <p:ext uri="{BB962C8B-B14F-4D97-AF65-F5344CB8AC3E}">
        <p14:creationId xmlns:p14="http://schemas.microsoft.com/office/powerpoint/2010/main" val="677653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 xmlns:a16="http://schemas.microsoft.com/office/drawing/2014/main" id="{7A749949-48B0-43D2-9600-6FF03CADB98A}"/>
              </a:ext>
            </a:extLst>
          </p:cNvPr>
          <p:cNvSpPr>
            <a:spLocks noGrp="1" noChangeArrowheads="1"/>
          </p:cNvSpPr>
          <p:nvPr>
            <p:ph type="title"/>
          </p:nvPr>
        </p:nvSpPr>
        <p:spPr/>
        <p:txBody>
          <a:bodyPr/>
          <a:lstStyle/>
          <a:p>
            <a:pPr>
              <a:defRPr/>
            </a:pPr>
            <a:r>
              <a:rPr lang="en-US"/>
              <a:t>Database Users</a:t>
            </a:r>
          </a:p>
        </p:txBody>
      </p:sp>
      <p:sp>
        <p:nvSpPr>
          <p:cNvPr id="18435" name="Rectangle 3">
            <a:extLst>
              <a:ext uri="{FF2B5EF4-FFF2-40B4-BE49-F238E27FC236}">
                <a16:creationId xmlns="" xmlns:a16="http://schemas.microsoft.com/office/drawing/2014/main" id="{06985E68-A846-450A-B781-A535DC989A5D}"/>
              </a:ext>
            </a:extLst>
          </p:cNvPr>
          <p:cNvSpPr>
            <a:spLocks noGrp="1" noChangeArrowheads="1"/>
          </p:cNvSpPr>
          <p:nvPr>
            <p:ph idx="1"/>
          </p:nvPr>
        </p:nvSpPr>
        <p:spPr/>
        <p:txBody>
          <a:bodyPr rtlCol="0">
            <a:normAutofit/>
          </a:bodyPr>
          <a:lstStyle/>
          <a:p>
            <a:pPr>
              <a:buNone/>
              <a:defRPr/>
            </a:pPr>
            <a:r>
              <a:rPr lang="en-US" dirty="0">
                <a:solidFill>
                  <a:srgbClr val="000000"/>
                </a:solidFill>
              </a:rPr>
              <a:t>Users may be divided </a:t>
            </a:r>
          </a:p>
          <a:p>
            <a:pPr>
              <a:buNone/>
              <a:defRPr/>
            </a:pPr>
            <a:endParaRPr lang="en-US" dirty="0">
              <a:solidFill>
                <a:srgbClr val="000000"/>
              </a:solidFill>
            </a:endParaRPr>
          </a:p>
          <a:p>
            <a:pPr marL="571500" indent="-457200">
              <a:buFont typeface="+mj-lt"/>
              <a:buAutoNum type="arabicPeriod"/>
              <a:defRPr/>
            </a:pPr>
            <a:r>
              <a:rPr lang="en-US" altLang="ja-JP" b="1" dirty="0">
                <a:solidFill>
                  <a:srgbClr val="000000"/>
                </a:solidFill>
              </a:rPr>
              <a:t>Actors on the Scene :</a:t>
            </a:r>
          </a:p>
          <a:p>
            <a:pPr marL="411480" lvl="1" indent="0">
              <a:buNone/>
              <a:defRPr/>
            </a:pPr>
            <a:r>
              <a:rPr lang="en-US" dirty="0">
                <a:solidFill>
                  <a:srgbClr val="000000"/>
                </a:solidFill>
              </a:rPr>
              <a:t>Those who actually use and control the content</a:t>
            </a:r>
            <a:endParaRPr lang="en-US" altLang="ja-JP" dirty="0">
              <a:solidFill>
                <a:srgbClr val="000000"/>
              </a:solidFill>
            </a:endParaRPr>
          </a:p>
          <a:p>
            <a:pPr marL="571500" indent="-457200">
              <a:buFont typeface="+mj-lt"/>
              <a:buAutoNum type="arabicPeriod"/>
              <a:defRPr/>
            </a:pPr>
            <a:endParaRPr lang="en-US" altLang="ja-JP" dirty="0">
              <a:solidFill>
                <a:srgbClr val="000000"/>
              </a:solidFill>
            </a:endParaRPr>
          </a:p>
          <a:p>
            <a:pPr marL="571500" indent="-457200">
              <a:buFont typeface="+mj-lt"/>
              <a:buAutoNum type="arabicPeriod"/>
              <a:defRPr/>
            </a:pPr>
            <a:r>
              <a:rPr lang="en-US" altLang="ja-JP" dirty="0">
                <a:solidFill>
                  <a:srgbClr val="000000"/>
                </a:solidFill>
              </a:rPr>
              <a:t> </a:t>
            </a:r>
            <a:r>
              <a:rPr lang="en-US" altLang="ja-JP" b="1" dirty="0">
                <a:solidFill>
                  <a:srgbClr val="000000"/>
                </a:solidFill>
              </a:rPr>
              <a:t>Workers Behind the Scene:</a:t>
            </a:r>
          </a:p>
          <a:p>
            <a:pPr marL="114300" indent="0">
              <a:buNone/>
              <a:defRPr/>
            </a:pPr>
            <a:r>
              <a:rPr lang="en-US" dirty="0">
                <a:solidFill>
                  <a:srgbClr val="000000"/>
                </a:solidFill>
              </a:rPr>
              <a:t>     A</a:t>
            </a:r>
            <a:r>
              <a:rPr lang="en-US" dirty="0"/>
              <a:t>ssociated with the design, development, and operation of the DBMS </a:t>
            </a:r>
            <a:r>
              <a:rPr lang="en-US" i="1" dirty="0"/>
              <a:t>software and system environment. </a:t>
            </a:r>
            <a:r>
              <a:rPr lang="en-US" dirty="0"/>
              <a:t>These persons are typically not interested in the database content itself.</a:t>
            </a:r>
            <a:endParaRPr lang="en-US" dirty="0">
              <a:solidFill>
                <a:srgbClr val="000000"/>
              </a:solidFill>
            </a:endParaRPr>
          </a:p>
        </p:txBody>
      </p:sp>
      <p:sp>
        <p:nvSpPr>
          <p:cNvPr id="34820" name="Slide Number Placeholder 3">
            <a:extLst>
              <a:ext uri="{FF2B5EF4-FFF2-40B4-BE49-F238E27FC236}">
                <a16:creationId xmlns="" xmlns:a16="http://schemas.microsoft.com/office/drawing/2014/main" id="{F62CF96A-4C48-43E8-A057-6E0A39948934}"/>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67385A3D-07B1-4AF3-992A-36CF46F649F8}" type="slidenum">
              <a:rPr lang="en-US" altLang="en-US" sz="1200">
                <a:solidFill>
                  <a:srgbClr val="898989"/>
                </a:solidFill>
                <a:latin typeface="Times New Roman" panose="02020603050405020304" pitchFamily="18" charset="0"/>
              </a:rPr>
              <a:pPr>
                <a:spcBef>
                  <a:spcPct val="0"/>
                </a:spcBef>
                <a:buClrTx/>
                <a:buFontTx/>
                <a:buNone/>
              </a:pPr>
              <a:t>49</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BA9A63C-1A9F-4CFE-A8A6-E8513A7957A1}"/>
              </a:ext>
            </a:extLst>
          </p:cNvPr>
          <p:cNvSpPr>
            <a:spLocks noGrp="1"/>
          </p:cNvSpPr>
          <p:nvPr>
            <p:ph type="title"/>
          </p:nvPr>
        </p:nvSpPr>
        <p:spPr/>
        <p:txBody>
          <a:bodyPr/>
          <a:lstStyle/>
          <a:p>
            <a:r>
              <a:rPr lang="en-US" dirty="0"/>
              <a:t>Lecture 1</a:t>
            </a:r>
          </a:p>
        </p:txBody>
      </p:sp>
      <p:sp>
        <p:nvSpPr>
          <p:cNvPr id="5" name="Subtitle 4">
            <a:extLst>
              <a:ext uri="{FF2B5EF4-FFF2-40B4-BE49-F238E27FC236}">
                <a16:creationId xmlns="" xmlns:a16="http://schemas.microsoft.com/office/drawing/2014/main" id="{31559F57-2E98-41A3-AE10-65EE4671031B}"/>
              </a:ext>
            </a:extLst>
          </p:cNvPr>
          <p:cNvSpPr>
            <a:spLocks noGrp="1"/>
          </p:cNvSpPr>
          <p:nvPr>
            <p:ph type="body" idx="1"/>
          </p:nvPr>
        </p:nvSpPr>
        <p:spPr/>
        <p:txBody>
          <a:bodyPr/>
          <a:lstStyle/>
          <a:p>
            <a:r>
              <a:rPr lang="en-US" b="1" dirty="0"/>
              <a:t>Introduction to databases</a:t>
            </a:r>
          </a:p>
          <a:p>
            <a:endParaRPr lang="en-US" dirty="0"/>
          </a:p>
          <a:p>
            <a:endParaRPr lang="en-US" dirty="0"/>
          </a:p>
        </p:txBody>
      </p:sp>
    </p:spTree>
    <p:extLst>
      <p:ext uri="{BB962C8B-B14F-4D97-AF65-F5344CB8AC3E}">
        <p14:creationId xmlns:p14="http://schemas.microsoft.com/office/powerpoint/2010/main" val="4177217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B9458DA2-EEB4-4161-B41E-692438BABC34}"/>
              </a:ext>
            </a:extLst>
          </p:cNvPr>
          <p:cNvSpPr>
            <a:spLocks noGrp="1" noChangeArrowheads="1"/>
          </p:cNvSpPr>
          <p:nvPr>
            <p:ph type="title"/>
          </p:nvPr>
        </p:nvSpPr>
        <p:spPr/>
        <p:txBody>
          <a:bodyPr/>
          <a:lstStyle/>
          <a:p>
            <a:pPr>
              <a:defRPr/>
            </a:pPr>
            <a:r>
              <a:rPr lang="en-US"/>
              <a:t>Database Users</a:t>
            </a:r>
          </a:p>
        </p:txBody>
      </p:sp>
      <p:sp>
        <p:nvSpPr>
          <p:cNvPr id="482307" name="Rectangle 3">
            <a:extLst>
              <a:ext uri="{FF2B5EF4-FFF2-40B4-BE49-F238E27FC236}">
                <a16:creationId xmlns="" xmlns:a16="http://schemas.microsoft.com/office/drawing/2014/main" id="{F1184094-D279-412A-AC3F-2A8B36CC0007}"/>
              </a:ext>
            </a:extLst>
          </p:cNvPr>
          <p:cNvSpPr>
            <a:spLocks noGrp="1" noChangeArrowheads="1"/>
          </p:cNvSpPr>
          <p:nvPr>
            <p:ph idx="1"/>
          </p:nvPr>
        </p:nvSpPr>
        <p:spPr>
          <a:xfrm>
            <a:off x="1414669" y="2200837"/>
            <a:ext cx="7188200" cy="4343400"/>
          </a:xfrm>
        </p:spPr>
        <p:txBody>
          <a:bodyPr rtlCol="0">
            <a:normAutofit fontScale="92500" lnSpcReduction="10000"/>
          </a:bodyPr>
          <a:lstStyle/>
          <a:p>
            <a:pPr>
              <a:lnSpc>
                <a:spcPct val="90000"/>
              </a:lnSpc>
              <a:buNone/>
              <a:defRPr/>
            </a:pPr>
            <a:r>
              <a:rPr lang="en-US" sz="2800" dirty="0"/>
              <a:t>Actors on the scene</a:t>
            </a:r>
            <a:endParaRPr lang="en-US" sz="2800" dirty="0">
              <a:solidFill>
                <a:srgbClr val="000000"/>
              </a:solidFill>
            </a:endParaRPr>
          </a:p>
          <a:p>
            <a:pPr marL="640080" lvl="1">
              <a:lnSpc>
                <a:spcPct val="90000"/>
              </a:lnSpc>
              <a:buFont typeface="Arial"/>
              <a:buChar char="–"/>
              <a:defRPr/>
            </a:pPr>
            <a:r>
              <a:rPr lang="en-US" sz="2400" b="1" dirty="0">
                <a:solidFill>
                  <a:srgbClr val="000000"/>
                </a:solidFill>
              </a:rPr>
              <a:t>Database administrators:</a:t>
            </a:r>
            <a:r>
              <a:rPr lang="en-US" sz="2400" dirty="0">
                <a:solidFill>
                  <a:srgbClr val="000000"/>
                </a:solidFill>
              </a:rPr>
              <a:t> responsible for authorizing access to the database, for </a:t>
            </a:r>
            <a:r>
              <a:rPr lang="en-US" sz="2400" dirty="0" err="1">
                <a:solidFill>
                  <a:srgbClr val="000000"/>
                </a:solidFill>
              </a:rPr>
              <a:t>co-ordinating</a:t>
            </a:r>
            <a:r>
              <a:rPr lang="en-US" sz="2400" dirty="0">
                <a:solidFill>
                  <a:srgbClr val="000000"/>
                </a:solidFill>
              </a:rPr>
              <a:t> and monitoring its use, acquiring software, and hardware resources, controlling its use and monitoring efficiency of operations.</a:t>
            </a:r>
          </a:p>
          <a:p>
            <a:pPr marL="640080" lvl="1">
              <a:lnSpc>
                <a:spcPct val="90000"/>
              </a:lnSpc>
              <a:buFont typeface="Arial"/>
              <a:buChar char="–"/>
              <a:defRPr/>
            </a:pPr>
            <a:r>
              <a:rPr lang="en-US" sz="2400" b="1" dirty="0">
                <a:solidFill>
                  <a:srgbClr val="000000"/>
                </a:solidFill>
              </a:rPr>
              <a:t>Database Designers:</a:t>
            </a:r>
            <a:r>
              <a:rPr lang="en-US" sz="2400" dirty="0">
                <a:solidFill>
                  <a:srgbClr val="000000"/>
                </a:solidFill>
              </a:rPr>
              <a:t> responsible to define the content, the structure, the constraints, and functions or transactions against the database. They must communicate with the end-users and understand their needs.</a:t>
            </a:r>
          </a:p>
          <a:p>
            <a:pPr marL="640080" lvl="1">
              <a:lnSpc>
                <a:spcPct val="90000"/>
              </a:lnSpc>
              <a:buFont typeface="Arial"/>
              <a:buChar char="–"/>
              <a:defRPr/>
            </a:pPr>
            <a:r>
              <a:rPr lang="en-US" sz="2400" b="1" dirty="0">
                <a:solidFill>
                  <a:srgbClr val="000000"/>
                </a:solidFill>
              </a:rPr>
              <a:t>End-users:</a:t>
            </a:r>
            <a:r>
              <a:rPr lang="en-US" sz="2400" dirty="0">
                <a:solidFill>
                  <a:srgbClr val="000000"/>
                </a:solidFill>
              </a:rPr>
              <a:t> they use the data for queries, reports and some of them actually update the database content.</a:t>
            </a:r>
            <a:endParaRPr lang="en-US" sz="2400" dirty="0"/>
          </a:p>
        </p:txBody>
      </p:sp>
      <p:sp>
        <p:nvSpPr>
          <p:cNvPr id="35844" name="Slide Number Placeholder 3">
            <a:extLst>
              <a:ext uri="{FF2B5EF4-FFF2-40B4-BE49-F238E27FC236}">
                <a16:creationId xmlns="" xmlns:a16="http://schemas.microsoft.com/office/drawing/2014/main" id="{BBA4D98E-2B3E-4CC6-BDB7-85A08B30DA9D}"/>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F1DE86D4-4586-4091-A85D-14B60792F32F}" type="slidenum">
              <a:rPr lang="en-US" altLang="en-US" sz="1200">
                <a:solidFill>
                  <a:srgbClr val="898989"/>
                </a:solidFill>
                <a:latin typeface="Times New Roman" panose="02020603050405020304" pitchFamily="18" charset="0"/>
              </a:rPr>
              <a:pPr>
                <a:spcBef>
                  <a:spcPct val="0"/>
                </a:spcBef>
                <a:buClrTx/>
                <a:buFontTx/>
                <a:buNone/>
              </a:pPr>
              <a:t>50</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50709376-F7BB-4021-B7B0-231F3AB7CEEB}"/>
              </a:ext>
            </a:extLst>
          </p:cNvPr>
          <p:cNvSpPr>
            <a:spLocks noGrp="1" noChangeArrowheads="1"/>
          </p:cNvSpPr>
          <p:nvPr>
            <p:ph type="title"/>
          </p:nvPr>
        </p:nvSpPr>
        <p:spPr/>
        <p:txBody>
          <a:bodyPr/>
          <a:lstStyle/>
          <a:p>
            <a:pPr>
              <a:defRPr/>
            </a:pPr>
            <a:r>
              <a:rPr lang="en-US"/>
              <a:t>Categories of End-users</a:t>
            </a:r>
          </a:p>
        </p:txBody>
      </p:sp>
      <p:sp>
        <p:nvSpPr>
          <p:cNvPr id="36867" name="Rectangle 3">
            <a:extLst>
              <a:ext uri="{FF2B5EF4-FFF2-40B4-BE49-F238E27FC236}">
                <a16:creationId xmlns="" xmlns:a16="http://schemas.microsoft.com/office/drawing/2014/main" id="{334097F0-793C-469B-9DD9-05F1B39317F2}"/>
              </a:ext>
            </a:extLst>
          </p:cNvPr>
          <p:cNvSpPr>
            <a:spLocks noGrp="1" noChangeArrowheads="1"/>
          </p:cNvSpPr>
          <p:nvPr>
            <p:ph idx="1"/>
          </p:nvPr>
        </p:nvSpPr>
        <p:spPr>
          <a:xfrm>
            <a:off x="1573696" y="2429437"/>
            <a:ext cx="7048500" cy="4114800"/>
          </a:xfrm>
        </p:spPr>
        <p:txBody>
          <a:bodyPr>
            <a:normAutofit fontScale="92500" lnSpcReduction="10000"/>
          </a:bodyPr>
          <a:lstStyle/>
          <a:p>
            <a:pPr eaLnBrk="1" hangingPunct="1"/>
            <a:r>
              <a:rPr lang="en-US" altLang="en-US" sz="2800" b="1" dirty="0">
                <a:solidFill>
                  <a:srgbClr val="000000"/>
                </a:solidFill>
              </a:rPr>
              <a:t>Casual </a:t>
            </a:r>
            <a:r>
              <a:rPr lang="en-US" altLang="en-US" sz="2800" dirty="0">
                <a:solidFill>
                  <a:srgbClr val="000000"/>
                </a:solidFill>
              </a:rPr>
              <a:t>: access database occasionally when needed</a:t>
            </a:r>
          </a:p>
          <a:p>
            <a:pPr eaLnBrk="1" hangingPunct="1"/>
            <a:r>
              <a:rPr lang="en-US" altLang="en-US" sz="2800" b="1" dirty="0">
                <a:solidFill>
                  <a:srgbClr val="000000"/>
                </a:solidFill>
              </a:rPr>
              <a:t>Naïve or Parametric</a:t>
            </a:r>
            <a:r>
              <a:rPr lang="en-US" altLang="en-US" sz="2800" dirty="0">
                <a:solidFill>
                  <a:srgbClr val="000000"/>
                </a:solidFill>
              </a:rPr>
              <a:t> : they make up a large section of the end-user population. They use previously well-defined functions in the form of  </a:t>
            </a:r>
            <a:r>
              <a:rPr lang="ja-JP" altLang="en-US" sz="2800" dirty="0">
                <a:solidFill>
                  <a:srgbClr val="000000"/>
                </a:solidFill>
                <a:latin typeface="Arial" panose="020B0604020202020204" pitchFamily="34" charset="0"/>
              </a:rPr>
              <a:t>“</a:t>
            </a:r>
            <a:r>
              <a:rPr lang="en-US" altLang="ja-JP" sz="2800" dirty="0">
                <a:solidFill>
                  <a:srgbClr val="000000"/>
                </a:solidFill>
              </a:rPr>
              <a:t>canned transactions</a:t>
            </a:r>
            <a:r>
              <a:rPr lang="ja-JP" altLang="en-US" sz="2800" dirty="0">
                <a:solidFill>
                  <a:srgbClr val="000000"/>
                </a:solidFill>
                <a:latin typeface="Arial" panose="020B0604020202020204" pitchFamily="34" charset="0"/>
              </a:rPr>
              <a:t>”</a:t>
            </a:r>
            <a:r>
              <a:rPr lang="en-US" altLang="ja-JP" sz="2800" dirty="0">
                <a:solidFill>
                  <a:srgbClr val="000000"/>
                </a:solidFill>
              </a:rPr>
              <a:t> against the database. Examples are bank-tellers or reservation clerks who do this activity for an entire shift of operations.</a:t>
            </a:r>
            <a:endParaRPr lang="en-US" altLang="en-US" sz="2800" dirty="0"/>
          </a:p>
        </p:txBody>
      </p:sp>
      <p:sp>
        <p:nvSpPr>
          <p:cNvPr id="36868" name="Slide Number Placeholder 3">
            <a:extLst>
              <a:ext uri="{FF2B5EF4-FFF2-40B4-BE49-F238E27FC236}">
                <a16:creationId xmlns="" xmlns:a16="http://schemas.microsoft.com/office/drawing/2014/main" id="{49F7E30D-426A-4D3B-A4B8-7B37BF5B4085}"/>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3E77F8F8-E667-4103-A5BC-D0D3E45D657A}" type="slidenum">
              <a:rPr lang="en-US" altLang="en-US" sz="1200">
                <a:solidFill>
                  <a:srgbClr val="898989"/>
                </a:solidFill>
                <a:latin typeface="Times New Roman" panose="02020603050405020304" pitchFamily="18" charset="0"/>
              </a:rPr>
              <a:pPr>
                <a:spcBef>
                  <a:spcPct val="0"/>
                </a:spcBef>
                <a:buClrTx/>
                <a:buFontTx/>
                <a:buNone/>
              </a:pPr>
              <a:t>51</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2D89C2CF-68BF-4D94-827D-DAEE62343C9A}"/>
              </a:ext>
            </a:extLst>
          </p:cNvPr>
          <p:cNvSpPr>
            <a:spLocks noGrp="1" noChangeArrowheads="1"/>
          </p:cNvSpPr>
          <p:nvPr>
            <p:ph type="title"/>
          </p:nvPr>
        </p:nvSpPr>
        <p:spPr/>
        <p:txBody>
          <a:bodyPr/>
          <a:lstStyle/>
          <a:p>
            <a:pPr>
              <a:defRPr/>
            </a:pPr>
            <a:r>
              <a:rPr lang="en-US"/>
              <a:t>Categories of End-users</a:t>
            </a:r>
          </a:p>
        </p:txBody>
      </p:sp>
      <p:sp>
        <p:nvSpPr>
          <p:cNvPr id="484355" name="Rectangle 3">
            <a:extLst>
              <a:ext uri="{FF2B5EF4-FFF2-40B4-BE49-F238E27FC236}">
                <a16:creationId xmlns="" xmlns:a16="http://schemas.microsoft.com/office/drawing/2014/main" id="{ECEDC472-BEC3-4D97-B741-C62B43C8B9CB}"/>
              </a:ext>
            </a:extLst>
          </p:cNvPr>
          <p:cNvSpPr>
            <a:spLocks noGrp="1" noChangeArrowheads="1"/>
          </p:cNvSpPr>
          <p:nvPr>
            <p:ph idx="1"/>
          </p:nvPr>
        </p:nvSpPr>
        <p:spPr>
          <a:xfrm>
            <a:off x="1706217" y="2581837"/>
            <a:ext cx="7340600" cy="4114800"/>
          </a:xfrm>
        </p:spPr>
        <p:txBody>
          <a:bodyPr rtlCol="0">
            <a:normAutofit fontScale="92500" lnSpcReduction="20000"/>
          </a:bodyPr>
          <a:lstStyle/>
          <a:p>
            <a:pPr>
              <a:buFont typeface="Arial"/>
              <a:buChar char="•"/>
              <a:defRPr/>
            </a:pPr>
            <a:r>
              <a:rPr lang="en-US" sz="2800" b="1" dirty="0">
                <a:solidFill>
                  <a:srgbClr val="000000"/>
                </a:solidFill>
              </a:rPr>
              <a:t>Sophisticated</a:t>
            </a:r>
            <a:r>
              <a:rPr lang="en-US" sz="2800" dirty="0">
                <a:solidFill>
                  <a:srgbClr val="000000"/>
                </a:solidFill>
              </a:rPr>
              <a:t> : these include business analysts, scientists, engineers, others thoroughly familiar with the system capabilities. Many use tools in the form of software packages that work closely with the stored database.</a:t>
            </a:r>
          </a:p>
          <a:p>
            <a:pPr>
              <a:buFont typeface="Arial"/>
              <a:buChar char="•"/>
              <a:defRPr/>
            </a:pPr>
            <a:r>
              <a:rPr lang="en-US" sz="2800" b="1" dirty="0">
                <a:solidFill>
                  <a:srgbClr val="000000"/>
                </a:solidFill>
              </a:rPr>
              <a:t>Stand-alone</a:t>
            </a:r>
            <a:r>
              <a:rPr lang="en-US" sz="2800" dirty="0">
                <a:solidFill>
                  <a:srgbClr val="000000"/>
                </a:solidFill>
              </a:rPr>
              <a:t> : mostly maintain personal databases using ready-to-use packaged applications. An example is a tax program user that creates his or her own internal database.</a:t>
            </a:r>
            <a:endParaRPr lang="en-US" sz="2800" dirty="0"/>
          </a:p>
        </p:txBody>
      </p:sp>
      <p:sp>
        <p:nvSpPr>
          <p:cNvPr id="37892" name="Slide Number Placeholder 3">
            <a:extLst>
              <a:ext uri="{FF2B5EF4-FFF2-40B4-BE49-F238E27FC236}">
                <a16:creationId xmlns="" xmlns:a16="http://schemas.microsoft.com/office/drawing/2014/main" id="{4025459D-D6DE-4AF2-8435-E3A6801F3D95}"/>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76D039E5-0FC5-422C-A4E8-297FEF0330BD}" type="slidenum">
              <a:rPr lang="en-US" altLang="en-US" sz="1200">
                <a:solidFill>
                  <a:srgbClr val="898989"/>
                </a:solidFill>
                <a:latin typeface="Times New Roman" panose="02020603050405020304" pitchFamily="18" charset="0"/>
              </a:rPr>
              <a:pPr>
                <a:spcBef>
                  <a:spcPct val="0"/>
                </a:spcBef>
                <a:buClrTx/>
                <a:buFontTx/>
                <a:buNone/>
              </a:pPr>
              <a:t>52</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6FB7E2B9-B12E-490F-807A-59999BD421F4}"/>
              </a:ext>
            </a:extLst>
          </p:cNvPr>
          <p:cNvSpPr>
            <a:spLocks noGrp="1" noChangeArrowheads="1"/>
          </p:cNvSpPr>
          <p:nvPr>
            <p:ph type="title"/>
          </p:nvPr>
        </p:nvSpPr>
        <p:spPr/>
        <p:txBody>
          <a:bodyPr/>
          <a:lstStyle/>
          <a:p>
            <a:pPr>
              <a:defRPr/>
            </a:pPr>
            <a:r>
              <a:rPr lang="en-US"/>
              <a:t>Categories of End-users</a:t>
            </a:r>
          </a:p>
        </p:txBody>
      </p:sp>
      <p:sp>
        <p:nvSpPr>
          <p:cNvPr id="484355" name="Rectangle 3">
            <a:extLst>
              <a:ext uri="{FF2B5EF4-FFF2-40B4-BE49-F238E27FC236}">
                <a16:creationId xmlns="" xmlns:a16="http://schemas.microsoft.com/office/drawing/2014/main" id="{5F28D8C4-07DE-4D84-8E38-CFAF2CE8F134}"/>
              </a:ext>
            </a:extLst>
          </p:cNvPr>
          <p:cNvSpPr>
            <a:spLocks noGrp="1" noChangeArrowheads="1"/>
          </p:cNvSpPr>
          <p:nvPr>
            <p:ph idx="1"/>
          </p:nvPr>
        </p:nvSpPr>
        <p:spPr>
          <a:xfrm>
            <a:off x="1865360" y="2429437"/>
            <a:ext cx="7340600" cy="4114800"/>
          </a:xfrm>
        </p:spPr>
        <p:txBody>
          <a:bodyPr rtlCol="0">
            <a:normAutofit fontScale="85000" lnSpcReduction="10000"/>
          </a:bodyPr>
          <a:lstStyle/>
          <a:p>
            <a:pPr>
              <a:buFont typeface="Arial"/>
              <a:buChar char="•"/>
              <a:defRPr/>
            </a:pPr>
            <a:r>
              <a:rPr lang="en-US" sz="2800" b="1" dirty="0">
                <a:solidFill>
                  <a:srgbClr val="000000"/>
                </a:solidFill>
              </a:rPr>
              <a:t>Application Programmers/ Software Engineers</a:t>
            </a:r>
          </a:p>
          <a:p>
            <a:pPr>
              <a:defRPr/>
            </a:pPr>
            <a:r>
              <a:rPr lang="en-US" sz="2800" dirty="0"/>
              <a:t>Determine the requirements of end users, especially naive and parametric end users, and develop specifications for standard canned transactions that meet these requirements.</a:t>
            </a:r>
          </a:p>
          <a:p>
            <a:pPr>
              <a:defRPr/>
            </a:pPr>
            <a:endParaRPr lang="en-US" sz="2800" b="1" dirty="0"/>
          </a:p>
          <a:p>
            <a:pPr>
              <a:defRPr/>
            </a:pPr>
            <a:r>
              <a:rPr lang="en-US" sz="2800" b="1" dirty="0"/>
              <a:t>Application programmers </a:t>
            </a:r>
            <a:r>
              <a:rPr lang="en-US" sz="2800" dirty="0"/>
              <a:t>implement these specifications as programs; then they test, debug, document, and maintain these canned transactions.</a:t>
            </a:r>
          </a:p>
        </p:txBody>
      </p:sp>
      <p:sp>
        <p:nvSpPr>
          <p:cNvPr id="38916" name="Slide Number Placeholder 3">
            <a:extLst>
              <a:ext uri="{FF2B5EF4-FFF2-40B4-BE49-F238E27FC236}">
                <a16:creationId xmlns="" xmlns:a16="http://schemas.microsoft.com/office/drawing/2014/main" id="{B8F285F8-CD7B-4543-BFFB-FA1E21652D23}"/>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21B3BE7A-35BB-40B5-8119-7656E69B2937}" type="slidenum">
              <a:rPr lang="en-US" altLang="en-US" sz="1200">
                <a:solidFill>
                  <a:srgbClr val="898989"/>
                </a:solidFill>
                <a:latin typeface="Times New Roman" panose="02020603050405020304" pitchFamily="18" charset="0"/>
              </a:rPr>
              <a:pPr>
                <a:spcBef>
                  <a:spcPct val="0"/>
                </a:spcBef>
                <a:buClrTx/>
                <a:buFontTx/>
                <a:buNone/>
              </a:pPr>
              <a:t>53</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BFB12B-37A5-4321-A255-C651E50B9BAC}"/>
              </a:ext>
            </a:extLst>
          </p:cNvPr>
          <p:cNvSpPr>
            <a:spLocks noGrp="1"/>
          </p:cNvSpPr>
          <p:nvPr>
            <p:ph type="title"/>
          </p:nvPr>
        </p:nvSpPr>
        <p:spPr/>
        <p:txBody>
          <a:bodyPr/>
          <a:lstStyle/>
          <a:p>
            <a:pPr>
              <a:defRPr/>
            </a:pPr>
            <a:r>
              <a:rPr lang="en-US" dirty="0"/>
              <a:t>Workers Behind the Scene</a:t>
            </a:r>
          </a:p>
        </p:txBody>
      </p:sp>
      <p:sp>
        <p:nvSpPr>
          <p:cNvPr id="39939" name="Content Placeholder 2">
            <a:extLst>
              <a:ext uri="{FF2B5EF4-FFF2-40B4-BE49-F238E27FC236}">
                <a16:creationId xmlns="" xmlns:a16="http://schemas.microsoft.com/office/drawing/2014/main" id="{517D9471-9549-417A-963C-533BE4019819}"/>
              </a:ext>
            </a:extLst>
          </p:cNvPr>
          <p:cNvSpPr>
            <a:spLocks noGrp="1"/>
          </p:cNvSpPr>
          <p:nvPr>
            <p:ph idx="1"/>
          </p:nvPr>
        </p:nvSpPr>
        <p:spPr/>
        <p:txBody>
          <a:bodyPr>
            <a:normAutofit fontScale="92500"/>
          </a:bodyPr>
          <a:lstStyle/>
          <a:p>
            <a:r>
              <a:rPr lang="en-US" altLang="en-US" b="1" dirty="0"/>
              <a:t>DBMS system designers and implementers</a:t>
            </a:r>
          </a:p>
          <a:p>
            <a:pPr lvl="1"/>
            <a:r>
              <a:rPr lang="en-US" altLang="en-US" dirty="0"/>
              <a:t>Design and implement the DBMS modules and interfaces as a software package.</a:t>
            </a:r>
          </a:p>
          <a:p>
            <a:pPr lvl="1"/>
            <a:endParaRPr lang="en-US" altLang="en-US" dirty="0"/>
          </a:p>
          <a:p>
            <a:r>
              <a:rPr lang="en-US" altLang="en-US" b="1" dirty="0"/>
              <a:t>Tool developers </a:t>
            </a:r>
          </a:p>
          <a:p>
            <a:pPr lvl="1"/>
            <a:r>
              <a:rPr lang="en-US" altLang="en-US" b="1" dirty="0"/>
              <a:t>D</a:t>
            </a:r>
            <a:r>
              <a:rPr lang="en-US" altLang="en-US" dirty="0"/>
              <a:t>esign and implement </a:t>
            </a:r>
            <a:r>
              <a:rPr lang="en-US" altLang="en-US" b="1" dirty="0"/>
              <a:t>tools</a:t>
            </a:r>
            <a:r>
              <a:rPr lang="en-US" altLang="en-US" dirty="0"/>
              <a:t>—the software packages that facilitate database modeling and design, database system design, and improved performance.</a:t>
            </a:r>
          </a:p>
          <a:p>
            <a:pPr lvl="1"/>
            <a:endParaRPr lang="en-US" altLang="en-US" dirty="0"/>
          </a:p>
          <a:p>
            <a:r>
              <a:rPr lang="en-US" altLang="en-US" b="1" dirty="0"/>
              <a:t>Operators and maintenance personnel </a:t>
            </a:r>
          </a:p>
          <a:p>
            <a:pPr lvl="1"/>
            <a:r>
              <a:rPr lang="en-US" altLang="en-US" b="1" dirty="0"/>
              <a:t>They </a:t>
            </a:r>
            <a:r>
              <a:rPr lang="en-US" altLang="en-US" dirty="0"/>
              <a:t>are responsible for the actual running and maintenance of the hardware and software environment for the database system.</a:t>
            </a:r>
          </a:p>
        </p:txBody>
      </p:sp>
      <p:sp>
        <p:nvSpPr>
          <p:cNvPr id="39940" name="Slide Number Placeholder 3">
            <a:extLst>
              <a:ext uri="{FF2B5EF4-FFF2-40B4-BE49-F238E27FC236}">
                <a16:creationId xmlns="" xmlns:a16="http://schemas.microsoft.com/office/drawing/2014/main" id="{164A9A18-9ED1-44D8-A392-B4D920E099D8}"/>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583ECB2E-28C7-4C5B-9460-547FBA0E9667}" type="slidenum">
              <a:rPr lang="en-US" altLang="en-US" sz="1800">
                <a:solidFill>
                  <a:srgbClr val="FFFFFF"/>
                </a:solidFill>
              </a:rPr>
              <a:pPr/>
              <a:t>54</a:t>
            </a:fld>
            <a:endParaRPr lang="en-US" altLang="en-US" sz="18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271269FE-FC7C-4570-A33A-AB07478B1384}"/>
              </a:ext>
            </a:extLst>
          </p:cNvPr>
          <p:cNvSpPr>
            <a:spLocks noGrp="1" noChangeArrowheads="1"/>
          </p:cNvSpPr>
          <p:nvPr>
            <p:ph type="title"/>
          </p:nvPr>
        </p:nvSpPr>
        <p:spPr/>
        <p:txBody>
          <a:bodyPr/>
          <a:lstStyle/>
          <a:p>
            <a:pPr>
              <a:defRPr/>
            </a:pPr>
            <a:r>
              <a:rPr lang="en-US" b="1">
                <a:solidFill>
                  <a:srgbClr val="000000"/>
                </a:solidFill>
              </a:rPr>
              <a:t> </a:t>
            </a:r>
            <a:r>
              <a:rPr lang="en-US"/>
              <a:t>When not to use a DBMS</a:t>
            </a:r>
            <a:endParaRPr lang="en-US" b="1">
              <a:solidFill>
                <a:srgbClr val="000000"/>
              </a:solidFill>
            </a:endParaRPr>
          </a:p>
        </p:txBody>
      </p:sp>
      <p:sp>
        <p:nvSpPr>
          <p:cNvPr id="41987" name="Rectangle 3">
            <a:extLst>
              <a:ext uri="{FF2B5EF4-FFF2-40B4-BE49-F238E27FC236}">
                <a16:creationId xmlns="" xmlns:a16="http://schemas.microsoft.com/office/drawing/2014/main" id="{66AB46E7-37DA-41E7-88BB-DE8D328E0C06}"/>
              </a:ext>
            </a:extLst>
          </p:cNvPr>
          <p:cNvSpPr>
            <a:spLocks noGrp="1" noChangeArrowheads="1"/>
          </p:cNvSpPr>
          <p:nvPr>
            <p:ph idx="1"/>
          </p:nvPr>
        </p:nvSpPr>
        <p:spPr>
          <a:xfrm>
            <a:off x="1973310" y="2277038"/>
            <a:ext cx="7124700" cy="4114800"/>
          </a:xfrm>
        </p:spPr>
        <p:txBody>
          <a:bodyPr>
            <a:normAutofit/>
          </a:bodyPr>
          <a:lstStyle/>
          <a:p>
            <a:pPr eaLnBrk="1" hangingPunct="1">
              <a:lnSpc>
                <a:spcPct val="90000"/>
              </a:lnSpc>
            </a:pPr>
            <a:r>
              <a:rPr lang="en-US" altLang="en-US" sz="2800" b="1" dirty="0">
                <a:solidFill>
                  <a:srgbClr val="000000"/>
                </a:solidFill>
              </a:rPr>
              <a:t>Main inhibitors (costs) of using a DBMS</a:t>
            </a:r>
            <a:r>
              <a:rPr lang="en-US" altLang="en-US" sz="2800" dirty="0">
                <a:solidFill>
                  <a:srgbClr val="000000"/>
                </a:solidFill>
              </a:rPr>
              <a:t>:</a:t>
            </a:r>
          </a:p>
          <a:p>
            <a:pPr lvl="1" eaLnBrk="1" hangingPunct="1">
              <a:lnSpc>
                <a:spcPct val="90000"/>
              </a:lnSpc>
              <a:buFont typeface="Arial" panose="020B0604020202020204" pitchFamily="34" charset="0"/>
              <a:buChar char="–"/>
            </a:pPr>
            <a:r>
              <a:rPr lang="en-US" altLang="en-US" sz="2400" dirty="0">
                <a:solidFill>
                  <a:srgbClr val="000000"/>
                </a:solidFill>
              </a:rPr>
              <a:t>High initial investment and possible need for additional hardware.</a:t>
            </a:r>
          </a:p>
          <a:p>
            <a:pPr eaLnBrk="1" hangingPunct="1">
              <a:lnSpc>
                <a:spcPct val="90000"/>
              </a:lnSpc>
            </a:pPr>
            <a:r>
              <a:rPr lang="en-US" altLang="en-US" sz="2800" b="1" dirty="0">
                <a:solidFill>
                  <a:srgbClr val="000000"/>
                </a:solidFill>
              </a:rPr>
              <a:t>When a DBMS may be unnecessary:</a:t>
            </a:r>
          </a:p>
          <a:p>
            <a:pPr lvl="1" eaLnBrk="1" hangingPunct="1">
              <a:lnSpc>
                <a:spcPct val="90000"/>
              </a:lnSpc>
              <a:buFont typeface="Arial" panose="020B0604020202020204" pitchFamily="34" charset="0"/>
              <a:buChar char="–"/>
            </a:pPr>
            <a:r>
              <a:rPr lang="en-US" altLang="en-US" sz="2400" dirty="0">
                <a:solidFill>
                  <a:srgbClr val="000000"/>
                </a:solidFill>
              </a:rPr>
              <a:t>If the database and applications are simple, well defined, and not expected to change.</a:t>
            </a:r>
          </a:p>
          <a:p>
            <a:pPr lvl="1" eaLnBrk="1" hangingPunct="1">
              <a:lnSpc>
                <a:spcPct val="90000"/>
              </a:lnSpc>
              <a:buFont typeface="Arial" panose="020B0604020202020204" pitchFamily="34" charset="0"/>
              <a:buChar char="–"/>
            </a:pPr>
            <a:r>
              <a:rPr lang="en-US" altLang="en-US" sz="2400" dirty="0">
                <a:solidFill>
                  <a:srgbClr val="000000"/>
                </a:solidFill>
              </a:rPr>
              <a:t>If access to data by multiple users is not required.</a:t>
            </a:r>
            <a:endParaRPr lang="en-US" altLang="en-US" sz="2400" dirty="0"/>
          </a:p>
        </p:txBody>
      </p:sp>
      <p:sp>
        <p:nvSpPr>
          <p:cNvPr id="41988" name="Slide Number Placeholder 3">
            <a:extLst>
              <a:ext uri="{FF2B5EF4-FFF2-40B4-BE49-F238E27FC236}">
                <a16:creationId xmlns="" xmlns:a16="http://schemas.microsoft.com/office/drawing/2014/main" id="{4A2B2A2F-D3D7-4C64-B00D-DD02D912D4DD}"/>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spcBef>
                <a:spcPct val="0"/>
              </a:spcBef>
              <a:buClrTx/>
              <a:buFontTx/>
              <a:buNone/>
            </a:pPr>
            <a:r>
              <a:rPr lang="en-US" altLang="en-US" sz="1200">
                <a:solidFill>
                  <a:srgbClr val="898989"/>
                </a:solidFill>
                <a:latin typeface="Times New Roman" panose="02020603050405020304" pitchFamily="18" charset="0"/>
              </a:rPr>
              <a:t>Slide 1-</a:t>
            </a:r>
            <a:fld id="{9ACC7AE1-D947-417D-B1DC-1E1BCD2A50B3}" type="slidenum">
              <a:rPr lang="en-US" altLang="en-US" sz="1200">
                <a:solidFill>
                  <a:srgbClr val="898989"/>
                </a:solidFill>
                <a:latin typeface="Times New Roman" panose="02020603050405020304" pitchFamily="18" charset="0"/>
              </a:rPr>
              <a:pPr>
                <a:spcBef>
                  <a:spcPct val="0"/>
                </a:spcBef>
                <a:buClrTx/>
                <a:buFontTx/>
                <a:buNone/>
              </a:pPr>
              <a:t>55</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EAAA7F-3670-4A81-8192-78C290D6B8B9}"/>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 xmlns:a16="http://schemas.microsoft.com/office/drawing/2014/main" id="{F4C3FD03-F22C-4828-9722-A735A580732D}"/>
              </a:ext>
            </a:extLst>
          </p:cNvPr>
          <p:cNvSpPr>
            <a:spLocks noGrp="1"/>
          </p:cNvSpPr>
          <p:nvPr>
            <p:ph idx="1"/>
          </p:nvPr>
        </p:nvSpPr>
        <p:spPr/>
        <p:txBody>
          <a:bodyPr/>
          <a:lstStyle/>
          <a:p>
            <a:r>
              <a:rPr lang="en-US" altLang="en-US" b="1" dirty="0"/>
              <a:t>Database</a:t>
            </a:r>
          </a:p>
          <a:p>
            <a:pPr lvl="1"/>
            <a:r>
              <a:rPr lang="en-US" altLang="en-US" dirty="0"/>
              <a:t>The collection of data </a:t>
            </a:r>
          </a:p>
          <a:p>
            <a:pPr marL="457200" lvl="1" indent="0">
              <a:buNone/>
            </a:pPr>
            <a:endParaRPr lang="en-US" altLang="en-US" dirty="0"/>
          </a:p>
          <a:p>
            <a:pPr lvl="1"/>
            <a:r>
              <a:rPr lang="en-US" altLang="en-US" dirty="0"/>
              <a:t>Collection of related data </a:t>
            </a:r>
          </a:p>
          <a:p>
            <a:endParaRPr lang="en-US" dirty="0"/>
          </a:p>
        </p:txBody>
      </p:sp>
      <p:pic>
        <p:nvPicPr>
          <p:cNvPr id="4" name="Picture 3">
            <a:extLst>
              <a:ext uri="{FF2B5EF4-FFF2-40B4-BE49-F238E27FC236}">
                <a16:creationId xmlns="" xmlns:a16="http://schemas.microsoft.com/office/drawing/2014/main" id="{E7877535-03D3-4928-8179-F49397C78D98}"/>
              </a:ext>
            </a:extLst>
          </p:cNvPr>
          <p:cNvPicPr>
            <a:picLocks noChangeAspect="1"/>
          </p:cNvPicPr>
          <p:nvPr/>
        </p:nvPicPr>
        <p:blipFill rotWithShape="1">
          <a:blip r:embed="rId2"/>
          <a:srcRect l="8694" b="6203"/>
          <a:stretch/>
        </p:blipFill>
        <p:spPr>
          <a:xfrm>
            <a:off x="8736037" y="2973823"/>
            <a:ext cx="2560320" cy="2751728"/>
          </a:xfrm>
          <a:prstGeom prst="rect">
            <a:avLst/>
          </a:prstGeom>
        </p:spPr>
      </p:pic>
      <p:sp>
        <p:nvSpPr>
          <p:cNvPr id="6" name="Slide Number Placeholder 5">
            <a:extLst>
              <a:ext uri="{FF2B5EF4-FFF2-40B4-BE49-F238E27FC236}">
                <a16:creationId xmlns="" xmlns:a16="http://schemas.microsoft.com/office/drawing/2014/main" id="{F006F937-8711-4B91-A67A-CC9D785615BE}"/>
              </a:ext>
            </a:extLst>
          </p:cNvPr>
          <p:cNvSpPr>
            <a:spLocks noGrp="1"/>
          </p:cNvSpPr>
          <p:nvPr>
            <p:ph type="sldNum" sz="quarter" idx="12"/>
          </p:nvPr>
        </p:nvSpPr>
        <p:spPr/>
        <p:txBody>
          <a:bodyPr/>
          <a:lstStyle/>
          <a:p>
            <a:fld id="{FDB55B3C-7308-4315-80EF-CB510A24E96F}" type="slidenum">
              <a:rPr lang="en-US" smtClean="0"/>
              <a:t>6</a:t>
            </a:fld>
            <a:endParaRPr lang="en-US"/>
          </a:p>
        </p:txBody>
      </p:sp>
    </p:spTree>
    <p:extLst>
      <p:ext uri="{BB962C8B-B14F-4D97-AF65-F5344CB8AC3E}">
        <p14:creationId xmlns:p14="http://schemas.microsoft.com/office/powerpoint/2010/main" val="210985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7D5FC7A9-9BFD-49D6-94A0-7ED7E5AE6C37}"/>
              </a:ext>
            </a:extLst>
          </p:cNvPr>
          <p:cNvSpPr>
            <a:spLocks noGrp="1"/>
          </p:cNvSpPr>
          <p:nvPr>
            <p:ph type="title"/>
          </p:nvPr>
        </p:nvSpPr>
        <p:spPr/>
        <p:txBody>
          <a:bodyPr>
            <a:normAutofit/>
          </a:bodyPr>
          <a:lstStyle/>
          <a:p>
            <a:pPr>
              <a:defRPr/>
            </a:pPr>
            <a:r>
              <a:rPr lang="en-US" dirty="0"/>
              <a:t>Properties of Databases</a:t>
            </a:r>
          </a:p>
        </p:txBody>
      </p:sp>
      <p:sp>
        <p:nvSpPr>
          <p:cNvPr id="15363" name="Content Placeholder 2">
            <a:extLst>
              <a:ext uri="{FF2B5EF4-FFF2-40B4-BE49-F238E27FC236}">
                <a16:creationId xmlns="" xmlns:a16="http://schemas.microsoft.com/office/drawing/2014/main" id="{A5866ABF-A28E-4860-A16A-96758EDBBBD5}"/>
              </a:ext>
            </a:extLst>
          </p:cNvPr>
          <p:cNvSpPr>
            <a:spLocks noGrp="1"/>
          </p:cNvSpPr>
          <p:nvPr>
            <p:ph idx="1"/>
          </p:nvPr>
        </p:nvSpPr>
        <p:spPr>
          <a:xfrm>
            <a:off x="1981200" y="2557670"/>
            <a:ext cx="7620000" cy="3843130"/>
          </a:xfrm>
        </p:spPr>
        <p:txBody>
          <a:bodyPr>
            <a:normAutofit/>
          </a:bodyPr>
          <a:lstStyle/>
          <a:p>
            <a:pPr marL="114300" indent="0">
              <a:buNone/>
              <a:defRPr/>
            </a:pPr>
            <a:r>
              <a:rPr lang="en-US" b="1" dirty="0"/>
              <a:t>A database has the following implicit properties:</a:t>
            </a:r>
          </a:p>
          <a:p>
            <a:pPr>
              <a:defRPr/>
            </a:pPr>
            <a:endParaRPr lang="en-US" dirty="0"/>
          </a:p>
          <a:p>
            <a:pPr>
              <a:defRPr/>
            </a:pPr>
            <a:r>
              <a:rPr lang="en-US" dirty="0"/>
              <a:t>A database represents some aspect of the real world, sometimes called the </a:t>
            </a:r>
            <a:r>
              <a:rPr lang="en-US" b="1" dirty="0"/>
              <a:t>mini world.</a:t>
            </a:r>
            <a:r>
              <a:rPr lang="en-US" dirty="0"/>
              <a:t> Changes to the miniworld are reflected in the database.</a:t>
            </a:r>
          </a:p>
          <a:p>
            <a:pPr>
              <a:defRPr/>
            </a:pPr>
            <a:endParaRPr lang="en-US" dirty="0"/>
          </a:p>
          <a:p>
            <a:pPr>
              <a:defRPr/>
            </a:pPr>
            <a:r>
              <a:rPr lang="en-US" dirty="0"/>
              <a:t> A database is designed, built, and populated with data for a specific purpose. It has an intended group of users and some preconceived applications in which these users are interested.</a:t>
            </a:r>
            <a:endParaRPr lang="en-US" altLang="en-US" dirty="0"/>
          </a:p>
        </p:txBody>
      </p:sp>
      <p:sp>
        <p:nvSpPr>
          <p:cNvPr id="17412" name="Slide Number Placeholder 3">
            <a:extLst>
              <a:ext uri="{FF2B5EF4-FFF2-40B4-BE49-F238E27FC236}">
                <a16:creationId xmlns="" xmlns:a16="http://schemas.microsoft.com/office/drawing/2014/main" id="{70550092-86BF-4AB3-A952-30978641B56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a:lnSpc>
                <a:spcPct val="90000"/>
              </a:lnSpc>
              <a:spcBef>
                <a:spcPct val="0"/>
              </a:spcBef>
              <a:buClrTx/>
              <a:buFontTx/>
              <a:buNone/>
            </a:pPr>
            <a:r>
              <a:rPr lang="en-US" altLang="en-US" sz="1200">
                <a:solidFill>
                  <a:srgbClr val="898989"/>
                </a:solidFill>
                <a:latin typeface="Times New Roman" panose="02020603050405020304" pitchFamily="18" charset="0"/>
              </a:rPr>
              <a:t>Slide 1-</a:t>
            </a:r>
            <a:fld id="{48436F2B-8888-4729-ACC3-68CABE96C8A5}" type="slidenum">
              <a:rPr lang="en-US" altLang="en-US" sz="1200">
                <a:solidFill>
                  <a:srgbClr val="898989"/>
                </a:solidFill>
                <a:latin typeface="Times New Roman" panose="02020603050405020304" pitchFamily="18" charset="0"/>
              </a:rPr>
              <a:pPr>
                <a:lnSpc>
                  <a:spcPct val="90000"/>
                </a:lnSpc>
                <a:spcBef>
                  <a:spcPct val="0"/>
                </a:spcBef>
                <a:buClrTx/>
                <a:buFontTx/>
                <a:buNone/>
              </a:pPr>
              <a:t>7</a:t>
            </a:fld>
            <a:endParaRPr lang="en-US" altLang="en-US" sz="1200">
              <a:solidFill>
                <a:srgbClr val="898989"/>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4F691-3BD3-4297-A6AA-C802DF0F5D38}"/>
              </a:ext>
            </a:extLst>
          </p:cNvPr>
          <p:cNvSpPr>
            <a:spLocks noGrp="1"/>
          </p:cNvSpPr>
          <p:nvPr>
            <p:ph type="title"/>
          </p:nvPr>
        </p:nvSpPr>
        <p:spPr/>
        <p:txBody>
          <a:bodyPr/>
          <a:lstStyle/>
          <a:p>
            <a:pPr>
              <a:defRPr/>
            </a:pPr>
            <a:r>
              <a:rPr lang="en-US" dirty="0"/>
              <a:t>Some examples</a:t>
            </a:r>
          </a:p>
        </p:txBody>
      </p:sp>
      <p:sp>
        <p:nvSpPr>
          <p:cNvPr id="15363" name="Content Placeholder 2">
            <a:extLst>
              <a:ext uri="{FF2B5EF4-FFF2-40B4-BE49-F238E27FC236}">
                <a16:creationId xmlns="" xmlns:a16="http://schemas.microsoft.com/office/drawing/2014/main" id="{D831D60B-9910-4500-9746-FD2A721774D6}"/>
              </a:ext>
            </a:extLst>
          </p:cNvPr>
          <p:cNvSpPr>
            <a:spLocks noGrp="1"/>
          </p:cNvSpPr>
          <p:nvPr>
            <p:ph idx="1"/>
          </p:nvPr>
        </p:nvSpPr>
        <p:spPr>
          <a:xfrm>
            <a:off x="1046922" y="2319130"/>
            <a:ext cx="8554278" cy="3843131"/>
          </a:xfrm>
        </p:spPr>
        <p:txBody>
          <a:bodyPr>
            <a:normAutofit fontScale="92500" lnSpcReduction="10000"/>
          </a:bodyPr>
          <a:lstStyle/>
          <a:p>
            <a:pPr marL="0" indent="0">
              <a:buNone/>
            </a:pPr>
            <a:r>
              <a:rPr lang="en-US" dirty="0"/>
              <a:t>Emergence of web interfaces provided direct database interaction. Data on website is directly fetched from the database. </a:t>
            </a:r>
          </a:p>
          <a:p>
            <a:pPr marL="0" indent="0">
              <a:buNone/>
            </a:pPr>
            <a:endParaRPr lang="en-US" altLang="en-US" b="1" dirty="0"/>
          </a:p>
          <a:p>
            <a:pPr marL="0" indent="0">
              <a:buNone/>
            </a:pPr>
            <a:r>
              <a:rPr lang="en-US" altLang="en-US" b="1" dirty="0"/>
              <a:t>Examples: </a:t>
            </a:r>
          </a:p>
          <a:p>
            <a:r>
              <a:rPr lang="en-US" altLang="en-US" b="1" dirty="0"/>
              <a:t>Banking: </a:t>
            </a:r>
          </a:p>
          <a:p>
            <a:pPr lvl="1"/>
            <a:r>
              <a:rPr lang="en-US" altLang="en-US" dirty="0"/>
              <a:t>For customer information, accounts, loans and banking transactions etc.</a:t>
            </a:r>
          </a:p>
          <a:p>
            <a:r>
              <a:rPr lang="en-US" altLang="en-US" b="1" dirty="0"/>
              <a:t>Airlines: </a:t>
            </a:r>
          </a:p>
          <a:p>
            <a:pPr lvl="1"/>
            <a:r>
              <a:rPr lang="en-US" altLang="en-US" dirty="0"/>
              <a:t>For reservations and schedule information. </a:t>
            </a:r>
          </a:p>
          <a:p>
            <a:r>
              <a:rPr lang="en-US" altLang="en-US" b="1" dirty="0"/>
              <a:t>Universities: </a:t>
            </a:r>
          </a:p>
          <a:p>
            <a:pPr lvl="1"/>
            <a:r>
              <a:rPr lang="en-US" altLang="en-US" dirty="0"/>
              <a:t>For student information, course registration and grades. </a:t>
            </a:r>
          </a:p>
          <a:p>
            <a:r>
              <a:rPr lang="en-US" dirty="0"/>
              <a:t>An example of a large commercial database is Amazon.com</a:t>
            </a:r>
          </a:p>
          <a:p>
            <a:pPr marL="0" indent="0">
              <a:buNone/>
            </a:pPr>
            <a:endParaRPr lang="en-US" altLang="en-US" dirty="0"/>
          </a:p>
        </p:txBody>
      </p:sp>
      <p:sp>
        <p:nvSpPr>
          <p:cNvPr id="15364" name="Slide Number Placeholder 3">
            <a:extLst>
              <a:ext uri="{FF2B5EF4-FFF2-40B4-BE49-F238E27FC236}">
                <a16:creationId xmlns="" xmlns:a16="http://schemas.microsoft.com/office/drawing/2014/main" id="{1D1E318B-5431-44CA-B5C5-0360ED9FFD52}"/>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A6BF43BD-321D-4805-BF19-936C72A2CFD0}" type="slidenum">
              <a:rPr lang="en-US" altLang="en-US" sz="1800">
                <a:solidFill>
                  <a:srgbClr val="FFFFFF"/>
                </a:solidFill>
              </a:rPr>
              <a:pPr/>
              <a:t>8</a:t>
            </a:fld>
            <a:endParaRPr lang="en-US" altLang="en-US" sz="18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33B022-5DE1-4115-9251-51CFC9D1EBD5}"/>
              </a:ext>
            </a:extLst>
          </p:cNvPr>
          <p:cNvSpPr>
            <a:spLocks noGrp="1"/>
          </p:cNvSpPr>
          <p:nvPr>
            <p:ph type="title"/>
          </p:nvPr>
        </p:nvSpPr>
        <p:spPr/>
        <p:txBody>
          <a:bodyPr/>
          <a:lstStyle/>
          <a:p>
            <a:pPr>
              <a:defRPr/>
            </a:pPr>
            <a:r>
              <a:rPr lang="en-US"/>
              <a:t>DBMS</a:t>
            </a:r>
            <a:endParaRPr lang="en-US" dirty="0"/>
          </a:p>
        </p:txBody>
      </p:sp>
      <p:sp>
        <p:nvSpPr>
          <p:cNvPr id="14339" name="Content Placeholder 2">
            <a:extLst>
              <a:ext uri="{FF2B5EF4-FFF2-40B4-BE49-F238E27FC236}">
                <a16:creationId xmlns="" xmlns:a16="http://schemas.microsoft.com/office/drawing/2014/main" id="{315DCE01-1F19-4F63-AFB3-D7DD643806A4}"/>
              </a:ext>
            </a:extLst>
          </p:cNvPr>
          <p:cNvSpPr>
            <a:spLocks noGrp="1"/>
          </p:cNvSpPr>
          <p:nvPr>
            <p:ph idx="1"/>
          </p:nvPr>
        </p:nvSpPr>
        <p:spPr>
          <a:xfrm>
            <a:off x="457570" y="2330485"/>
            <a:ext cx="3791855" cy="5411787"/>
          </a:xfrm>
        </p:spPr>
        <p:txBody>
          <a:bodyPr/>
          <a:lstStyle/>
          <a:p>
            <a:r>
              <a:rPr lang="en-US" altLang="en-US" b="1" dirty="0"/>
              <a:t>Database Management System</a:t>
            </a:r>
          </a:p>
          <a:p>
            <a:pPr lvl="1"/>
            <a:r>
              <a:rPr lang="en-US" altLang="en-US" dirty="0"/>
              <a:t>Collection of interrelated data and a set of programs to access those data.</a:t>
            </a:r>
          </a:p>
          <a:p>
            <a:endParaRPr lang="en-US" altLang="en-US" dirty="0"/>
          </a:p>
          <a:p>
            <a:pPr lvl="1"/>
            <a:endParaRPr lang="en-US" altLang="en-US" dirty="0"/>
          </a:p>
          <a:p>
            <a:r>
              <a:rPr lang="en-US" altLang="en-US" b="1" dirty="0"/>
              <a:t>Goal of DBMS </a:t>
            </a:r>
          </a:p>
          <a:p>
            <a:pPr lvl="1"/>
            <a:r>
              <a:rPr lang="en-US" altLang="en-US" dirty="0"/>
              <a:t>To provide a way to store and retrieve database information that is both convenient and efficient. </a:t>
            </a:r>
          </a:p>
          <a:p>
            <a:endParaRPr lang="en-US" altLang="en-US" dirty="0"/>
          </a:p>
        </p:txBody>
      </p:sp>
      <p:sp>
        <p:nvSpPr>
          <p:cNvPr id="14340" name="Slide Number Placeholder 3">
            <a:extLst>
              <a:ext uri="{FF2B5EF4-FFF2-40B4-BE49-F238E27FC236}">
                <a16:creationId xmlns="" xmlns:a16="http://schemas.microsoft.com/office/drawing/2014/main" id="{AD63A6F4-8688-4328-A1BB-FB3D655430A6}"/>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altLang="en-US" sz="1800">
                <a:solidFill>
                  <a:srgbClr val="FFFFFF"/>
                </a:solidFill>
              </a:rPr>
              <a:t>Slide 1-</a:t>
            </a:r>
            <a:fld id="{E938A9A2-A5B3-41A3-8BFA-4E457E2B1A08}" type="slidenum">
              <a:rPr lang="en-US" altLang="en-US" sz="1800" smtClean="0">
                <a:solidFill>
                  <a:srgbClr val="FFFFFF"/>
                </a:solidFill>
              </a:rPr>
              <a:pPr/>
              <a:t>9</a:t>
            </a:fld>
            <a:endParaRPr lang="en-US" altLang="en-US" sz="1800">
              <a:solidFill>
                <a:srgbClr val="FFFFFF"/>
              </a:solidFill>
            </a:endParaRPr>
          </a:p>
        </p:txBody>
      </p:sp>
      <p:pic>
        <p:nvPicPr>
          <p:cNvPr id="3" name="Picture 2">
            <a:extLst>
              <a:ext uri="{FF2B5EF4-FFF2-40B4-BE49-F238E27FC236}">
                <a16:creationId xmlns="" xmlns:a16="http://schemas.microsoft.com/office/drawing/2014/main" id="{6C11917D-083F-422A-8BA9-827CF126108B}"/>
              </a:ext>
            </a:extLst>
          </p:cNvPr>
          <p:cNvPicPr>
            <a:picLocks noChangeAspect="1"/>
          </p:cNvPicPr>
          <p:nvPr/>
        </p:nvPicPr>
        <p:blipFill rotWithShape="1">
          <a:blip r:embed="rId2"/>
          <a:srcRect t="4821"/>
          <a:stretch/>
        </p:blipFill>
        <p:spPr>
          <a:xfrm>
            <a:off x="4549730" y="2855741"/>
            <a:ext cx="7347192" cy="265879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1749</Words>
  <Application>Microsoft Office PowerPoint</Application>
  <PresentationFormat>Widescreen</PresentationFormat>
  <Paragraphs>434</Paragraphs>
  <Slides>55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メイリオ</vt:lpstr>
      <vt:lpstr>MS PGothic</vt:lpstr>
      <vt:lpstr>Arial</vt:lpstr>
      <vt:lpstr>Calibri</vt:lpstr>
      <vt:lpstr>Calibri Light</vt:lpstr>
      <vt:lpstr>Century Gothic</vt:lpstr>
      <vt:lpstr>Helvetica Neue</vt:lpstr>
      <vt:lpstr>Times New Roman</vt:lpstr>
      <vt:lpstr>Wingdings 3</vt:lpstr>
      <vt:lpstr>Ion Boardroom</vt:lpstr>
      <vt:lpstr>Introduction to Database Systems</vt:lpstr>
      <vt:lpstr> Introduction</vt:lpstr>
      <vt:lpstr>Course Books</vt:lpstr>
      <vt:lpstr>Announcements  &amp; Plagiarism </vt:lpstr>
      <vt:lpstr>Lecture 1</vt:lpstr>
      <vt:lpstr>Database</vt:lpstr>
      <vt:lpstr>Properties of Databases</vt:lpstr>
      <vt:lpstr>Some examples</vt:lpstr>
      <vt:lpstr>DBMS</vt:lpstr>
      <vt:lpstr>DBMS Functionality (Why to use DBMS)</vt:lpstr>
      <vt:lpstr> A simplified database system environment</vt:lpstr>
      <vt:lpstr>Some points to ponder</vt:lpstr>
      <vt:lpstr>Issues in filling system.</vt:lpstr>
      <vt:lpstr>Activity Time</vt:lpstr>
      <vt:lpstr>PowerPoint Presentation</vt:lpstr>
      <vt:lpstr>1. Redundancy </vt:lpstr>
      <vt:lpstr>2. Inconsistency </vt:lpstr>
      <vt:lpstr>3. Data Isolation &amp; Data Mapping</vt:lpstr>
      <vt:lpstr>4. Integrity Problems </vt:lpstr>
      <vt:lpstr>5. Atomicity</vt:lpstr>
      <vt:lpstr>Metadata/Data Dictionary/Catalog</vt:lpstr>
      <vt:lpstr>Design phases of databases</vt:lpstr>
      <vt:lpstr>How is a house constructed?</vt:lpstr>
      <vt:lpstr>Design Phases of Database</vt:lpstr>
      <vt:lpstr>Design Phases of Database</vt:lpstr>
      <vt:lpstr>Conceptual data model – ER Diagram</vt:lpstr>
      <vt:lpstr>Logical data model – Relational model</vt:lpstr>
      <vt:lpstr>Physical Model </vt:lpstr>
      <vt:lpstr>Strong Entity vs Weak Entity </vt:lpstr>
      <vt:lpstr>Example of weak entity </vt:lpstr>
      <vt:lpstr>Attributes representation in ERD (Oval)</vt:lpstr>
      <vt:lpstr>Types of an attribute</vt:lpstr>
      <vt:lpstr> Attributes </vt:lpstr>
      <vt:lpstr>Types of keys </vt:lpstr>
      <vt:lpstr>Relationship representation in ERD (Diamond)</vt:lpstr>
      <vt:lpstr>Wrong structure</vt:lpstr>
      <vt:lpstr> Constraints on Relationship   </vt:lpstr>
      <vt:lpstr>Relationship: cardinality </vt:lpstr>
      <vt:lpstr>Relationship: cardinality </vt:lpstr>
      <vt:lpstr>Relationship: Particitaion </vt:lpstr>
      <vt:lpstr>Relationship: cardinality and Participation  </vt:lpstr>
      <vt:lpstr>Attributes of relationship</vt:lpstr>
      <vt:lpstr>Recursive Relationship: Rolenames </vt:lpstr>
      <vt:lpstr>Identifying relationship</vt:lpstr>
      <vt:lpstr>Ternary relationship</vt:lpstr>
      <vt:lpstr>Activity: Design an ERD</vt:lpstr>
      <vt:lpstr>  Mention cardinality &amp;  participation Identify Weak entities Identify relationship attributes </vt:lpstr>
      <vt:lpstr>Self study topics</vt:lpstr>
      <vt:lpstr>Database Users</vt:lpstr>
      <vt:lpstr>Database Users</vt:lpstr>
      <vt:lpstr>Categories of End-users</vt:lpstr>
      <vt:lpstr>Categories of End-users</vt:lpstr>
      <vt:lpstr>Categories of End-users</vt:lpstr>
      <vt:lpstr>Workers Behind the Scene</vt:lpstr>
      <vt:lpstr> When not to use a DBMS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 (3 credit Hours theory + 1 Credit hour Lab) </dc:title>
  <dc:creator>Sadaf Baloch</dc:creator>
  <cp:lastModifiedBy>Ayesha Zaheer</cp:lastModifiedBy>
  <cp:revision>51</cp:revision>
  <dcterms:created xsi:type="dcterms:W3CDTF">2020-10-12T06:58:42Z</dcterms:created>
  <dcterms:modified xsi:type="dcterms:W3CDTF">2024-03-18T03:56:55Z</dcterms:modified>
</cp:coreProperties>
</file>