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62" r:id="rId2"/>
    <p:sldId id="555" r:id="rId3"/>
    <p:sldId id="549" r:id="rId4"/>
    <p:sldId id="551" r:id="rId5"/>
    <p:sldId id="266" r:id="rId6"/>
    <p:sldId id="264" r:id="rId7"/>
    <p:sldId id="268" r:id="rId8"/>
    <p:sldId id="265" r:id="rId9"/>
    <p:sldId id="261" r:id="rId10"/>
    <p:sldId id="554" r:id="rId11"/>
    <p:sldId id="556" r:id="rId12"/>
    <p:sldId id="557" r:id="rId13"/>
    <p:sldId id="558" r:id="rId14"/>
    <p:sldId id="559" r:id="rId15"/>
    <p:sldId id="263" r:id="rId16"/>
    <p:sldId id="560" r:id="rId17"/>
    <p:sldId id="258" r:id="rId18"/>
    <p:sldId id="259" r:id="rId19"/>
    <p:sldId id="260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66800-1126-492D-9ABA-3AAAA985A45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D97DF-3DB3-47E3-8CD7-F83A2EA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AEBA08-3077-4F05-9E64-E40AA7C941B3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2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B731-5771-4256-A8DE-05E6ED3EDBCB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0BEF-90C7-4D7C-8048-98B51FC1B451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38DD-C1CA-4923-9F3A-1F9544C713F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9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29D8-E50D-41D3-915C-3137ACB64C32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1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C72-14D7-4977-BC30-6240C2F0FD33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3B1-D988-4052-B475-7FAB971E438F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3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C2726-1EBB-4DA6-AEE1-E7ED6B5CF0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36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4B6C54-5C30-4D7A-B8D4-62343018E8A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A113-2147-4A20-9CCD-CC6A120CCF34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294-E512-4C35-B017-E10B330B57C5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36F-69B7-45C4-9A9F-386F4E9D3B0E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654B-7707-44A6-98C3-2ACF0F616E41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936A-DDB2-4FA6-815E-B44D5F85E942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3361-393B-495C-ACD5-79BDAE02CD78}" type="datetime1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D2E4-4F54-400B-9383-F9E96C015DB1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C472-E481-4B44-8DB4-36C76A456ED3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5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06FE8C-3D14-4794-9777-EB582466837C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Logical Design: </a:t>
            </a:r>
            <a:br>
              <a:rPr lang="en-US" b="1" dirty="0">
                <a:cs typeface="Calibri Light"/>
              </a:rPr>
            </a:br>
            <a:r>
              <a:rPr lang="en-US" b="1" dirty="0">
                <a:cs typeface="Calibri Light"/>
              </a:rPr>
              <a:t>Relational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042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A6356C9-D8E2-4783-A156-61C95BB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Domain Constraint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F213471-8A2A-4CCA-8DCE-782CA512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states that any value that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inserted/updated</a:t>
            </a:r>
            <a:r>
              <a:rPr lang="en-US" dirty="0"/>
              <a:t> for an </a:t>
            </a:r>
            <a:r>
              <a:rPr lang="en-US" sz="3600" u="sng" dirty="0">
                <a:solidFill>
                  <a:schemeClr val="accent5">
                    <a:lumMod val="75000"/>
                  </a:schemeClr>
                </a:solidFill>
              </a:rPr>
              <a:t>attribute should belong to the data type that has been defined for the attribute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Example an attribute with integer data type should not be given a string as an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D7E763-C7EE-422E-8DEF-336C5968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5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A6356C9-D8E2-4783-A156-61C95BB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Constraint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F213471-8A2A-4CCA-8DCE-782CA512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3838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a property of relational databases that there should be 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no duplicate rows. </a:t>
            </a:r>
          </a:p>
          <a:p>
            <a:r>
              <a:rPr lang="en-US" dirty="0"/>
              <a:t>For this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to consider one attribute that will never be same for two persons/things.</a:t>
            </a:r>
            <a:r>
              <a:rPr lang="en-US" dirty="0"/>
              <a:t> </a:t>
            </a:r>
            <a:r>
              <a:rPr lang="en-US" dirty="0" smtClean="0"/>
              <a:t>(that attribute is primary key that is unique for each row/entry into row)</a:t>
            </a:r>
            <a:endParaRPr lang="en-US" dirty="0"/>
          </a:p>
          <a:p>
            <a:r>
              <a:rPr lang="en-US" dirty="0"/>
              <a:t>Example : student, Book. </a:t>
            </a:r>
          </a:p>
          <a:p>
            <a:r>
              <a:rPr lang="en-US" dirty="0"/>
              <a:t>The unique attribute is called </a:t>
            </a:r>
            <a:r>
              <a:rPr lang="en-US" b="1" dirty="0"/>
              <a:t>primary key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underlined in the schema/state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Key constraint states that there should be </a:t>
            </a:r>
            <a:r>
              <a:rPr lang="en-US" sz="3500" b="1" u="sng" dirty="0">
                <a:solidFill>
                  <a:schemeClr val="accent5">
                    <a:lumMod val="75000"/>
                  </a:schemeClr>
                </a:solidFill>
              </a:rPr>
              <a:t>no duplicate value for the primary key.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D7E763-C7EE-422E-8DEF-336C5968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A6356C9-D8E2-4783-A156-61C95BB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Entity Integrity Constraint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F213471-8A2A-4CCA-8DCE-782CA512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Entity Integrity constraint states that there should </a:t>
            </a:r>
            <a:r>
              <a:rPr lang="en-US" sz="6600" u="sng" dirty="0">
                <a:solidFill>
                  <a:schemeClr val="accent5">
                    <a:lumMod val="75000"/>
                  </a:schemeClr>
                </a:solidFill>
              </a:rPr>
              <a:t>not be NULL value for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D7E763-C7EE-422E-8DEF-336C5968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A6356C9-D8E2-4783-A156-61C95BB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Null Constraint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F213471-8A2A-4CCA-8DCE-782CA512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design some attributes in a way that they cannot have a NULL value ever. </a:t>
            </a:r>
          </a:p>
          <a:p>
            <a:endParaRPr lang="en-US" dirty="0"/>
          </a:p>
          <a:p>
            <a:r>
              <a:rPr lang="en-US" dirty="0"/>
              <a:t>Examples ?</a:t>
            </a:r>
          </a:p>
          <a:p>
            <a:endParaRPr lang="en-US" dirty="0"/>
          </a:p>
          <a:p>
            <a:r>
              <a:rPr lang="en-US" sz="5700" b="1" dirty="0">
                <a:solidFill>
                  <a:schemeClr val="accent5">
                    <a:lumMod val="75000"/>
                  </a:schemeClr>
                </a:solidFill>
              </a:rPr>
              <a:t>This constraint says that an attribute declared as NOT NULL cannot be given a NULL value.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D7E763-C7EE-422E-8DEF-336C5968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88451-BCFC-49DD-9A2A-9667B584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Referential Integrity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21CB66-899C-42AE-BDCF-DC850CE0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1037046" cy="3830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constraint says that the 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foreign key value should exist in the parent table or the value can be NULL. </a:t>
            </a:r>
          </a:p>
          <a:p>
            <a:endParaRPr lang="en-US" dirty="0"/>
          </a:p>
          <a:p>
            <a:r>
              <a:rPr lang="en-US" dirty="0"/>
              <a:t>Properties of </a:t>
            </a:r>
            <a:r>
              <a:rPr lang="en-US" b="1" dirty="0"/>
              <a:t>Foreign key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An attribute is considered as a foreign key if it is a primary key in the parent table.</a:t>
            </a:r>
          </a:p>
          <a:p>
            <a:pPr lvl="1"/>
            <a:r>
              <a:rPr lang="en-US" dirty="0"/>
              <a:t>A foreign key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must have the same data type </a:t>
            </a:r>
            <a:r>
              <a:rPr lang="en-US" dirty="0"/>
              <a:t>as the data type of the primary key in the parent table. </a:t>
            </a:r>
          </a:p>
          <a:p>
            <a:pPr lvl="1"/>
            <a:r>
              <a:rPr lang="en-US" dirty="0"/>
              <a:t>A foreign key can have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different name from that of primary key</a:t>
            </a:r>
            <a:r>
              <a:rPr lang="en-US" dirty="0"/>
              <a:t> in the parent table.   </a:t>
            </a:r>
            <a:endParaRPr lang="en-US" dirty="0" smtClean="0"/>
          </a:p>
          <a:p>
            <a:pPr lvl="1"/>
            <a:r>
              <a:rPr lang="en-US" dirty="0" smtClean="0"/>
              <a:t>Wrong value -&gt; cannot be</a:t>
            </a:r>
          </a:p>
          <a:p>
            <a:pPr lvl="1"/>
            <a:r>
              <a:rPr lang="en-US" dirty="0" smtClean="0"/>
              <a:t>Can be null or duplicate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-&gt; must be same</a:t>
            </a:r>
          </a:p>
          <a:p>
            <a:pPr lvl="1"/>
            <a:r>
              <a:rPr lang="en-US" dirty="0" smtClean="0"/>
              <a:t>Name -&gt; can be same or different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73253C-2AD3-4A14-A34C-0A51FD98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2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E0E065-B6B3-4D61-959B-E0F9CE75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Database Constraint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5336D2-6DA9-4A85-80FF-C05B450A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Key constraint :</a:t>
            </a:r>
            <a:r>
              <a:rPr lang="en-US" dirty="0">
                <a:cs typeface="Calibri"/>
              </a:rPr>
              <a:t> No duplicate primary key</a:t>
            </a:r>
            <a:endParaRPr lang="en-US" dirty="0"/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Entity integrity Constraint:</a:t>
            </a:r>
            <a:r>
              <a:rPr lang="en-US" dirty="0">
                <a:cs typeface="Calibri"/>
              </a:rPr>
              <a:t> No Null primary key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Domain constraint :</a:t>
            </a:r>
            <a:r>
              <a:rPr lang="en-US" dirty="0">
                <a:cs typeface="Calibri"/>
              </a:rPr>
              <a:t> Every value / attribute is bound to have specific range of value.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Null Constraint</a:t>
            </a:r>
            <a:r>
              <a:rPr lang="en-US" dirty="0">
                <a:cs typeface="Calibri"/>
              </a:rPr>
              <a:t>: Every required field is bound to have a value. 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Referential integrity Constraint : </a:t>
            </a:r>
            <a:r>
              <a:rPr lang="en-US" dirty="0">
                <a:cs typeface="Calibri"/>
              </a:rPr>
              <a:t>foreign key value must exist in the primary key of the parent table.</a:t>
            </a:r>
          </a:p>
        </p:txBody>
      </p:sp>
    </p:spTree>
    <p:extLst>
      <p:ext uri="{BB962C8B-B14F-4D97-AF65-F5344CB8AC3E}">
        <p14:creationId xmlns:p14="http://schemas.microsoft.com/office/powerpoint/2010/main" val="237264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Identify violations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343339-940E-4E7E-9DBC-BC8F41AC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Identify violations 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A6A4F5-5669-4CA1-9FDE-37DE7A7F14A5}"/>
              </a:ext>
            </a:extLst>
          </p:cNvPr>
          <p:cNvSpPr txBox="1"/>
          <p:nvPr/>
        </p:nvSpPr>
        <p:spPr>
          <a:xfrm>
            <a:off x="1" y="701749"/>
            <a:ext cx="8209898" cy="69641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 u="sng" dirty="0">
              <a:ea typeface="+mn-lt"/>
              <a:cs typeface="+mn-lt"/>
            </a:endParaRPr>
          </a:p>
          <a:p>
            <a:pPr algn="ctr"/>
            <a:endParaRPr lang="en-US" b="1" u="sng" dirty="0">
              <a:ea typeface="+mn-lt"/>
              <a:cs typeface="+mn-lt"/>
            </a:endParaRPr>
          </a:p>
          <a:p>
            <a:pPr algn="ctr"/>
            <a:endParaRPr lang="en-US" b="1" u="sng" dirty="0">
              <a:ea typeface="+mn-lt"/>
              <a:cs typeface="+mn-lt"/>
            </a:endParaRPr>
          </a:p>
          <a:p>
            <a:pPr algn="ctr"/>
            <a:r>
              <a:rPr lang="en-US" b="1" u="sng" dirty="0">
                <a:ea typeface="+mn-lt"/>
                <a:cs typeface="+mn-lt"/>
              </a:rPr>
              <a:t>Database Constraints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For the database </a:t>
            </a:r>
            <a:r>
              <a:rPr lang="en-US" b="1" dirty="0" smtClean="0">
                <a:ea typeface="+mn-lt"/>
                <a:cs typeface="+mn-lt"/>
              </a:rPr>
              <a:t>state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(current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jou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value database k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andar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pari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hoi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hain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is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halat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mae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it is called database state , agar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kuch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update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kr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dein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ge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then that would be database state )</a:t>
            </a:r>
            <a:r>
              <a:rPr lang="en-US" b="1" dirty="0" smtClean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and schema given to you please specify whether the following operations will be accepted or rejected. If they are rejected which constraint is being violated in that case.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Insert &lt;‘Cecilia’, ‘F’, ‘</a:t>
            </a:r>
            <a:r>
              <a:rPr lang="en-US" dirty="0" err="1">
                <a:ea typeface="+mn-lt"/>
                <a:cs typeface="+mn-lt"/>
              </a:rPr>
              <a:t>Kolonsky</a:t>
            </a:r>
            <a:r>
              <a:rPr lang="en-US" dirty="0">
                <a:ea typeface="+mn-lt"/>
                <a:cs typeface="+mn-lt"/>
              </a:rPr>
              <a:t>’, 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NULL</a:t>
            </a:r>
            <a:r>
              <a:rPr lang="en-US" dirty="0">
                <a:ea typeface="+mn-lt"/>
                <a:cs typeface="+mn-lt"/>
              </a:rPr>
              <a:t>, ‘1960-04-05’, ‘6357 Windy Lane, Katy, TX’, F, 28000, NULL, 4&gt; into EMPLOYEE.</a:t>
            </a:r>
          </a:p>
          <a:p>
            <a:r>
              <a:rPr lang="en-US" dirty="0" smtClean="0">
                <a:solidFill>
                  <a:srgbClr val="00B050"/>
                </a:solidFill>
                <a:ea typeface="+mn-lt"/>
                <a:cs typeface="+mn-lt"/>
              </a:rPr>
              <a:t>ENTITY INTEGRITY CONSTRAINT(PRIMARY KEY CANNOT BE NULL VALUE ) 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Insert &lt;‘Alicia’, ‘J’, ‘Zelaya’,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‘999887777’, </a:t>
            </a:r>
            <a:r>
              <a:rPr lang="en-US" dirty="0">
                <a:ea typeface="+mn-lt"/>
                <a:cs typeface="+mn-lt"/>
              </a:rPr>
              <a:t>‘1960-04-05’, ‘6357 Windy Lane, Katy, TX’, F, 28000, ‘987654321’, 4&gt; into EMPLOYEE.</a:t>
            </a:r>
          </a:p>
          <a:p>
            <a:r>
              <a:rPr lang="en-US" dirty="0" smtClean="0">
                <a:solidFill>
                  <a:srgbClr val="00B050"/>
                </a:solidFill>
                <a:ea typeface="+mn-lt"/>
                <a:cs typeface="+mn-lt"/>
              </a:rPr>
              <a:t>KEY CONSTRAINT( TWO PRIMARY KEYS CANNOT BE SAME)</a:t>
            </a:r>
          </a:p>
          <a:p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Insert &lt;‘Cecilia’, ‘F’, ‘</a:t>
            </a:r>
            <a:r>
              <a:rPr lang="en-US" dirty="0" err="1">
                <a:ea typeface="+mn-lt"/>
                <a:cs typeface="+mn-lt"/>
              </a:rPr>
              <a:t>Kolonsky</a:t>
            </a:r>
            <a:r>
              <a:rPr lang="en-US" dirty="0">
                <a:ea typeface="+mn-lt"/>
                <a:cs typeface="+mn-lt"/>
              </a:rPr>
              <a:t>’, ‘677678989’, ‘1960-04-05’, ‘6357 Windswept, Katy’, TX’, F, 28000, ‘987654321’,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7</a:t>
            </a:r>
            <a:r>
              <a:rPr lang="en-US" dirty="0">
                <a:ea typeface="+mn-lt"/>
                <a:cs typeface="+mn-lt"/>
              </a:rPr>
              <a:t>&gt; into EMPLOYEE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  <a:ea typeface="+mn-lt"/>
                <a:cs typeface="+mn-lt"/>
              </a:rPr>
              <a:t>REFERENTIAL INTEGRITY CONSTRAINT( foreign key cannot be a wrong value.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99" y="1327150"/>
            <a:ext cx="471553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1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343339-940E-4E7E-9DBC-BC8F41AC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Identify violations 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A6A4F5-5669-4CA1-9FDE-37DE7A7F14A5}"/>
              </a:ext>
            </a:extLst>
          </p:cNvPr>
          <p:cNvSpPr txBox="1"/>
          <p:nvPr/>
        </p:nvSpPr>
        <p:spPr>
          <a:xfrm>
            <a:off x="402610" y="1448937"/>
            <a:ext cx="693988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Insert &lt;‘Cecilia’, ‘F’, ‘</a:t>
            </a:r>
            <a:r>
              <a:rPr lang="en-US" dirty="0" err="1">
                <a:ea typeface="+mn-lt"/>
                <a:cs typeface="+mn-lt"/>
              </a:rPr>
              <a:t>Kolonsky</a:t>
            </a:r>
            <a:r>
              <a:rPr lang="en-US" dirty="0">
                <a:ea typeface="+mn-lt"/>
                <a:cs typeface="+mn-lt"/>
              </a:rPr>
              <a:t>’, ‘677678989’, ‘1960-04-05’, ‘6357 Windy Lane, Katy, TX’, F, 28000, NULL, 4&gt; into EMPLOYEE.</a:t>
            </a:r>
          </a:p>
          <a:p>
            <a:r>
              <a:rPr lang="en-US" dirty="0" smtClean="0">
                <a:solidFill>
                  <a:srgbClr val="00B050"/>
                </a:solidFill>
                <a:ea typeface="+mn-lt"/>
                <a:cs typeface="+mn-lt"/>
              </a:rPr>
              <a:t>Good to go.. ;) , this query will work I see no problems in it.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Delete the WORKS_ON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Essn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‘999887777’ and Pno = 10</a:t>
            </a:r>
            <a:r>
              <a:rPr lang="en-US" dirty="0" smtClean="0">
                <a:solidFill>
                  <a:schemeClr val="accent2"/>
                </a:solidFill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accent2"/>
                </a:solidFill>
                <a:ea typeface="+mn-lt"/>
                <a:cs typeface="+mn-lt"/>
              </a:rPr>
              <a:t>(no idea what will this do , ask a friend tomorrow ).</a:t>
            </a: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Delete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</a:t>
            </a:r>
            <a:r>
              <a:rPr lang="en-US" dirty="0" smtClean="0">
                <a:solidFill>
                  <a:schemeClr val="accent2"/>
                </a:solidFill>
                <a:ea typeface="+mn-lt"/>
                <a:cs typeface="+mn-lt"/>
              </a:rPr>
              <a:t>’.</a:t>
            </a:r>
          </a:p>
          <a:p>
            <a:r>
              <a:rPr lang="en-US" dirty="0" smtClean="0">
                <a:solidFill>
                  <a:schemeClr val="accent2"/>
                </a:solidFill>
                <a:ea typeface="+mn-lt"/>
                <a:cs typeface="+mn-lt"/>
              </a:rPr>
              <a:t>(still no idea whether this will be valid or not )</a:t>
            </a: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6" y="2028253"/>
            <a:ext cx="4006979" cy="4775996"/>
          </a:xfrm>
        </p:spPr>
      </p:pic>
    </p:spTree>
    <p:extLst>
      <p:ext uri="{BB962C8B-B14F-4D97-AF65-F5344CB8AC3E}">
        <p14:creationId xmlns:p14="http://schemas.microsoft.com/office/powerpoint/2010/main" val="13934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343339-940E-4E7E-9DBC-BC8F41AC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Identify violations 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A6A4F5-5669-4CA1-9FDE-37DE7A7F14A5}"/>
              </a:ext>
            </a:extLst>
          </p:cNvPr>
          <p:cNvSpPr txBox="1"/>
          <p:nvPr/>
        </p:nvSpPr>
        <p:spPr>
          <a:xfrm>
            <a:off x="338815" y="1597792"/>
            <a:ext cx="693988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Delete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‘333445555’.</a:t>
            </a:r>
          </a:p>
          <a:p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Update the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Dno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of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‘999887777’ to 1.</a:t>
            </a: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Update the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Dno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of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‘999887777’ to 7.</a:t>
            </a: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Update the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of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‘999887777’ to ‘987654321’.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6" y="2028253"/>
            <a:ext cx="4006979" cy="47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1E922A6-C3DE-43CA-BE01-70D11014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Relational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53D4089-AFB4-49B6-A1C5-114050CF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will be replaced with tables </a:t>
            </a:r>
          </a:p>
          <a:p>
            <a:r>
              <a:rPr lang="en-US" dirty="0"/>
              <a:t>Variables will be replaced with attributes</a:t>
            </a:r>
          </a:p>
          <a:p>
            <a:r>
              <a:rPr lang="en-US" dirty="0"/>
              <a:t>There will be records in the tables.</a:t>
            </a:r>
          </a:p>
          <a:p>
            <a:r>
              <a:rPr lang="en-US" dirty="0"/>
              <a:t>Tables will be related to another table(s). </a:t>
            </a:r>
          </a:p>
          <a:p>
            <a:r>
              <a:rPr lang="en-US" dirty="0"/>
              <a:t>There will be no duplicate records.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B16602-E785-4BF2-A075-4422567B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5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B44AE3-1611-4AD5-BD35-BC11DA6D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Referential integrity constraint 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2285CD-F11A-4971-B04D-9DD237E2E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Student (Base/ Reference table)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E987CF-BFA9-4317-9A57-AE961246E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0B8FCC1-814C-49FD-8F0E-5126342BD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Grade (Referencing table 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75486D-2E88-4C0C-84C9-649A92227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2C74F2-4BBC-4D2B-B14B-AA2E3FAFC262}"/>
              </a:ext>
            </a:extLst>
          </p:cNvPr>
          <p:cNvSpPr txBox="1"/>
          <p:nvPr/>
        </p:nvSpPr>
        <p:spPr>
          <a:xfrm>
            <a:off x="162488" y="348509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Insert </a:t>
            </a:r>
            <a:endParaRPr lang="en-US" sz="2400" b="1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564A4D7-837A-40B6-A1F6-EA526CCA61C0}"/>
              </a:ext>
            </a:extLst>
          </p:cNvPr>
          <p:cNvSpPr txBox="1"/>
          <p:nvPr/>
        </p:nvSpPr>
        <p:spPr>
          <a:xfrm>
            <a:off x="162488" y="437571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Delete 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="" xmlns:a16="http://schemas.microsoft.com/office/drawing/2014/main" id="{BCC76FB6-9B48-4E2C-9F5C-F671B7298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58667"/>
              </p:ext>
            </p:extLst>
          </p:nvPr>
        </p:nvGraphicFramePr>
        <p:xfrm>
          <a:off x="2337710" y="2811922"/>
          <a:ext cx="284771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239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949239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949239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652D86E9-5F7F-4CEB-AA0D-97380CD45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58603"/>
              </p:ext>
            </p:extLst>
          </p:nvPr>
        </p:nvGraphicFramePr>
        <p:xfrm>
          <a:off x="6972578" y="3266582"/>
          <a:ext cx="2847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73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719205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949239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i="0" u="sng" dirty="0"/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910952C-3F36-4C98-BD63-9F36719DA940}"/>
              </a:ext>
            </a:extLst>
          </p:cNvPr>
          <p:cNvSpPr txBox="1"/>
          <p:nvPr/>
        </p:nvSpPr>
        <p:spPr>
          <a:xfrm>
            <a:off x="162488" y="519051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0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D381B-3D99-46C8-9707-78C22C2D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Solution of Foreign key violation </a:t>
            </a:r>
            <a:r>
              <a:rPr lang="en-US" dirty="0" smtClean="0">
                <a:cs typeface="Calibri Light"/>
              </a:rPr>
              <a:t/>
            </a:r>
            <a:br>
              <a:rPr lang="en-US" dirty="0" smtClean="0">
                <a:cs typeface="Calibri Ligh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9A17D5-0F05-4B8E-B702-94AB4092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03499"/>
            <a:ext cx="11792607" cy="41441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DELETE</a:t>
            </a: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Cascade </a:t>
            </a:r>
            <a:r>
              <a:rPr lang="en-US" dirty="0">
                <a:cs typeface="Calibri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Automatically delete / update data </a:t>
            </a: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Set NULL / Default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Automatically set Null.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  <a:cs typeface="Calibri"/>
              </a:rPr>
              <a:t>On delete no action is performed by default 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, but the problem is </a:t>
            </a:r>
            <a:r>
              <a:rPr lang="en-US" u="sng" dirty="0" err="1" smtClean="0">
                <a:solidFill>
                  <a:srgbClr val="FF0000"/>
                </a:solidFill>
                <a:cs typeface="Calibri"/>
              </a:rPr>
              <a:t>jb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main table where it is referencing the foreign key from agar </a:t>
            </a:r>
            <a:r>
              <a:rPr lang="en-US" u="sng" dirty="0" err="1" smtClean="0">
                <a:solidFill>
                  <a:srgbClr val="FF0000"/>
                </a:solidFill>
                <a:cs typeface="Calibri"/>
              </a:rPr>
              <a:t>udhr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koi change aye </a:t>
            </a:r>
            <a:r>
              <a:rPr lang="en-US" u="sng" dirty="0" err="1" smtClean="0">
                <a:solidFill>
                  <a:srgbClr val="FF0000"/>
                </a:solidFill>
                <a:cs typeface="Calibri"/>
              </a:rPr>
              <a:t>ga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and the change is not represented here then we would get foreign key violation and in order to combat that problem we use the on delete/on update so that the foreign key is dealt with automatically whe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n something goes down with the primary key that it is referencing </a:t>
            </a:r>
            <a:r>
              <a:rPr lang="en-US" u="sng" dirty="0" err="1" smtClean="0">
                <a:solidFill>
                  <a:srgbClr val="FF0000"/>
                </a:solidFill>
                <a:cs typeface="Calibri"/>
              </a:rPr>
              <a:t>tooo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cs typeface="Calibri"/>
                <a:sym typeface="Wingdings" panose="05000000000000000000" pitchFamily="2" charset="2"/>
              </a:rPr>
              <a:t></a:t>
            </a:r>
            <a:endParaRPr lang="en-US" u="sng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609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B14FC2-88BB-4EB7-9EEF-24E999F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717453"/>
            <a:ext cx="3255095" cy="1050296"/>
          </a:xfrm>
        </p:spPr>
        <p:txBody>
          <a:bodyPr anchor="b">
            <a:noAutofit/>
          </a:bodyPr>
          <a:lstStyle/>
          <a:p>
            <a:r>
              <a:rPr lang="en-US" sz="2800" dirty="0"/>
              <a:t>Class Activity: </a:t>
            </a:r>
            <a:br>
              <a:rPr lang="en-US" sz="2800" dirty="0"/>
            </a:br>
            <a:r>
              <a:rPr lang="en-US" sz="2800" dirty="0"/>
              <a:t>Identify violations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9C4A65F0-0E63-4F3A-97D3-743B7CF0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73" y="3002080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Domain Constraint</a:t>
            </a:r>
          </a:p>
          <a:p>
            <a:r>
              <a:rPr lang="en-US" sz="2200" dirty="0"/>
              <a:t>Key Constraint </a:t>
            </a:r>
          </a:p>
          <a:p>
            <a:r>
              <a:rPr lang="en-US" sz="2200" dirty="0"/>
              <a:t>Entity Integrity Constraint </a:t>
            </a:r>
          </a:p>
          <a:p>
            <a:r>
              <a:rPr lang="en-US" sz="2200" dirty="0"/>
              <a:t>Referential Integrity Constraint.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FAD1969F-5C80-4344-A6D2-186D3F18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246477"/>
            <a:ext cx="8293627" cy="64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6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73053-4386-4FA4-8130-79C2DC28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Database schema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="" xmlns:a16="http://schemas.microsoft.com/office/drawing/2014/main" id="{DAC4C174-4FF6-4AEB-B0FA-675C6A0D27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Slide 2-</a:t>
            </a:r>
            <a:fld id="{BDF23A51-1355-4046-8213-DFEDB0E47E50}" type="slidenum">
              <a:rPr lang="en-US" altLang="en-US" sz="1800">
                <a:solidFill>
                  <a:srgbClr val="FFFFFF"/>
                </a:solidFill>
              </a:rPr>
              <a:pPr/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20485" name="Picture 4">
            <a:extLst>
              <a:ext uri="{FF2B5EF4-FFF2-40B4-BE49-F238E27FC236}">
                <a16:creationId xmlns="" xmlns:a16="http://schemas.microsoft.com/office/drawing/2014/main" id="{98647D35-EA4B-4E5A-A5AD-5778F61D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7" y="2286708"/>
            <a:ext cx="6824869" cy="457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3B53B3-D46F-46A2-B514-A77FEED2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41" y="562851"/>
            <a:ext cx="8761413" cy="706964"/>
          </a:xfrm>
        </p:spPr>
        <p:txBody>
          <a:bodyPr/>
          <a:lstStyle/>
          <a:p>
            <a:pPr>
              <a:defRPr/>
            </a:pPr>
            <a:r>
              <a:rPr lang="en-US" dirty="0"/>
              <a:t>Relational Database state </a:t>
            </a:r>
          </a:p>
        </p:txBody>
      </p:sp>
      <p:pic>
        <p:nvPicPr>
          <p:cNvPr id="24579" name="Content Placeholder 4">
            <a:extLst>
              <a:ext uri="{FF2B5EF4-FFF2-40B4-BE49-F238E27FC236}">
                <a16:creationId xmlns="" xmlns:a16="http://schemas.microsoft.com/office/drawing/2014/main" id="{0ED5EDAC-4621-42B2-ADFA-FEC29E13F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69815"/>
            <a:ext cx="5353878" cy="5588185"/>
          </a:xfrm>
        </p:spPr>
      </p:pic>
      <p:sp>
        <p:nvSpPr>
          <p:cNvPr id="24580" name="Slide Number Placeholder 3">
            <a:extLst>
              <a:ext uri="{FF2B5EF4-FFF2-40B4-BE49-F238E27FC236}">
                <a16:creationId xmlns="" xmlns:a16="http://schemas.microsoft.com/office/drawing/2014/main" id="{A063F234-4A44-4C7A-B113-5255DF6C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Slide 1-</a:t>
            </a:r>
            <a:fld id="{3F2DF3A6-5263-4519-8264-434EA60CCAC9}" type="slidenum">
              <a:rPr lang="en-US" altLang="en-US" sz="1800">
                <a:solidFill>
                  <a:srgbClr val="FFFFFF"/>
                </a:solidFill>
              </a:rPr>
              <a:pPr/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2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1BC25C-BFEC-47E9-AC9A-C460FC15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Relational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A4FE1B-E6CF-48FD-9F09-17C9BC2EC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8" y="2088573"/>
            <a:ext cx="7335982" cy="3679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A model in which data is maintained in table which is also known as relation. </a:t>
            </a: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Relation:</a:t>
            </a:r>
            <a:r>
              <a:rPr lang="en-US" dirty="0">
                <a:cs typeface="Calibri" panose="020F0502020204030204"/>
              </a:rPr>
              <a:t> A table with columns and rows.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F3BD767-2F49-4FDF-86A3-DFD4F6953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98481"/>
              </p:ext>
            </p:extLst>
          </p:nvPr>
        </p:nvGraphicFramePr>
        <p:xfrm>
          <a:off x="6640031" y="3259031"/>
          <a:ext cx="518219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97">
                  <a:extLst>
                    <a:ext uri="{9D8B030D-6E8A-4147-A177-3AD203B41FA5}">
                      <a16:colId xmlns="" xmlns:a16="http://schemas.microsoft.com/office/drawing/2014/main" val="1291223084"/>
                    </a:ext>
                  </a:extLst>
                </a:gridCol>
                <a:gridCol w="2591097">
                  <a:extLst>
                    <a:ext uri="{9D8B030D-6E8A-4147-A177-3AD203B41FA5}">
                      <a16:colId xmlns="" xmlns:a16="http://schemas.microsoft.com/office/drawing/2014/main" val="255168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Formal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931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Table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Relation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224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Columns / fields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Attributes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856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Rows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Tuples </a:t>
                      </a:r>
                      <a:r>
                        <a:rPr lang="en-US" dirty="0" smtClean="0"/>
                        <a:t>(1 record)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265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# of rows in a table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Cardinality of a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583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# of columns in a table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Degree of a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00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 possible values for a field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of the attribute.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8756227"/>
                  </a:ext>
                </a:extLst>
              </a:tr>
            </a:tbl>
          </a:graphicData>
        </a:graphic>
      </p:graphicFrame>
      <p:pic>
        <p:nvPicPr>
          <p:cNvPr id="7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5" y="1809930"/>
            <a:ext cx="4006979" cy="47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2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E0E065-B6B3-4D61-959B-E0F9CE75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Properties of Relation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5336D2-6DA9-4A85-80FF-C05B450A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99834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cs typeface="Calibri"/>
              </a:rPr>
              <a:t>Relation(table) </a:t>
            </a:r>
            <a:r>
              <a:rPr lang="en-US" dirty="0">
                <a:cs typeface="Calibri"/>
              </a:rPr>
              <a:t>must </a:t>
            </a:r>
            <a:r>
              <a:rPr lang="en-US" u="sng" dirty="0">
                <a:cs typeface="Calibri"/>
              </a:rPr>
              <a:t>have a name</a:t>
            </a:r>
            <a:r>
              <a:rPr lang="en-US" dirty="0">
                <a:cs typeface="Calibri"/>
              </a:rPr>
              <a:t>. Relation Name must be </a:t>
            </a:r>
            <a:r>
              <a:rPr lang="en-US" u="sng" dirty="0" smtClean="0">
                <a:cs typeface="Calibri"/>
              </a:rPr>
              <a:t>unique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from all the names in relational schema. </a:t>
            </a:r>
          </a:p>
          <a:p>
            <a:pPr marL="514350" indent="-514350">
              <a:buAutoNum type="arabicPeriod"/>
            </a:pPr>
            <a:r>
              <a:rPr lang="en-US" u="sng" dirty="0">
                <a:cs typeface="Calibri"/>
              </a:rPr>
              <a:t>Each cell contain exactly one value</a:t>
            </a:r>
            <a:r>
              <a:rPr lang="en-US" dirty="0">
                <a:cs typeface="Calibri"/>
              </a:rPr>
              <a:t>. 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In a relation, each </a:t>
            </a:r>
            <a:r>
              <a:rPr lang="en-US" u="sng" dirty="0">
                <a:cs typeface="Calibri"/>
              </a:rPr>
              <a:t>Column name must be unique</a:t>
            </a:r>
            <a:r>
              <a:rPr lang="en-US" dirty="0">
                <a:cs typeface="Calibri"/>
              </a:rPr>
              <a:t>. </a:t>
            </a:r>
          </a:p>
          <a:p>
            <a:pPr marL="514350" indent="-514350">
              <a:buAutoNum type="arabicPeriod"/>
            </a:pPr>
            <a:r>
              <a:rPr lang="en-US" u="sng" dirty="0" smtClean="0">
                <a:cs typeface="Calibri"/>
              </a:rPr>
              <a:t>No duplicate tuples(two rows cannot have the same date )  </a:t>
            </a:r>
            <a:r>
              <a:rPr lang="en-US" dirty="0" smtClean="0">
                <a:cs typeface="Calibri"/>
              </a:rPr>
              <a:t>are </a:t>
            </a:r>
            <a:r>
              <a:rPr lang="en-US" dirty="0">
                <a:cs typeface="Calibri"/>
              </a:rPr>
              <a:t>allowed in a relation. </a:t>
            </a:r>
          </a:p>
          <a:p>
            <a:pPr marL="514350" indent="-514350">
              <a:buAutoNum type="arabicPeriod"/>
            </a:pPr>
            <a:r>
              <a:rPr lang="en-US" u="sng" dirty="0">
                <a:cs typeface="Calibri"/>
              </a:rPr>
              <a:t>Order does not </a:t>
            </a:r>
            <a:r>
              <a:rPr lang="en-US" u="sng" dirty="0" smtClean="0">
                <a:cs typeface="Calibri"/>
              </a:rPr>
              <a:t>matter </a:t>
            </a:r>
            <a:r>
              <a:rPr lang="en-US" dirty="0">
                <a:cs typeface="Calibri"/>
              </a:rPr>
              <a:t>in rows/ columns. 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89" y="2082004"/>
            <a:ext cx="4006979" cy="47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9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CF28F2-2227-4831-B10D-0E48F7BF3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5013"/>
            <a:ext cx="8761413" cy="7064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alibri Light"/>
              </a:rPr>
              <a:t>Foreign key 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704B46D0-1FD4-434F-A1F0-FCD62EC951F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43796978"/>
              </p:ext>
            </p:extLst>
          </p:nvPr>
        </p:nvGraphicFramePr>
        <p:xfrm>
          <a:off x="220639" y="1778165"/>
          <a:ext cx="2780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68">
                  <a:extLst>
                    <a:ext uri="{9D8B030D-6E8A-4147-A177-3AD203B41FA5}">
                      <a16:colId xmlns="" xmlns:a16="http://schemas.microsoft.com/office/drawing/2014/main" val="2255583665"/>
                    </a:ext>
                  </a:extLst>
                </a:gridCol>
                <a:gridCol w="1108880">
                  <a:extLst>
                    <a:ext uri="{9D8B030D-6E8A-4147-A177-3AD203B41FA5}">
                      <a16:colId xmlns="" xmlns:a16="http://schemas.microsoft.com/office/drawing/2014/main" val="2211105629"/>
                    </a:ext>
                  </a:extLst>
                </a:gridCol>
                <a:gridCol w="1108880">
                  <a:extLst>
                    <a:ext uri="{9D8B030D-6E8A-4147-A177-3AD203B41FA5}">
                      <a16:colId xmlns="" xmlns:a16="http://schemas.microsoft.com/office/drawing/2014/main" val="223776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Crdthrs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95324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="" xmlns:a16="http://schemas.microsoft.com/office/drawing/2014/main" id="{DFB918F5-2C65-47F8-BE23-69EB089AC20B}"/>
              </a:ext>
            </a:extLst>
          </p:cNvPr>
          <p:cNvGraphicFramePr>
            <a:graphicFrameLocks/>
          </p:cNvGraphicFramePr>
          <p:nvPr/>
        </p:nvGraphicFramePr>
        <p:xfrm>
          <a:off x="6794309" y="1767384"/>
          <a:ext cx="30878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327">
                  <a:extLst>
                    <a:ext uri="{9D8B030D-6E8A-4147-A177-3AD203B41FA5}">
                      <a16:colId xmlns="" xmlns:a16="http://schemas.microsoft.com/office/drawing/2014/main" val="2255583665"/>
                    </a:ext>
                  </a:extLst>
                </a:gridCol>
                <a:gridCol w="1177118">
                  <a:extLst>
                    <a:ext uri="{9D8B030D-6E8A-4147-A177-3AD203B41FA5}">
                      <a16:colId xmlns="" xmlns:a16="http://schemas.microsoft.com/office/drawing/2014/main" val="2211105629"/>
                    </a:ext>
                  </a:extLst>
                </a:gridCol>
                <a:gridCol w="1245358">
                  <a:extLst>
                    <a:ext uri="{9D8B030D-6E8A-4147-A177-3AD203B41FA5}">
                      <a16:colId xmlns="" xmlns:a16="http://schemas.microsoft.com/office/drawing/2014/main" val="223776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953243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="" xmlns:a16="http://schemas.microsoft.com/office/drawing/2014/main" id="{8E438B4B-6DAC-41EB-85EA-3ADE74A5482B}"/>
              </a:ext>
            </a:extLst>
          </p:cNvPr>
          <p:cNvGraphicFramePr>
            <a:graphicFrameLocks/>
          </p:cNvGraphicFramePr>
          <p:nvPr/>
        </p:nvGraphicFramePr>
        <p:xfrm>
          <a:off x="4319516" y="3773606"/>
          <a:ext cx="31560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46">
                  <a:extLst>
                    <a:ext uri="{9D8B030D-6E8A-4147-A177-3AD203B41FA5}">
                      <a16:colId xmlns="" xmlns:a16="http://schemas.microsoft.com/office/drawing/2014/main" val="2255583665"/>
                    </a:ext>
                  </a:extLst>
                </a:gridCol>
                <a:gridCol w="733567">
                  <a:extLst>
                    <a:ext uri="{9D8B030D-6E8A-4147-A177-3AD203B41FA5}">
                      <a16:colId xmlns="" xmlns:a16="http://schemas.microsoft.com/office/drawing/2014/main" val="2211105629"/>
                    </a:ext>
                  </a:extLst>
                </a:gridCol>
                <a:gridCol w="699446">
                  <a:extLst>
                    <a:ext uri="{9D8B030D-6E8A-4147-A177-3AD203B41FA5}">
                      <a16:colId xmlns="" xmlns:a16="http://schemas.microsoft.com/office/drawing/2014/main" val="2237768524"/>
                    </a:ext>
                  </a:extLst>
                </a:gridCol>
                <a:gridCol w="1023582">
                  <a:extLst>
                    <a:ext uri="{9D8B030D-6E8A-4147-A177-3AD203B41FA5}">
                      <a16:colId xmlns="" xmlns:a16="http://schemas.microsoft.com/office/drawing/2014/main" val="324069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953243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="" xmlns:a16="http://schemas.microsoft.com/office/drawing/2014/main" id="{84CB91D8-EEE0-4980-9F8E-6A518035AC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825304"/>
              </p:ext>
            </p:extLst>
          </p:nvPr>
        </p:nvGraphicFramePr>
        <p:xfrm>
          <a:off x="3916957" y="1700253"/>
          <a:ext cx="23729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14">
                  <a:extLst>
                    <a:ext uri="{9D8B030D-6E8A-4147-A177-3AD203B41FA5}">
                      <a16:colId xmlns="" xmlns:a16="http://schemas.microsoft.com/office/drawing/2014/main" val="2255583665"/>
                    </a:ext>
                  </a:extLst>
                </a:gridCol>
                <a:gridCol w="891943">
                  <a:extLst>
                    <a:ext uri="{9D8B030D-6E8A-4147-A177-3AD203B41FA5}">
                      <a16:colId xmlns="" xmlns:a16="http://schemas.microsoft.com/office/drawing/2014/main" val="2211105629"/>
                    </a:ext>
                  </a:extLst>
                </a:gridCol>
                <a:gridCol w="1009746">
                  <a:extLst>
                    <a:ext uri="{9D8B030D-6E8A-4147-A177-3AD203B41FA5}">
                      <a16:colId xmlns="" xmlns:a16="http://schemas.microsoft.com/office/drawing/2014/main" val="223776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95324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2DE7EE4-800F-413E-96AA-DCF08AE4ED4F}"/>
              </a:ext>
            </a:extLst>
          </p:cNvPr>
          <p:cNvSpPr txBox="1"/>
          <p:nvPr/>
        </p:nvSpPr>
        <p:spPr>
          <a:xfrm>
            <a:off x="220639" y="13238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A19EC7F-CA9D-4C10-9F34-F0193F3400C6}"/>
              </a:ext>
            </a:extLst>
          </p:cNvPr>
          <p:cNvSpPr txBox="1"/>
          <p:nvPr/>
        </p:nvSpPr>
        <p:spPr>
          <a:xfrm>
            <a:off x="6805683" y="13352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Instructor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A121057-D27B-4F4A-8E9F-558C1BA7D723}"/>
              </a:ext>
            </a:extLst>
          </p:cNvPr>
          <p:cNvSpPr txBox="1"/>
          <p:nvPr/>
        </p:nvSpPr>
        <p:spPr>
          <a:xfrm>
            <a:off x="3791803" y="14261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Course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9563A76-5378-4911-AAB7-7461716AD941}"/>
              </a:ext>
            </a:extLst>
          </p:cNvPr>
          <p:cNvSpPr txBox="1"/>
          <p:nvPr/>
        </p:nvSpPr>
        <p:spPr>
          <a:xfrm>
            <a:off x="4167116" y="34278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Grade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62040390-B2A4-4E96-91CA-3761445507A4}"/>
              </a:ext>
            </a:extLst>
          </p:cNvPr>
          <p:cNvCxnSpPr/>
          <p:nvPr/>
        </p:nvCxnSpPr>
        <p:spPr>
          <a:xfrm flipH="1" flipV="1">
            <a:off x="4086651" y="2147532"/>
            <a:ext cx="1178257" cy="1564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7403CF25-AA7E-4498-99A0-7113A4370B0C}"/>
              </a:ext>
            </a:extLst>
          </p:cNvPr>
          <p:cNvCxnSpPr>
            <a:cxnSpLocks/>
          </p:cNvCxnSpPr>
          <p:nvPr/>
        </p:nvCxnSpPr>
        <p:spPr>
          <a:xfrm flipV="1">
            <a:off x="6242996" y="2079292"/>
            <a:ext cx="766550" cy="1576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A69EFA0D-8B87-4384-BE17-2B9BFFABFE58}"/>
              </a:ext>
            </a:extLst>
          </p:cNvPr>
          <p:cNvCxnSpPr>
            <a:cxnSpLocks/>
          </p:cNvCxnSpPr>
          <p:nvPr/>
        </p:nvCxnSpPr>
        <p:spPr>
          <a:xfrm flipH="1" flipV="1">
            <a:off x="538233" y="2170277"/>
            <a:ext cx="3737212" cy="1690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5F39E0C-3EAE-4A38-A43F-5F750666CCD1}"/>
              </a:ext>
            </a:extLst>
          </p:cNvPr>
          <p:cNvSpPr txBox="1"/>
          <p:nvPr/>
        </p:nvSpPr>
        <p:spPr>
          <a:xfrm>
            <a:off x="538233" y="4569987"/>
            <a:ext cx="1161424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 is used to </a:t>
            </a:r>
            <a:r>
              <a:rPr lang="en-US" sz="2000" u="sng" dirty="0"/>
              <a:t>represent relationship between two tables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Primary key of one table becomes Foreign key of some other table.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cs typeface="Calibri"/>
              </a:rPr>
              <a:t>Foreign key </a:t>
            </a: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can have duplicate or Null value</a:t>
            </a:r>
            <a:r>
              <a:rPr lang="en-US" sz="2000" dirty="0" smtClean="0">
                <a:cs typeface="Calibri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smtClean="0">
                <a:cs typeface="Calibri"/>
              </a:rPr>
              <a:t>Foreign key </a:t>
            </a:r>
            <a:r>
              <a:rPr lang="en-US" sz="2000" u="sng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must not have wrong value</a:t>
            </a:r>
            <a:r>
              <a:rPr lang="en-US" sz="2000" dirty="0" smtClean="0">
                <a:cs typeface="Calibri"/>
              </a:rPr>
              <a:t>. </a:t>
            </a:r>
            <a:endParaRPr lang="en-US" sz="20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It can have a </a:t>
            </a: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same or different name as compared to that in parent table</a:t>
            </a:r>
            <a:r>
              <a:rPr lang="en-US" sz="2000" dirty="0">
                <a:cs typeface="Calibri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The </a:t>
            </a: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datatype must be same</a:t>
            </a:r>
            <a:r>
              <a:rPr lang="en-US" sz="2000" u="sng" dirty="0">
                <a:cs typeface="Calibri"/>
              </a:rPr>
              <a:t> as that is in parent table</a:t>
            </a:r>
            <a:r>
              <a:rPr lang="en-US" sz="2000" dirty="0">
                <a:cs typeface="Calibri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363186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Database Constraints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E0E065-B6B3-4D61-959B-E0F9CE75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Database Constraint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5336D2-6DA9-4A85-80FF-C05B450A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cs typeface="Calibri"/>
              </a:rPr>
              <a:t>Every relation has some condition that must hold for it to be a valid relation. These conditions are called relational integrity constraints.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5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312</TotalTime>
  <Words>675</Words>
  <Application>Microsoft Office PowerPoint</Application>
  <PresentationFormat>Widescreen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Ion Boardroom</vt:lpstr>
      <vt:lpstr>Logical Design:  Relational model</vt:lpstr>
      <vt:lpstr>Introduction to Relational database</vt:lpstr>
      <vt:lpstr>Relational Database schema</vt:lpstr>
      <vt:lpstr>Relational Database state </vt:lpstr>
      <vt:lpstr>Relational model</vt:lpstr>
      <vt:lpstr>Properties of Relation</vt:lpstr>
      <vt:lpstr>Foreign key </vt:lpstr>
      <vt:lpstr>Database Constraints </vt:lpstr>
      <vt:lpstr>Database Constraint </vt:lpstr>
      <vt:lpstr>1. Domain Constraint</vt:lpstr>
      <vt:lpstr>2. Key Constraint</vt:lpstr>
      <vt:lpstr>3. Entity Integrity Constraint</vt:lpstr>
      <vt:lpstr>4. Null Constraint</vt:lpstr>
      <vt:lpstr>5. Referential Integrity Constraint</vt:lpstr>
      <vt:lpstr>Database Constraint </vt:lpstr>
      <vt:lpstr>Identify violations </vt:lpstr>
      <vt:lpstr>Identify violations  </vt:lpstr>
      <vt:lpstr>Identify violations  </vt:lpstr>
      <vt:lpstr>Identify violations  </vt:lpstr>
      <vt:lpstr>Referential integrity constraint  </vt:lpstr>
      <vt:lpstr>Solution of Foreign key violation  </vt:lpstr>
      <vt:lpstr>Class Activity:  Identify violations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Sadaf Baloch</dc:creator>
  <cp:lastModifiedBy>Microsoft account</cp:lastModifiedBy>
  <cp:revision>69</cp:revision>
  <dcterms:created xsi:type="dcterms:W3CDTF">2020-10-09T06:13:01Z</dcterms:created>
  <dcterms:modified xsi:type="dcterms:W3CDTF">2024-11-13T09:15:30Z</dcterms:modified>
</cp:coreProperties>
</file>