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06" r:id="rId3"/>
    <p:sldId id="267" r:id="rId4"/>
    <p:sldId id="303" r:id="rId5"/>
    <p:sldId id="308" r:id="rId6"/>
    <p:sldId id="309" r:id="rId7"/>
    <p:sldId id="288" r:id="rId8"/>
    <p:sldId id="290" r:id="rId9"/>
    <p:sldId id="273" r:id="rId10"/>
    <p:sldId id="289" r:id="rId11"/>
    <p:sldId id="307" r:id="rId12"/>
    <p:sldId id="275" r:id="rId13"/>
    <p:sldId id="276" r:id="rId14"/>
    <p:sldId id="277" r:id="rId15"/>
    <p:sldId id="278" r:id="rId16"/>
    <p:sldId id="280" r:id="rId17"/>
    <p:sldId id="279" r:id="rId18"/>
    <p:sldId id="282" r:id="rId19"/>
    <p:sldId id="281" r:id="rId20"/>
    <p:sldId id="284" r:id="rId21"/>
    <p:sldId id="283" r:id="rId22"/>
    <p:sldId id="285" r:id="rId23"/>
    <p:sldId id="287" r:id="rId24"/>
    <p:sldId id="291" r:id="rId25"/>
    <p:sldId id="293" r:id="rId26"/>
    <p:sldId id="305" r:id="rId27"/>
    <p:sldId id="292"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9BE48-F5E6-421A-871C-A5E3FD9B00BE}" type="datetimeFigureOut">
              <a:rPr lang="en-US"/>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AEC60-2DB5-4A94-AF7B-7B27BD1C3DDA}" type="slidenum">
              <a:rPr lang="en-US"/>
              <a:t>‹#›</a:t>
            </a:fld>
            <a:endParaRPr lang="en-US"/>
          </a:p>
        </p:txBody>
      </p:sp>
    </p:spTree>
    <p:extLst>
      <p:ext uri="{BB962C8B-B14F-4D97-AF65-F5344CB8AC3E}">
        <p14:creationId xmlns:p14="http://schemas.microsoft.com/office/powerpoint/2010/main" val="4099937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T1OfMa_J5m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youtube.com/watch?v=CHdWcGhNWec"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Links: </a:t>
            </a:r>
            <a:r>
              <a:rPr lang="en-US"/>
              <a:t>Link 1: Cross Product Video : </a:t>
            </a:r>
            <a:r>
              <a:rPr lang="en-US" u="sng">
                <a:hlinkClick r:id="rId3"/>
              </a:rPr>
              <a:t>https://www.youtube.com/watch?v=T1OfMa_J5ms</a:t>
            </a:r>
            <a:endParaRPr lang="en-US"/>
          </a:p>
          <a:p>
            <a:r>
              <a:rPr lang="en-US"/>
              <a:t>Link 2: Introduction of Joins : </a:t>
            </a:r>
            <a:r>
              <a:rPr lang="en-US" u="sng">
                <a:hlinkClick r:id="rId4"/>
              </a:rPr>
              <a:t>https://www.youtube.com/watch?v=CHdWcGhNWec</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D27AEC60-2DB5-4A94-AF7B-7B27BD1C3DDA}" type="slidenum">
              <a:rPr lang="en-US"/>
              <a:t>1</a:t>
            </a:fld>
            <a:endParaRPr lang="en-US"/>
          </a:p>
        </p:txBody>
      </p:sp>
    </p:spTree>
    <p:extLst>
      <p:ext uri="{BB962C8B-B14F-4D97-AF65-F5344CB8AC3E}">
        <p14:creationId xmlns:p14="http://schemas.microsoft.com/office/powerpoint/2010/main" val="2169175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AEC60-2DB5-4A94-AF7B-7B27BD1C3DDA}" type="slidenum">
              <a:rPr lang="en-US" smtClean="0"/>
              <a:t>26</a:t>
            </a:fld>
            <a:endParaRPr lang="en-US"/>
          </a:p>
        </p:txBody>
      </p:sp>
    </p:spTree>
    <p:extLst>
      <p:ext uri="{BB962C8B-B14F-4D97-AF65-F5344CB8AC3E}">
        <p14:creationId xmlns:p14="http://schemas.microsoft.com/office/powerpoint/2010/main" val="142934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cs typeface="Calibri Light"/>
              </a:rPr>
              <a:t>Joins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0C0AE-8F08-4184-BBCC-3F9E946C7E06}"/>
              </a:ext>
            </a:extLst>
          </p:cNvPr>
          <p:cNvSpPr>
            <a:spLocks noGrp="1"/>
          </p:cNvSpPr>
          <p:nvPr>
            <p:ph type="title"/>
          </p:nvPr>
        </p:nvSpPr>
        <p:spPr/>
        <p:txBody>
          <a:bodyPr/>
          <a:lstStyle/>
          <a:p>
            <a:r>
              <a:rPr lang="en-US" dirty="0" smtClean="0"/>
              <a:t>Join types </a:t>
            </a:r>
            <a:endParaRPr lang="en-US" dirty="0"/>
          </a:p>
        </p:txBody>
      </p:sp>
      <p:pic>
        <p:nvPicPr>
          <p:cNvPr id="4" name="Picture 4" descr="A picture containing fruit&#10;&#10;Description generated with very high confidence">
            <a:extLst>
              <a:ext uri="{FF2B5EF4-FFF2-40B4-BE49-F238E27FC236}">
                <a16:creationId xmlns:a16="http://schemas.microsoft.com/office/drawing/2014/main" xmlns="" id="{19864E67-DCD4-4FDE-81E2-0F80C2FF4222}"/>
              </a:ext>
            </a:extLst>
          </p:cNvPr>
          <p:cNvPicPr>
            <a:picLocks noGrp="1" noChangeAspect="1"/>
          </p:cNvPicPr>
          <p:nvPr>
            <p:ph idx="1"/>
          </p:nvPr>
        </p:nvPicPr>
        <p:blipFill>
          <a:blip r:embed="rId2"/>
          <a:stretch>
            <a:fillRect/>
          </a:stretch>
        </p:blipFill>
        <p:spPr>
          <a:xfrm>
            <a:off x="1711980" y="1825625"/>
            <a:ext cx="8768039" cy="4351338"/>
          </a:xfrm>
          <a:prstGeom prst="rect">
            <a:avLst/>
          </a:prstGeom>
        </p:spPr>
      </p:pic>
    </p:spTree>
    <p:extLst>
      <p:ext uri="{BB962C8B-B14F-4D97-AF65-F5344CB8AC3E}">
        <p14:creationId xmlns:p14="http://schemas.microsoft.com/office/powerpoint/2010/main" val="336161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a:t>
            </a:r>
            <a:endParaRPr lang="en-US" dirty="0"/>
          </a:p>
        </p:txBody>
      </p:sp>
      <p:sp>
        <p:nvSpPr>
          <p:cNvPr id="3" name="Content Placeholder 2"/>
          <p:cNvSpPr>
            <a:spLocks noGrp="1"/>
          </p:cNvSpPr>
          <p:nvPr>
            <p:ph idx="1"/>
          </p:nvPr>
        </p:nvSpPr>
        <p:spPr/>
        <p:txBody>
          <a:bodyPr/>
          <a:lstStyle/>
          <a:p>
            <a:r>
              <a:rPr lang="en-US" dirty="0">
                <a:cs typeface="Calibri"/>
              </a:rPr>
              <a:t>Show name of all student along with their department information only if they are enrolled in department. </a:t>
            </a:r>
            <a:endParaRPr lang="en-US" dirty="0" smtClean="0">
              <a:cs typeface="Calibri"/>
            </a:endParaRPr>
          </a:p>
          <a:p>
            <a:r>
              <a:rPr lang="en-US" dirty="0">
                <a:cs typeface="Calibri"/>
              </a:rPr>
              <a:t>Show name of student along with their department information. Show all departments  whether any student is enrolled in department or not. </a:t>
            </a:r>
            <a:endParaRPr lang="en-US" dirty="0" smtClean="0">
              <a:cs typeface="Calibri"/>
            </a:endParaRPr>
          </a:p>
          <a:p>
            <a:r>
              <a:rPr lang="en-US" dirty="0" smtClean="0">
                <a:cs typeface="Calibri"/>
              </a:rPr>
              <a:t>Show </a:t>
            </a:r>
            <a:r>
              <a:rPr lang="en-US" dirty="0">
                <a:cs typeface="Calibri"/>
              </a:rPr>
              <a:t>information of all students with information of all department whether any student has enrolled in the department or not and vice versa. </a:t>
            </a:r>
            <a:endParaRPr lang="en-US" dirty="0"/>
          </a:p>
        </p:txBody>
      </p:sp>
    </p:spTree>
    <p:extLst>
      <p:ext uri="{BB962C8B-B14F-4D97-AF65-F5344CB8AC3E}">
        <p14:creationId xmlns:p14="http://schemas.microsoft.com/office/powerpoint/2010/main" val="238379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EF4FDF-762C-444F-B0ED-204CAE4D0735}"/>
              </a:ext>
            </a:extLst>
          </p:cNvPr>
          <p:cNvSpPr>
            <a:spLocks noGrp="1"/>
          </p:cNvSpPr>
          <p:nvPr>
            <p:ph type="title"/>
          </p:nvPr>
        </p:nvSpPr>
        <p:spPr/>
        <p:txBody>
          <a:bodyPr/>
          <a:lstStyle/>
          <a:p>
            <a:r>
              <a:rPr lang="en-US">
                <a:cs typeface="Calibri Light"/>
              </a:rPr>
              <a:t>JOINS</a:t>
            </a:r>
            <a:endParaRPr lang="en-US"/>
          </a:p>
        </p:txBody>
      </p:sp>
      <p:sp>
        <p:nvSpPr>
          <p:cNvPr id="3" name="Content Placeholder 2">
            <a:extLst>
              <a:ext uri="{FF2B5EF4-FFF2-40B4-BE49-F238E27FC236}">
                <a16:creationId xmlns:a16="http://schemas.microsoft.com/office/drawing/2014/main" xmlns="" id="{E5346DC5-70D1-461F-A5C9-B7CF31918B0B}"/>
              </a:ext>
            </a:extLst>
          </p:cNvPr>
          <p:cNvSpPr>
            <a:spLocks noGrp="1"/>
          </p:cNvSpPr>
          <p:nvPr>
            <p:ph idx="1"/>
          </p:nvPr>
        </p:nvSpPr>
        <p:spPr>
          <a:xfrm>
            <a:off x="838200" y="1363395"/>
            <a:ext cx="10515600" cy="4351338"/>
          </a:xfrm>
        </p:spPr>
        <p:txBody>
          <a:bodyPr vert="horz" lIns="91440" tIns="45720" rIns="91440" bIns="45720" rtlCol="0" anchor="t">
            <a:normAutofit/>
          </a:bodyPr>
          <a:lstStyle/>
          <a:p>
            <a:r>
              <a:rPr lang="en-US" dirty="0">
                <a:cs typeface="Calibri"/>
              </a:rPr>
              <a:t>Show name of all student along with their department information only if they are enrolled in department. Inner JOIN</a:t>
            </a:r>
            <a:endParaRPr lang="en-US" dirty="0"/>
          </a:p>
          <a:p>
            <a:pPr marL="0" indent="0">
              <a:buNone/>
            </a:pPr>
            <a:endParaRPr lang="en-US" dirty="0">
              <a:cs typeface="Calibri"/>
            </a:endParaRPr>
          </a:p>
        </p:txBody>
      </p:sp>
      <p:graphicFrame>
        <p:nvGraphicFramePr>
          <p:cNvPr id="7" name="Table 5">
            <a:extLst>
              <a:ext uri="{FF2B5EF4-FFF2-40B4-BE49-F238E27FC236}">
                <a16:creationId xmlns:a16="http://schemas.microsoft.com/office/drawing/2014/main" xmlns="" id="{5C08460C-D352-48A7-897A-B422B891F4A7}"/>
              </a:ext>
            </a:extLst>
          </p:cNvPr>
          <p:cNvGraphicFramePr>
            <a:graphicFrameLocks noGrp="1"/>
          </p:cNvGraphicFramePr>
          <p:nvPr>
            <p:extLst>
              <p:ext uri="{D42A27DB-BD31-4B8C-83A1-F6EECF244321}">
                <p14:modId xmlns:p14="http://schemas.microsoft.com/office/powerpoint/2010/main" val="3232263451"/>
              </p:ext>
            </p:extLst>
          </p:nvPr>
        </p:nvGraphicFramePr>
        <p:xfrm>
          <a:off x="541582" y="3089359"/>
          <a:ext cx="5263473" cy="320040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2400" dirty="0"/>
                        <a:t>RollNumber</a:t>
                      </a:r>
                      <a:endParaRPr lang="en-US" dirty="0"/>
                    </a:p>
                  </a:txBody>
                  <a:tcPr/>
                </a:tc>
                <a:tc>
                  <a:txBody>
                    <a:bodyPr/>
                    <a:lstStyle/>
                    <a:p>
                      <a:pPr lvl="0">
                        <a:buNone/>
                      </a:pPr>
                      <a:r>
                        <a:rPr lang="en-US" sz="2400"/>
                        <a:t>Name</a:t>
                      </a:r>
                      <a:endParaRPr lang="en-US"/>
                    </a:p>
                  </a:txBody>
                  <a:tcPr/>
                </a:tc>
                <a:tc>
                  <a:txBody>
                    <a:bodyPr/>
                    <a:lstStyle/>
                    <a:p>
                      <a:pPr lvl="0">
                        <a:buNone/>
                      </a:pPr>
                      <a:r>
                        <a:rPr lang="en-US" sz="2400"/>
                        <a:t>Did</a:t>
                      </a:r>
                      <a:endParaRPr lang="en-US"/>
                    </a:p>
                  </a:txBody>
                  <a:tcPr/>
                </a:tc>
                <a:extLst>
                  <a:ext uri="{0D108BD9-81ED-4DB2-BD59-A6C34878D82A}">
                    <a16:rowId xmlns:a16="http://schemas.microsoft.com/office/drawing/2014/main" xmlns="" val="3142063071"/>
                  </a:ext>
                </a:extLst>
              </a:tr>
              <a:tr h="324134">
                <a:tc>
                  <a:txBody>
                    <a:bodyPr/>
                    <a:lstStyle/>
                    <a:p>
                      <a:pPr lvl="0">
                        <a:buNone/>
                      </a:pPr>
                      <a:r>
                        <a:rPr lang="en-US" sz="2400"/>
                        <a:t>S1</a:t>
                      </a:r>
                      <a:endParaRPr lang="en-US"/>
                    </a:p>
                  </a:txBody>
                  <a:tcPr/>
                </a:tc>
                <a:tc>
                  <a:txBody>
                    <a:bodyPr/>
                    <a:lstStyle/>
                    <a:p>
                      <a:pPr lvl="0">
                        <a:buNone/>
                      </a:pPr>
                      <a:r>
                        <a:rPr lang="en-US" sz="2400" dirty="0"/>
                        <a:t>Ahmad</a:t>
                      </a:r>
                      <a:endParaRPr lang="en-US" dirty="0"/>
                    </a:p>
                  </a:txBody>
                  <a:tcPr/>
                </a:tc>
                <a:tc>
                  <a:txBody>
                    <a:bodyPr/>
                    <a:lstStyle/>
                    <a:p>
                      <a:pPr lvl="0">
                        <a:buNone/>
                      </a:pPr>
                      <a:r>
                        <a:rPr lang="en-US" sz="2400"/>
                        <a:t>D1</a:t>
                      </a:r>
                      <a:endParaRPr lang="en-US"/>
                    </a:p>
                  </a:txBody>
                  <a:tcPr/>
                </a:tc>
                <a:extLst>
                  <a:ext uri="{0D108BD9-81ED-4DB2-BD59-A6C34878D82A}">
                    <a16:rowId xmlns:a16="http://schemas.microsoft.com/office/drawing/2014/main" xmlns="" val="1730085906"/>
                  </a:ext>
                </a:extLst>
              </a:tr>
              <a:tr h="324134">
                <a:tc>
                  <a:txBody>
                    <a:bodyPr/>
                    <a:lstStyle/>
                    <a:p>
                      <a:pPr lvl="0">
                        <a:buNone/>
                      </a:pPr>
                      <a:r>
                        <a:rPr lang="en-US" sz="2400"/>
                        <a:t>S2</a:t>
                      </a:r>
                      <a:endParaRPr lang="en-US"/>
                    </a:p>
                  </a:txBody>
                  <a:tcPr/>
                </a:tc>
                <a:tc>
                  <a:txBody>
                    <a:bodyPr/>
                    <a:lstStyle/>
                    <a:p>
                      <a:pPr lvl="0">
                        <a:buNone/>
                      </a:pPr>
                      <a:r>
                        <a:rPr lang="en-US" sz="2400"/>
                        <a:t>Aliya</a:t>
                      </a:r>
                      <a:endParaRPr lang="en-US"/>
                    </a:p>
                  </a:txBody>
                  <a:tcPr/>
                </a:tc>
                <a:tc>
                  <a:txBody>
                    <a:bodyPr/>
                    <a:lstStyle/>
                    <a:p>
                      <a:pPr lvl="0">
                        <a:buNone/>
                      </a:pPr>
                      <a:r>
                        <a:rPr lang="en-US" sz="2400"/>
                        <a:t>D1</a:t>
                      </a:r>
                      <a:endParaRPr lang="en-US"/>
                    </a:p>
                  </a:txBody>
                  <a:tcPr/>
                </a:tc>
                <a:extLst>
                  <a:ext uri="{0D108BD9-81ED-4DB2-BD59-A6C34878D82A}">
                    <a16:rowId xmlns:a16="http://schemas.microsoft.com/office/drawing/2014/main" xmlns="" val="587489041"/>
                  </a:ext>
                </a:extLst>
              </a:tr>
              <a:tr h="324134">
                <a:tc>
                  <a:txBody>
                    <a:bodyPr/>
                    <a:lstStyle/>
                    <a:p>
                      <a:pPr lvl="0">
                        <a:buNone/>
                      </a:pPr>
                      <a:r>
                        <a:rPr lang="en-US" sz="2400"/>
                        <a:t>S3</a:t>
                      </a:r>
                      <a:endParaRPr lang="en-US"/>
                    </a:p>
                  </a:txBody>
                  <a:tcPr/>
                </a:tc>
                <a:tc>
                  <a:txBody>
                    <a:bodyPr/>
                    <a:lstStyle/>
                    <a:p>
                      <a:pPr lvl="0">
                        <a:buNone/>
                      </a:pPr>
                      <a:r>
                        <a:rPr lang="en-US" sz="2400"/>
                        <a:t>Bushra</a:t>
                      </a:r>
                      <a:endParaRPr lang="en-US"/>
                    </a:p>
                  </a:txBody>
                  <a:tcPr/>
                </a:tc>
                <a:tc>
                  <a:txBody>
                    <a:bodyPr/>
                    <a:lstStyle/>
                    <a:p>
                      <a:pPr lvl="0">
                        <a:buNone/>
                      </a:pPr>
                      <a:r>
                        <a:rPr lang="en-US" sz="2400"/>
                        <a:t>D2</a:t>
                      </a:r>
                      <a:endParaRPr lang="en-US"/>
                    </a:p>
                  </a:txBody>
                  <a:tcPr/>
                </a:tc>
                <a:extLst>
                  <a:ext uri="{0D108BD9-81ED-4DB2-BD59-A6C34878D82A}">
                    <a16:rowId xmlns:a16="http://schemas.microsoft.com/office/drawing/2014/main" xmlns="" val="3227101805"/>
                  </a:ext>
                </a:extLst>
              </a:tr>
              <a:tr h="324134">
                <a:tc>
                  <a:txBody>
                    <a:bodyPr/>
                    <a:lstStyle/>
                    <a:p>
                      <a:pPr lvl="0">
                        <a:buNone/>
                      </a:pPr>
                      <a:r>
                        <a:rPr lang="en-US" sz="2400"/>
                        <a:t>S4</a:t>
                      </a:r>
                      <a:endParaRPr lang="en-US"/>
                    </a:p>
                  </a:txBody>
                  <a:tcPr/>
                </a:tc>
                <a:tc>
                  <a:txBody>
                    <a:bodyPr/>
                    <a:lstStyle/>
                    <a:p>
                      <a:pPr lvl="0">
                        <a:buNone/>
                      </a:pPr>
                      <a:r>
                        <a:rPr lang="en-US" sz="2400"/>
                        <a:t>Bilawal</a:t>
                      </a:r>
                      <a:endParaRPr lang="en-US"/>
                    </a:p>
                  </a:txBody>
                  <a:tcPr/>
                </a:tc>
                <a:tc>
                  <a:txBody>
                    <a:bodyPr/>
                    <a:lstStyle/>
                    <a:p>
                      <a:pPr lvl="0">
                        <a:buNone/>
                      </a:pPr>
                      <a:r>
                        <a:rPr lang="en-US" sz="2400"/>
                        <a:t>D2</a:t>
                      </a:r>
                      <a:endParaRPr lang="en-US"/>
                    </a:p>
                  </a:txBody>
                  <a:tcPr/>
                </a:tc>
                <a:extLst>
                  <a:ext uri="{0D108BD9-81ED-4DB2-BD59-A6C34878D82A}">
                    <a16:rowId xmlns:a16="http://schemas.microsoft.com/office/drawing/2014/main" xmlns="" val="2037652926"/>
                  </a:ext>
                </a:extLst>
              </a:tr>
              <a:tr h="324133">
                <a:tc>
                  <a:txBody>
                    <a:bodyPr/>
                    <a:lstStyle/>
                    <a:p>
                      <a:pPr lvl="0">
                        <a:buNone/>
                      </a:pPr>
                      <a:r>
                        <a:rPr lang="en-US" sz="2400"/>
                        <a:t>S5</a:t>
                      </a:r>
                    </a:p>
                  </a:txBody>
                  <a:tcPr/>
                </a:tc>
                <a:tc>
                  <a:txBody>
                    <a:bodyPr/>
                    <a:lstStyle/>
                    <a:p>
                      <a:pPr lvl="0">
                        <a:buNone/>
                      </a:pPr>
                      <a:r>
                        <a:rPr lang="en-US" sz="2400"/>
                        <a:t>Sameena</a:t>
                      </a:r>
                    </a:p>
                  </a:txBody>
                  <a:tcPr/>
                </a:tc>
                <a:tc>
                  <a:txBody>
                    <a:bodyPr/>
                    <a:lstStyle/>
                    <a:p>
                      <a:pPr lvl="0">
                        <a:buNone/>
                      </a:pPr>
                      <a:r>
                        <a:rPr lang="en-US" sz="2400"/>
                        <a:t>NULL</a:t>
                      </a:r>
                    </a:p>
                  </a:txBody>
                  <a:tcPr/>
                </a:tc>
                <a:extLst>
                  <a:ext uri="{0D108BD9-81ED-4DB2-BD59-A6C34878D82A}">
                    <a16:rowId xmlns:a16="http://schemas.microsoft.com/office/drawing/2014/main" xmlns="" val="3563129014"/>
                  </a:ext>
                </a:extLst>
              </a:tr>
              <a:tr h="324133">
                <a:tc>
                  <a:txBody>
                    <a:bodyPr/>
                    <a:lstStyle/>
                    <a:p>
                      <a:pPr lvl="0">
                        <a:buNone/>
                      </a:pPr>
                      <a:r>
                        <a:rPr lang="en-US" sz="2400" dirty="0"/>
                        <a:t>S6</a:t>
                      </a:r>
                    </a:p>
                  </a:txBody>
                  <a:tcPr/>
                </a:tc>
                <a:tc>
                  <a:txBody>
                    <a:bodyPr/>
                    <a:lstStyle/>
                    <a:p>
                      <a:pPr lvl="0">
                        <a:buNone/>
                      </a:pPr>
                      <a:r>
                        <a:rPr lang="en-US" sz="2400"/>
                        <a:t>Seher</a:t>
                      </a:r>
                    </a:p>
                  </a:txBody>
                  <a:tcPr/>
                </a:tc>
                <a:tc>
                  <a:txBody>
                    <a:bodyPr/>
                    <a:lstStyle/>
                    <a:p>
                      <a:pPr lvl="0">
                        <a:buNone/>
                      </a:pPr>
                      <a:r>
                        <a:rPr lang="en-US" sz="2400" dirty="0"/>
                        <a:t>NULL</a:t>
                      </a:r>
                    </a:p>
                  </a:txBody>
                  <a:tcPr/>
                </a:tc>
                <a:extLst>
                  <a:ext uri="{0D108BD9-81ED-4DB2-BD59-A6C34878D82A}">
                    <a16:rowId xmlns:a16="http://schemas.microsoft.com/office/drawing/2014/main" xmlns="" val="2888315070"/>
                  </a:ext>
                </a:extLst>
              </a:tr>
            </a:tbl>
          </a:graphicData>
        </a:graphic>
      </p:graphicFrame>
      <p:graphicFrame>
        <p:nvGraphicFramePr>
          <p:cNvPr id="9" name="Table 7">
            <a:extLst>
              <a:ext uri="{FF2B5EF4-FFF2-40B4-BE49-F238E27FC236}">
                <a16:creationId xmlns:a16="http://schemas.microsoft.com/office/drawing/2014/main" xmlns="" id="{986CFCAD-F162-46A8-AE01-B743DAFD41D9}"/>
              </a:ext>
            </a:extLst>
          </p:cNvPr>
          <p:cNvGraphicFramePr>
            <a:graphicFrameLocks noGrp="1"/>
          </p:cNvGraphicFramePr>
          <p:nvPr>
            <p:extLst>
              <p:ext uri="{D42A27DB-BD31-4B8C-83A1-F6EECF244321}">
                <p14:modId xmlns:p14="http://schemas.microsoft.com/office/powerpoint/2010/main" val="1305263602"/>
              </p:ext>
            </p:extLst>
          </p:nvPr>
        </p:nvGraphicFramePr>
        <p:xfrm>
          <a:off x="6882886" y="3539064"/>
          <a:ext cx="3748700" cy="1828800"/>
        </p:xfrm>
        <a:graphic>
          <a:graphicData uri="http://schemas.openxmlformats.org/drawingml/2006/table">
            <a:tbl>
              <a:tblPr firstRow="1" bandRow="1">
                <a:tableStyleId>{5C22544A-7EE6-4342-B048-85BDC9FD1C3A}</a:tableStyleId>
              </a:tblPr>
              <a:tblGrid>
                <a:gridCol w="1874350">
                  <a:extLst>
                    <a:ext uri="{9D8B030D-6E8A-4147-A177-3AD203B41FA5}">
                      <a16:colId xmlns:a16="http://schemas.microsoft.com/office/drawing/2014/main" xmlns="" val="3398773824"/>
                    </a:ext>
                  </a:extLst>
                </a:gridCol>
                <a:gridCol w="1874350">
                  <a:extLst>
                    <a:ext uri="{9D8B030D-6E8A-4147-A177-3AD203B41FA5}">
                      <a16:colId xmlns:a16="http://schemas.microsoft.com/office/drawing/2014/main" xmlns="" val="2784660695"/>
                    </a:ext>
                  </a:extLst>
                </a:gridCol>
              </a:tblGrid>
              <a:tr h="358253">
                <a:tc>
                  <a:txBody>
                    <a:bodyPr/>
                    <a:lstStyle/>
                    <a:p>
                      <a:pPr lvl="0">
                        <a:buNone/>
                      </a:pPr>
                      <a:r>
                        <a:rPr lang="en-US" sz="2400" err="1"/>
                        <a:t>DNumber</a:t>
                      </a:r>
                      <a:endParaRPr lang="en-US"/>
                    </a:p>
                  </a:txBody>
                  <a:tcPr/>
                </a:tc>
                <a:tc>
                  <a:txBody>
                    <a:bodyPr/>
                    <a:lstStyle/>
                    <a:p>
                      <a:pPr lvl="0">
                        <a:buNone/>
                      </a:pPr>
                      <a:r>
                        <a:rPr lang="en-US" sz="2400" dirty="0"/>
                        <a:t>Dname</a:t>
                      </a:r>
                      <a:endParaRPr lang="en-US" dirty="0"/>
                    </a:p>
                  </a:txBody>
                  <a:tcPr/>
                </a:tc>
                <a:extLst>
                  <a:ext uri="{0D108BD9-81ED-4DB2-BD59-A6C34878D82A}">
                    <a16:rowId xmlns:a16="http://schemas.microsoft.com/office/drawing/2014/main" xmlns="" val="511635895"/>
                  </a:ext>
                </a:extLst>
              </a:tr>
              <a:tr h="358253">
                <a:tc>
                  <a:txBody>
                    <a:bodyPr/>
                    <a:lstStyle/>
                    <a:p>
                      <a:pPr lvl="0">
                        <a:buNone/>
                      </a:pPr>
                      <a:r>
                        <a:rPr lang="en-US" sz="2400" dirty="0"/>
                        <a:t>D1</a:t>
                      </a:r>
                      <a:endParaRPr lang="en-US" dirty="0"/>
                    </a:p>
                  </a:txBody>
                  <a:tcPr/>
                </a:tc>
                <a:tc>
                  <a:txBody>
                    <a:bodyPr/>
                    <a:lstStyle/>
                    <a:p>
                      <a:pPr lvl="0">
                        <a:buNone/>
                      </a:pPr>
                      <a:r>
                        <a:rPr lang="en-US" sz="2400"/>
                        <a:t>FOIT</a:t>
                      </a:r>
                      <a:endParaRPr lang="en-US"/>
                    </a:p>
                  </a:txBody>
                  <a:tcPr/>
                </a:tc>
                <a:extLst>
                  <a:ext uri="{0D108BD9-81ED-4DB2-BD59-A6C34878D82A}">
                    <a16:rowId xmlns:a16="http://schemas.microsoft.com/office/drawing/2014/main" xmlns="" val="1789721376"/>
                  </a:ext>
                </a:extLst>
              </a:tr>
              <a:tr h="358253">
                <a:tc>
                  <a:txBody>
                    <a:bodyPr/>
                    <a:lstStyle/>
                    <a:p>
                      <a:pPr lvl="0">
                        <a:buNone/>
                      </a:pPr>
                      <a:r>
                        <a:rPr lang="en-US" sz="2400"/>
                        <a:t>D2</a:t>
                      </a:r>
                      <a:endParaRPr lang="en-US"/>
                    </a:p>
                  </a:txBody>
                  <a:tcPr/>
                </a:tc>
                <a:tc>
                  <a:txBody>
                    <a:bodyPr/>
                    <a:lstStyle/>
                    <a:p>
                      <a:pPr lvl="0">
                        <a:buNone/>
                      </a:pPr>
                      <a:r>
                        <a:rPr lang="en-US" sz="2400"/>
                        <a:t>FOEE</a:t>
                      </a:r>
                      <a:endParaRPr lang="en-US"/>
                    </a:p>
                  </a:txBody>
                  <a:tcPr/>
                </a:tc>
                <a:extLst>
                  <a:ext uri="{0D108BD9-81ED-4DB2-BD59-A6C34878D82A}">
                    <a16:rowId xmlns:a16="http://schemas.microsoft.com/office/drawing/2014/main" xmlns="" val="520541634"/>
                  </a:ext>
                </a:extLst>
              </a:tr>
              <a:tr h="358253">
                <a:tc>
                  <a:txBody>
                    <a:bodyPr/>
                    <a:lstStyle/>
                    <a:p>
                      <a:pPr lvl="0">
                        <a:buNone/>
                      </a:pPr>
                      <a:r>
                        <a:rPr lang="en-US" sz="2400" dirty="0"/>
                        <a:t>D3</a:t>
                      </a:r>
                    </a:p>
                  </a:txBody>
                  <a:tcPr/>
                </a:tc>
                <a:tc>
                  <a:txBody>
                    <a:bodyPr/>
                    <a:lstStyle/>
                    <a:p>
                      <a:pPr lvl="0">
                        <a:buNone/>
                      </a:pPr>
                      <a:r>
                        <a:rPr lang="en-US" sz="2400" dirty="0"/>
                        <a:t>FOSS</a:t>
                      </a:r>
                    </a:p>
                  </a:txBody>
                  <a:tcPr/>
                </a:tc>
                <a:extLst>
                  <a:ext uri="{0D108BD9-81ED-4DB2-BD59-A6C34878D82A}">
                    <a16:rowId xmlns:a16="http://schemas.microsoft.com/office/drawing/2014/main" xmlns="" val="2317520353"/>
                  </a:ext>
                </a:extLst>
              </a:tr>
            </a:tbl>
          </a:graphicData>
        </a:graphic>
      </p:graphicFrame>
    </p:spTree>
    <p:extLst>
      <p:ext uri="{BB962C8B-B14F-4D97-AF65-F5344CB8AC3E}">
        <p14:creationId xmlns:p14="http://schemas.microsoft.com/office/powerpoint/2010/main" val="32833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EF4FDF-762C-444F-B0ED-204CAE4D0735}"/>
              </a:ext>
            </a:extLst>
          </p:cNvPr>
          <p:cNvSpPr>
            <a:spLocks noGrp="1"/>
          </p:cNvSpPr>
          <p:nvPr>
            <p:ph type="title"/>
          </p:nvPr>
        </p:nvSpPr>
        <p:spPr/>
        <p:txBody>
          <a:bodyPr/>
          <a:lstStyle/>
          <a:p>
            <a:r>
              <a:rPr lang="en-US">
                <a:cs typeface="Calibri Light"/>
              </a:rPr>
              <a:t>JOINS</a:t>
            </a:r>
            <a:endParaRPr lang="en-US"/>
          </a:p>
        </p:txBody>
      </p:sp>
      <p:sp>
        <p:nvSpPr>
          <p:cNvPr id="3" name="Content Placeholder 2">
            <a:extLst>
              <a:ext uri="{FF2B5EF4-FFF2-40B4-BE49-F238E27FC236}">
                <a16:creationId xmlns:a16="http://schemas.microsoft.com/office/drawing/2014/main" xmlns="" id="{E5346DC5-70D1-461F-A5C9-B7CF31918B0B}"/>
              </a:ext>
            </a:extLst>
          </p:cNvPr>
          <p:cNvSpPr>
            <a:spLocks noGrp="1"/>
          </p:cNvSpPr>
          <p:nvPr>
            <p:ph idx="1"/>
          </p:nvPr>
        </p:nvSpPr>
        <p:spPr>
          <a:xfrm>
            <a:off x="838200" y="1304984"/>
            <a:ext cx="10515600" cy="4351338"/>
          </a:xfrm>
        </p:spPr>
        <p:txBody>
          <a:bodyPr vert="horz" lIns="91440" tIns="45720" rIns="91440" bIns="45720" rtlCol="0" anchor="t">
            <a:normAutofit/>
          </a:bodyPr>
          <a:lstStyle/>
          <a:p>
            <a:r>
              <a:rPr lang="en-US" dirty="0">
                <a:cs typeface="Calibri"/>
              </a:rPr>
              <a:t>Show name of student along with their department information. Show all departments  whether any student is enrolled in department or not. (left/Right outer join)</a:t>
            </a:r>
            <a:endParaRPr lang="en-US" dirty="0"/>
          </a:p>
          <a:p>
            <a:r>
              <a:rPr lang="en-US" dirty="0">
                <a:cs typeface="Calibri"/>
              </a:rPr>
              <a:t>Show information of all students with information of all department whether any student has enrolled in the department or not and vice versa. (FULL OUTER JOIN)</a:t>
            </a:r>
          </a:p>
          <a:p>
            <a:pPr marL="0" indent="0">
              <a:buNone/>
            </a:pPr>
            <a:endParaRPr lang="en-US" dirty="0">
              <a:cs typeface="Calibri"/>
            </a:endParaRPr>
          </a:p>
        </p:txBody>
      </p:sp>
      <p:graphicFrame>
        <p:nvGraphicFramePr>
          <p:cNvPr id="7" name="Table 5">
            <a:extLst>
              <a:ext uri="{FF2B5EF4-FFF2-40B4-BE49-F238E27FC236}">
                <a16:creationId xmlns:a16="http://schemas.microsoft.com/office/drawing/2014/main" xmlns="" id="{5C08460C-D352-48A7-897A-B422B891F4A7}"/>
              </a:ext>
            </a:extLst>
          </p:cNvPr>
          <p:cNvGraphicFramePr>
            <a:graphicFrameLocks noGrp="1"/>
          </p:cNvGraphicFramePr>
          <p:nvPr>
            <p:extLst>
              <p:ext uri="{D42A27DB-BD31-4B8C-83A1-F6EECF244321}">
                <p14:modId xmlns:p14="http://schemas.microsoft.com/office/powerpoint/2010/main" val="413576360"/>
              </p:ext>
            </p:extLst>
          </p:nvPr>
        </p:nvGraphicFramePr>
        <p:xfrm>
          <a:off x="1163027" y="3932555"/>
          <a:ext cx="5263473" cy="256032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1800" dirty="0"/>
                        <a:t>RollNumber</a:t>
                      </a:r>
                    </a:p>
                  </a:txBody>
                  <a:tcPr/>
                </a:tc>
                <a:tc>
                  <a:txBody>
                    <a:bodyPr/>
                    <a:lstStyle/>
                    <a:p>
                      <a:pPr lvl="0">
                        <a:buNone/>
                      </a:pPr>
                      <a:r>
                        <a:rPr lang="en-US" sz="1800"/>
                        <a:t>Name</a:t>
                      </a:r>
                    </a:p>
                  </a:txBody>
                  <a:tcPr/>
                </a:tc>
                <a:tc>
                  <a:txBody>
                    <a:bodyPr/>
                    <a:lstStyle/>
                    <a:p>
                      <a:pPr lvl="0">
                        <a:buNone/>
                      </a:pPr>
                      <a:r>
                        <a:rPr lang="en-US" sz="1800"/>
                        <a:t>Did</a:t>
                      </a:r>
                    </a:p>
                  </a:txBody>
                  <a:tcPr/>
                </a:tc>
                <a:extLst>
                  <a:ext uri="{0D108BD9-81ED-4DB2-BD59-A6C34878D82A}">
                    <a16:rowId xmlns:a16="http://schemas.microsoft.com/office/drawing/2014/main" xmlns="" val="3142063071"/>
                  </a:ext>
                </a:extLst>
              </a:tr>
              <a:tr h="324134">
                <a:tc>
                  <a:txBody>
                    <a:bodyPr/>
                    <a:lstStyle/>
                    <a:p>
                      <a:pPr lvl="0">
                        <a:buNone/>
                      </a:pPr>
                      <a:r>
                        <a:rPr lang="en-US" sz="1800"/>
                        <a:t>S1</a:t>
                      </a:r>
                    </a:p>
                  </a:txBody>
                  <a:tcPr/>
                </a:tc>
                <a:tc>
                  <a:txBody>
                    <a:bodyPr/>
                    <a:lstStyle/>
                    <a:p>
                      <a:pPr lvl="0">
                        <a:buNone/>
                      </a:pPr>
                      <a:r>
                        <a:rPr lang="en-US" sz="1800"/>
                        <a:t>Ahmad</a:t>
                      </a:r>
                    </a:p>
                  </a:txBody>
                  <a:tcPr/>
                </a:tc>
                <a:tc>
                  <a:txBody>
                    <a:bodyPr/>
                    <a:lstStyle/>
                    <a:p>
                      <a:pPr lvl="0">
                        <a:buNone/>
                      </a:pPr>
                      <a:r>
                        <a:rPr lang="en-US" sz="1800"/>
                        <a:t>D1</a:t>
                      </a:r>
                    </a:p>
                  </a:txBody>
                  <a:tcPr/>
                </a:tc>
                <a:extLst>
                  <a:ext uri="{0D108BD9-81ED-4DB2-BD59-A6C34878D82A}">
                    <a16:rowId xmlns:a16="http://schemas.microsoft.com/office/drawing/2014/main" xmlns="" val="1730085906"/>
                  </a:ext>
                </a:extLst>
              </a:tr>
              <a:tr h="324134">
                <a:tc>
                  <a:txBody>
                    <a:bodyPr/>
                    <a:lstStyle/>
                    <a:p>
                      <a:pPr lvl="0">
                        <a:buNone/>
                      </a:pPr>
                      <a:r>
                        <a:rPr lang="en-US" sz="1800"/>
                        <a:t>S2</a:t>
                      </a:r>
                    </a:p>
                  </a:txBody>
                  <a:tcPr/>
                </a:tc>
                <a:tc>
                  <a:txBody>
                    <a:bodyPr/>
                    <a:lstStyle/>
                    <a:p>
                      <a:pPr lvl="0">
                        <a:buNone/>
                      </a:pPr>
                      <a:r>
                        <a:rPr lang="en-US" sz="1800"/>
                        <a:t>Aliya</a:t>
                      </a:r>
                    </a:p>
                  </a:txBody>
                  <a:tcPr/>
                </a:tc>
                <a:tc>
                  <a:txBody>
                    <a:bodyPr/>
                    <a:lstStyle/>
                    <a:p>
                      <a:pPr lvl="0">
                        <a:buNone/>
                      </a:pPr>
                      <a:r>
                        <a:rPr lang="en-US" sz="1800"/>
                        <a:t>D1</a:t>
                      </a:r>
                    </a:p>
                  </a:txBody>
                  <a:tcPr/>
                </a:tc>
                <a:extLst>
                  <a:ext uri="{0D108BD9-81ED-4DB2-BD59-A6C34878D82A}">
                    <a16:rowId xmlns:a16="http://schemas.microsoft.com/office/drawing/2014/main" xmlns="" val="587489041"/>
                  </a:ext>
                </a:extLst>
              </a:tr>
              <a:tr h="324134">
                <a:tc>
                  <a:txBody>
                    <a:bodyPr/>
                    <a:lstStyle/>
                    <a:p>
                      <a:pPr lvl="0">
                        <a:buNone/>
                      </a:pPr>
                      <a:r>
                        <a:rPr lang="en-US" sz="1800"/>
                        <a:t>S3</a:t>
                      </a:r>
                    </a:p>
                  </a:txBody>
                  <a:tcPr/>
                </a:tc>
                <a:tc>
                  <a:txBody>
                    <a:bodyPr/>
                    <a:lstStyle/>
                    <a:p>
                      <a:pPr lvl="0">
                        <a:buNone/>
                      </a:pPr>
                      <a:r>
                        <a:rPr lang="en-US" sz="1800"/>
                        <a:t>Bushra</a:t>
                      </a:r>
                    </a:p>
                  </a:txBody>
                  <a:tcPr/>
                </a:tc>
                <a:tc>
                  <a:txBody>
                    <a:bodyPr/>
                    <a:lstStyle/>
                    <a:p>
                      <a:pPr lvl="0">
                        <a:buNone/>
                      </a:pPr>
                      <a:r>
                        <a:rPr lang="en-US" sz="1800"/>
                        <a:t>D2</a:t>
                      </a:r>
                    </a:p>
                  </a:txBody>
                  <a:tcPr/>
                </a:tc>
                <a:extLst>
                  <a:ext uri="{0D108BD9-81ED-4DB2-BD59-A6C34878D82A}">
                    <a16:rowId xmlns:a16="http://schemas.microsoft.com/office/drawing/2014/main" xmlns="" val="3227101805"/>
                  </a:ext>
                </a:extLst>
              </a:tr>
              <a:tr h="324134">
                <a:tc>
                  <a:txBody>
                    <a:bodyPr/>
                    <a:lstStyle/>
                    <a:p>
                      <a:pPr lvl="0">
                        <a:buNone/>
                      </a:pPr>
                      <a:r>
                        <a:rPr lang="en-US" sz="1800"/>
                        <a:t>S4</a:t>
                      </a:r>
                    </a:p>
                  </a:txBody>
                  <a:tcPr/>
                </a:tc>
                <a:tc>
                  <a:txBody>
                    <a:bodyPr/>
                    <a:lstStyle/>
                    <a:p>
                      <a:pPr lvl="0">
                        <a:buNone/>
                      </a:pPr>
                      <a:r>
                        <a:rPr lang="en-US" sz="1800"/>
                        <a:t>Bilawal</a:t>
                      </a:r>
                    </a:p>
                  </a:txBody>
                  <a:tcPr/>
                </a:tc>
                <a:tc>
                  <a:txBody>
                    <a:bodyPr/>
                    <a:lstStyle/>
                    <a:p>
                      <a:pPr lvl="0">
                        <a:buNone/>
                      </a:pPr>
                      <a:r>
                        <a:rPr lang="en-US" sz="1800"/>
                        <a:t>D2</a:t>
                      </a:r>
                    </a:p>
                  </a:txBody>
                  <a:tcPr/>
                </a:tc>
                <a:extLst>
                  <a:ext uri="{0D108BD9-81ED-4DB2-BD59-A6C34878D82A}">
                    <a16:rowId xmlns:a16="http://schemas.microsoft.com/office/drawing/2014/main" xmlns="" val="2037652926"/>
                  </a:ext>
                </a:extLst>
              </a:tr>
              <a:tr h="324133">
                <a:tc>
                  <a:txBody>
                    <a:bodyPr/>
                    <a:lstStyle/>
                    <a:p>
                      <a:pPr lvl="0">
                        <a:buNone/>
                      </a:pPr>
                      <a:r>
                        <a:rPr lang="en-US" sz="1800"/>
                        <a:t>S5</a:t>
                      </a:r>
                    </a:p>
                  </a:txBody>
                  <a:tcPr/>
                </a:tc>
                <a:tc>
                  <a:txBody>
                    <a:bodyPr/>
                    <a:lstStyle/>
                    <a:p>
                      <a:pPr lvl="0">
                        <a:buNone/>
                      </a:pPr>
                      <a:r>
                        <a:rPr lang="en-US" sz="1800"/>
                        <a:t>Sameena</a:t>
                      </a:r>
                    </a:p>
                  </a:txBody>
                  <a:tcPr/>
                </a:tc>
                <a:tc>
                  <a:txBody>
                    <a:bodyPr/>
                    <a:lstStyle/>
                    <a:p>
                      <a:pPr lvl="0">
                        <a:buNone/>
                      </a:pPr>
                      <a:r>
                        <a:rPr lang="en-US" sz="1800"/>
                        <a:t>NULL</a:t>
                      </a:r>
                    </a:p>
                  </a:txBody>
                  <a:tcPr/>
                </a:tc>
                <a:extLst>
                  <a:ext uri="{0D108BD9-81ED-4DB2-BD59-A6C34878D82A}">
                    <a16:rowId xmlns:a16="http://schemas.microsoft.com/office/drawing/2014/main" xmlns="" val="3563129014"/>
                  </a:ext>
                </a:extLst>
              </a:tr>
              <a:tr h="324133">
                <a:tc>
                  <a:txBody>
                    <a:bodyPr/>
                    <a:lstStyle/>
                    <a:p>
                      <a:pPr lvl="0">
                        <a:buNone/>
                      </a:pPr>
                      <a:r>
                        <a:rPr lang="en-US" sz="1800"/>
                        <a:t>S6</a:t>
                      </a:r>
                    </a:p>
                  </a:txBody>
                  <a:tcPr/>
                </a:tc>
                <a:tc>
                  <a:txBody>
                    <a:bodyPr/>
                    <a:lstStyle/>
                    <a:p>
                      <a:pPr lvl="0">
                        <a:buNone/>
                      </a:pPr>
                      <a:r>
                        <a:rPr lang="en-US" sz="1800"/>
                        <a:t>Seher</a:t>
                      </a:r>
                    </a:p>
                  </a:txBody>
                  <a:tcPr/>
                </a:tc>
                <a:tc>
                  <a:txBody>
                    <a:bodyPr/>
                    <a:lstStyle/>
                    <a:p>
                      <a:pPr lvl="0">
                        <a:buNone/>
                      </a:pPr>
                      <a:r>
                        <a:rPr lang="en-US" sz="1800" dirty="0"/>
                        <a:t>NULL</a:t>
                      </a:r>
                    </a:p>
                  </a:txBody>
                  <a:tcPr/>
                </a:tc>
                <a:extLst>
                  <a:ext uri="{0D108BD9-81ED-4DB2-BD59-A6C34878D82A}">
                    <a16:rowId xmlns:a16="http://schemas.microsoft.com/office/drawing/2014/main" xmlns="" val="2888315070"/>
                  </a:ext>
                </a:extLst>
              </a:tr>
            </a:tbl>
          </a:graphicData>
        </a:graphic>
      </p:graphicFrame>
      <p:graphicFrame>
        <p:nvGraphicFramePr>
          <p:cNvPr id="9" name="Table 7">
            <a:extLst>
              <a:ext uri="{FF2B5EF4-FFF2-40B4-BE49-F238E27FC236}">
                <a16:creationId xmlns:a16="http://schemas.microsoft.com/office/drawing/2014/main" xmlns="" id="{986CFCAD-F162-46A8-AE01-B743DAFD41D9}"/>
              </a:ext>
            </a:extLst>
          </p:cNvPr>
          <p:cNvGraphicFramePr>
            <a:graphicFrameLocks noGrp="1"/>
          </p:cNvGraphicFramePr>
          <p:nvPr>
            <p:extLst>
              <p:ext uri="{D42A27DB-BD31-4B8C-83A1-F6EECF244321}">
                <p14:modId xmlns:p14="http://schemas.microsoft.com/office/powerpoint/2010/main" val="11297427"/>
              </p:ext>
            </p:extLst>
          </p:nvPr>
        </p:nvGraphicFramePr>
        <p:xfrm>
          <a:off x="7280273" y="4119237"/>
          <a:ext cx="3748700" cy="1828800"/>
        </p:xfrm>
        <a:graphic>
          <a:graphicData uri="http://schemas.openxmlformats.org/drawingml/2006/table">
            <a:tbl>
              <a:tblPr firstRow="1" bandRow="1">
                <a:tableStyleId>{5C22544A-7EE6-4342-B048-85BDC9FD1C3A}</a:tableStyleId>
              </a:tblPr>
              <a:tblGrid>
                <a:gridCol w="1874350">
                  <a:extLst>
                    <a:ext uri="{9D8B030D-6E8A-4147-A177-3AD203B41FA5}">
                      <a16:colId xmlns:a16="http://schemas.microsoft.com/office/drawing/2014/main" xmlns="" val="3398773824"/>
                    </a:ext>
                  </a:extLst>
                </a:gridCol>
                <a:gridCol w="1874350">
                  <a:extLst>
                    <a:ext uri="{9D8B030D-6E8A-4147-A177-3AD203B41FA5}">
                      <a16:colId xmlns:a16="http://schemas.microsoft.com/office/drawing/2014/main" xmlns="" val="2784660695"/>
                    </a:ext>
                  </a:extLst>
                </a:gridCol>
              </a:tblGrid>
              <a:tr h="358253">
                <a:tc>
                  <a:txBody>
                    <a:bodyPr/>
                    <a:lstStyle/>
                    <a:p>
                      <a:pPr lvl="0">
                        <a:buNone/>
                      </a:pPr>
                      <a:r>
                        <a:rPr lang="en-US" sz="2400" err="1"/>
                        <a:t>DNumber</a:t>
                      </a:r>
                      <a:endParaRPr lang="en-US"/>
                    </a:p>
                  </a:txBody>
                  <a:tcPr/>
                </a:tc>
                <a:tc>
                  <a:txBody>
                    <a:bodyPr/>
                    <a:lstStyle/>
                    <a:p>
                      <a:pPr lvl="0">
                        <a:buNone/>
                      </a:pPr>
                      <a:r>
                        <a:rPr lang="en-US" sz="2400" dirty="0"/>
                        <a:t>Dname</a:t>
                      </a:r>
                      <a:endParaRPr lang="en-US" dirty="0"/>
                    </a:p>
                  </a:txBody>
                  <a:tcPr/>
                </a:tc>
                <a:extLst>
                  <a:ext uri="{0D108BD9-81ED-4DB2-BD59-A6C34878D82A}">
                    <a16:rowId xmlns:a16="http://schemas.microsoft.com/office/drawing/2014/main" xmlns="" val="511635895"/>
                  </a:ext>
                </a:extLst>
              </a:tr>
              <a:tr h="358253">
                <a:tc>
                  <a:txBody>
                    <a:bodyPr/>
                    <a:lstStyle/>
                    <a:p>
                      <a:pPr lvl="0">
                        <a:buNone/>
                      </a:pPr>
                      <a:r>
                        <a:rPr lang="en-US" sz="2400"/>
                        <a:t>D1</a:t>
                      </a:r>
                      <a:endParaRPr lang="en-US"/>
                    </a:p>
                  </a:txBody>
                  <a:tcPr/>
                </a:tc>
                <a:tc>
                  <a:txBody>
                    <a:bodyPr/>
                    <a:lstStyle/>
                    <a:p>
                      <a:pPr lvl="0">
                        <a:buNone/>
                      </a:pPr>
                      <a:r>
                        <a:rPr lang="en-US" sz="2400"/>
                        <a:t>FOIT</a:t>
                      </a:r>
                      <a:endParaRPr lang="en-US"/>
                    </a:p>
                  </a:txBody>
                  <a:tcPr/>
                </a:tc>
                <a:extLst>
                  <a:ext uri="{0D108BD9-81ED-4DB2-BD59-A6C34878D82A}">
                    <a16:rowId xmlns:a16="http://schemas.microsoft.com/office/drawing/2014/main" xmlns="" val="1789721376"/>
                  </a:ext>
                </a:extLst>
              </a:tr>
              <a:tr h="358253">
                <a:tc>
                  <a:txBody>
                    <a:bodyPr/>
                    <a:lstStyle/>
                    <a:p>
                      <a:pPr lvl="0">
                        <a:buNone/>
                      </a:pPr>
                      <a:r>
                        <a:rPr lang="en-US" sz="2400"/>
                        <a:t>D2</a:t>
                      </a:r>
                      <a:endParaRPr lang="en-US"/>
                    </a:p>
                  </a:txBody>
                  <a:tcPr/>
                </a:tc>
                <a:tc>
                  <a:txBody>
                    <a:bodyPr/>
                    <a:lstStyle/>
                    <a:p>
                      <a:pPr lvl="0">
                        <a:buNone/>
                      </a:pPr>
                      <a:r>
                        <a:rPr lang="en-US" sz="2400"/>
                        <a:t>FOEE</a:t>
                      </a:r>
                      <a:endParaRPr lang="en-US"/>
                    </a:p>
                  </a:txBody>
                  <a:tcPr/>
                </a:tc>
                <a:extLst>
                  <a:ext uri="{0D108BD9-81ED-4DB2-BD59-A6C34878D82A}">
                    <a16:rowId xmlns:a16="http://schemas.microsoft.com/office/drawing/2014/main" xmlns="" val="520541634"/>
                  </a:ext>
                </a:extLst>
              </a:tr>
              <a:tr h="358253">
                <a:tc>
                  <a:txBody>
                    <a:bodyPr/>
                    <a:lstStyle/>
                    <a:p>
                      <a:pPr lvl="0">
                        <a:buNone/>
                      </a:pPr>
                      <a:r>
                        <a:rPr lang="en-US" sz="2400"/>
                        <a:t>D3</a:t>
                      </a:r>
                    </a:p>
                  </a:txBody>
                  <a:tcPr/>
                </a:tc>
                <a:tc>
                  <a:txBody>
                    <a:bodyPr/>
                    <a:lstStyle/>
                    <a:p>
                      <a:pPr lvl="0">
                        <a:buNone/>
                      </a:pPr>
                      <a:r>
                        <a:rPr lang="en-US" sz="2400" dirty="0"/>
                        <a:t>FOSS</a:t>
                      </a:r>
                    </a:p>
                  </a:txBody>
                  <a:tcPr/>
                </a:tc>
                <a:extLst>
                  <a:ext uri="{0D108BD9-81ED-4DB2-BD59-A6C34878D82A}">
                    <a16:rowId xmlns:a16="http://schemas.microsoft.com/office/drawing/2014/main" xmlns="" val="2317520353"/>
                  </a:ext>
                </a:extLst>
              </a:tr>
            </a:tbl>
          </a:graphicData>
        </a:graphic>
      </p:graphicFrame>
    </p:spTree>
    <p:extLst>
      <p:ext uri="{BB962C8B-B14F-4D97-AF65-F5344CB8AC3E}">
        <p14:creationId xmlns:p14="http://schemas.microsoft.com/office/powerpoint/2010/main" val="140537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7D0B8-ED07-4B8C-A077-423D1EB3B095}"/>
              </a:ext>
            </a:extLst>
          </p:cNvPr>
          <p:cNvSpPr>
            <a:spLocks noGrp="1"/>
          </p:cNvSpPr>
          <p:nvPr>
            <p:ph type="title"/>
          </p:nvPr>
        </p:nvSpPr>
        <p:spPr/>
        <p:txBody>
          <a:bodyPr/>
          <a:lstStyle/>
          <a:p>
            <a:r>
              <a:rPr lang="en-US">
                <a:cs typeface="Calibri Light"/>
              </a:rPr>
              <a:t>Syntax : INNER JOIN </a:t>
            </a:r>
            <a:endParaRPr lang="en-US"/>
          </a:p>
        </p:txBody>
      </p:sp>
      <p:sp>
        <p:nvSpPr>
          <p:cNvPr id="3" name="Content Placeholder 2">
            <a:extLst>
              <a:ext uri="{FF2B5EF4-FFF2-40B4-BE49-F238E27FC236}">
                <a16:creationId xmlns:a16="http://schemas.microsoft.com/office/drawing/2014/main" xmlns="" id="{BC2C3B75-65A7-4C5F-BF0E-E63C5ACE5E3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SELECT </a:t>
            </a:r>
            <a:r>
              <a:rPr lang="en-US" dirty="0" err="1">
                <a:ea typeface="+mn-lt"/>
                <a:cs typeface="+mn-lt"/>
              </a:rPr>
              <a:t>s.RollNumber</a:t>
            </a:r>
            <a:r>
              <a:rPr lang="en-US" dirty="0">
                <a:ea typeface="+mn-lt"/>
                <a:cs typeface="+mn-lt"/>
              </a:rPr>
              <a:t>, </a:t>
            </a:r>
            <a:r>
              <a:rPr lang="en-US" dirty="0" err="1">
                <a:ea typeface="+mn-lt"/>
                <a:cs typeface="+mn-lt"/>
              </a:rPr>
              <a:t>s.Name</a:t>
            </a:r>
            <a:r>
              <a:rPr lang="en-US" dirty="0">
                <a:ea typeface="+mn-lt"/>
                <a:cs typeface="+mn-lt"/>
              </a:rPr>
              <a:t> , </a:t>
            </a:r>
            <a:r>
              <a:rPr lang="en-US" dirty="0" err="1">
                <a:ea typeface="+mn-lt"/>
                <a:cs typeface="+mn-lt"/>
              </a:rPr>
              <a:t>d.Dname</a:t>
            </a:r>
            <a:endParaRPr lang="en-US" dirty="0">
              <a:ea typeface="+mn-lt"/>
              <a:cs typeface="+mn-lt"/>
            </a:endParaRPr>
          </a:p>
          <a:p>
            <a:pPr marL="0" indent="0">
              <a:buNone/>
            </a:pPr>
            <a:r>
              <a:rPr lang="en-US" dirty="0">
                <a:ea typeface="+mn-lt"/>
                <a:cs typeface="+mn-lt"/>
              </a:rPr>
              <a:t>FROM Student AS s </a:t>
            </a:r>
            <a:br>
              <a:rPr lang="en-US" dirty="0">
                <a:ea typeface="+mn-lt"/>
                <a:cs typeface="+mn-lt"/>
              </a:rPr>
            </a:br>
            <a:r>
              <a:rPr lang="en-US" dirty="0">
                <a:ea typeface="+mn-lt"/>
                <a:cs typeface="+mn-lt"/>
              </a:rPr>
              <a:t>INNER JOIN Department AS d ON </a:t>
            </a:r>
            <a:r>
              <a:rPr lang="en-US" dirty="0" err="1">
                <a:ea typeface="+mn-lt"/>
                <a:cs typeface="+mn-lt"/>
              </a:rPr>
              <a:t>s.Did</a:t>
            </a:r>
            <a:r>
              <a:rPr lang="en-US" dirty="0">
                <a:ea typeface="+mn-lt"/>
                <a:cs typeface="+mn-lt"/>
              </a:rPr>
              <a:t>=</a:t>
            </a:r>
            <a:r>
              <a:rPr lang="en-US" dirty="0" err="1">
                <a:ea typeface="+mn-lt"/>
                <a:cs typeface="+mn-lt"/>
              </a:rPr>
              <a:t>D.DNumber</a:t>
            </a:r>
            <a:r>
              <a:rPr lang="en-US" dirty="0">
                <a:ea typeface="+mn-lt"/>
                <a:cs typeface="+mn-lt"/>
              </a:rPr>
              <a:t>;</a:t>
            </a:r>
            <a:endParaRPr lang="en-US" dirty="0">
              <a:cs typeface="Calibri"/>
            </a:endParaRPr>
          </a:p>
        </p:txBody>
      </p:sp>
      <p:graphicFrame>
        <p:nvGraphicFramePr>
          <p:cNvPr id="5" name="Table 5">
            <a:extLst>
              <a:ext uri="{FF2B5EF4-FFF2-40B4-BE49-F238E27FC236}">
                <a16:creationId xmlns:a16="http://schemas.microsoft.com/office/drawing/2014/main" xmlns="" id="{AFD88796-747C-49D0-BE03-9E34F3794972}"/>
              </a:ext>
            </a:extLst>
          </p:cNvPr>
          <p:cNvGraphicFramePr>
            <a:graphicFrameLocks noGrp="1"/>
          </p:cNvGraphicFramePr>
          <p:nvPr>
            <p:extLst>
              <p:ext uri="{D42A27DB-BD31-4B8C-83A1-F6EECF244321}">
                <p14:modId xmlns:p14="http://schemas.microsoft.com/office/powerpoint/2010/main" val="3137032615"/>
              </p:ext>
            </p:extLst>
          </p:nvPr>
        </p:nvGraphicFramePr>
        <p:xfrm>
          <a:off x="1303582" y="4376162"/>
          <a:ext cx="5263473" cy="256032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1800" dirty="0"/>
                        <a:t>RollNumber</a:t>
                      </a:r>
                    </a:p>
                  </a:txBody>
                  <a:tcPr/>
                </a:tc>
                <a:tc>
                  <a:txBody>
                    <a:bodyPr/>
                    <a:lstStyle/>
                    <a:p>
                      <a:pPr lvl="0">
                        <a:buNone/>
                      </a:pPr>
                      <a:r>
                        <a:rPr lang="en-US" sz="1800"/>
                        <a:t>Name</a:t>
                      </a:r>
                    </a:p>
                  </a:txBody>
                  <a:tcPr/>
                </a:tc>
                <a:tc>
                  <a:txBody>
                    <a:bodyPr/>
                    <a:lstStyle/>
                    <a:p>
                      <a:pPr lvl="0">
                        <a:buNone/>
                      </a:pPr>
                      <a:r>
                        <a:rPr lang="en-US" sz="1800"/>
                        <a:t>Did</a:t>
                      </a:r>
                    </a:p>
                  </a:txBody>
                  <a:tcPr/>
                </a:tc>
                <a:extLst>
                  <a:ext uri="{0D108BD9-81ED-4DB2-BD59-A6C34878D82A}">
                    <a16:rowId xmlns:a16="http://schemas.microsoft.com/office/drawing/2014/main" xmlns="" val="3142063071"/>
                  </a:ext>
                </a:extLst>
              </a:tr>
              <a:tr h="324134">
                <a:tc>
                  <a:txBody>
                    <a:bodyPr/>
                    <a:lstStyle/>
                    <a:p>
                      <a:pPr lvl="0">
                        <a:buNone/>
                      </a:pPr>
                      <a:r>
                        <a:rPr lang="en-US" sz="1800"/>
                        <a:t>S1</a:t>
                      </a:r>
                    </a:p>
                  </a:txBody>
                  <a:tcPr/>
                </a:tc>
                <a:tc>
                  <a:txBody>
                    <a:bodyPr/>
                    <a:lstStyle/>
                    <a:p>
                      <a:pPr lvl="0">
                        <a:buNone/>
                      </a:pPr>
                      <a:r>
                        <a:rPr lang="en-US" sz="1800"/>
                        <a:t>Ahmad</a:t>
                      </a:r>
                    </a:p>
                  </a:txBody>
                  <a:tcPr/>
                </a:tc>
                <a:tc>
                  <a:txBody>
                    <a:bodyPr/>
                    <a:lstStyle/>
                    <a:p>
                      <a:pPr lvl="0">
                        <a:buNone/>
                      </a:pPr>
                      <a:r>
                        <a:rPr lang="en-US" sz="1800"/>
                        <a:t>D1</a:t>
                      </a:r>
                    </a:p>
                  </a:txBody>
                  <a:tcPr/>
                </a:tc>
                <a:extLst>
                  <a:ext uri="{0D108BD9-81ED-4DB2-BD59-A6C34878D82A}">
                    <a16:rowId xmlns:a16="http://schemas.microsoft.com/office/drawing/2014/main" xmlns="" val="1730085906"/>
                  </a:ext>
                </a:extLst>
              </a:tr>
              <a:tr h="324134">
                <a:tc>
                  <a:txBody>
                    <a:bodyPr/>
                    <a:lstStyle/>
                    <a:p>
                      <a:pPr lvl="0">
                        <a:buNone/>
                      </a:pPr>
                      <a:r>
                        <a:rPr lang="en-US" sz="1800"/>
                        <a:t>S2</a:t>
                      </a:r>
                    </a:p>
                  </a:txBody>
                  <a:tcPr/>
                </a:tc>
                <a:tc>
                  <a:txBody>
                    <a:bodyPr/>
                    <a:lstStyle/>
                    <a:p>
                      <a:pPr lvl="0">
                        <a:buNone/>
                      </a:pPr>
                      <a:r>
                        <a:rPr lang="en-US" sz="1800"/>
                        <a:t>Aliya</a:t>
                      </a:r>
                    </a:p>
                  </a:txBody>
                  <a:tcPr/>
                </a:tc>
                <a:tc>
                  <a:txBody>
                    <a:bodyPr/>
                    <a:lstStyle/>
                    <a:p>
                      <a:pPr lvl="0">
                        <a:buNone/>
                      </a:pPr>
                      <a:r>
                        <a:rPr lang="en-US" sz="1800"/>
                        <a:t>D1</a:t>
                      </a:r>
                    </a:p>
                  </a:txBody>
                  <a:tcPr/>
                </a:tc>
                <a:extLst>
                  <a:ext uri="{0D108BD9-81ED-4DB2-BD59-A6C34878D82A}">
                    <a16:rowId xmlns:a16="http://schemas.microsoft.com/office/drawing/2014/main" xmlns="" val="587489041"/>
                  </a:ext>
                </a:extLst>
              </a:tr>
              <a:tr h="324134">
                <a:tc>
                  <a:txBody>
                    <a:bodyPr/>
                    <a:lstStyle/>
                    <a:p>
                      <a:pPr lvl="0">
                        <a:buNone/>
                      </a:pPr>
                      <a:r>
                        <a:rPr lang="en-US" sz="1800"/>
                        <a:t>S3</a:t>
                      </a:r>
                    </a:p>
                  </a:txBody>
                  <a:tcPr/>
                </a:tc>
                <a:tc>
                  <a:txBody>
                    <a:bodyPr/>
                    <a:lstStyle/>
                    <a:p>
                      <a:pPr lvl="0">
                        <a:buNone/>
                      </a:pPr>
                      <a:r>
                        <a:rPr lang="en-US" sz="1800"/>
                        <a:t>Bushra</a:t>
                      </a:r>
                    </a:p>
                  </a:txBody>
                  <a:tcPr/>
                </a:tc>
                <a:tc>
                  <a:txBody>
                    <a:bodyPr/>
                    <a:lstStyle/>
                    <a:p>
                      <a:pPr lvl="0">
                        <a:buNone/>
                      </a:pPr>
                      <a:r>
                        <a:rPr lang="en-US" sz="1800"/>
                        <a:t>D2</a:t>
                      </a:r>
                    </a:p>
                  </a:txBody>
                  <a:tcPr/>
                </a:tc>
                <a:extLst>
                  <a:ext uri="{0D108BD9-81ED-4DB2-BD59-A6C34878D82A}">
                    <a16:rowId xmlns:a16="http://schemas.microsoft.com/office/drawing/2014/main" xmlns="" val="3227101805"/>
                  </a:ext>
                </a:extLst>
              </a:tr>
              <a:tr h="324134">
                <a:tc>
                  <a:txBody>
                    <a:bodyPr/>
                    <a:lstStyle/>
                    <a:p>
                      <a:pPr lvl="0">
                        <a:buNone/>
                      </a:pPr>
                      <a:r>
                        <a:rPr lang="en-US" sz="1800"/>
                        <a:t>S4</a:t>
                      </a:r>
                    </a:p>
                  </a:txBody>
                  <a:tcPr/>
                </a:tc>
                <a:tc>
                  <a:txBody>
                    <a:bodyPr/>
                    <a:lstStyle/>
                    <a:p>
                      <a:pPr lvl="0">
                        <a:buNone/>
                      </a:pPr>
                      <a:r>
                        <a:rPr lang="en-US" sz="1800"/>
                        <a:t>Bilawal</a:t>
                      </a:r>
                    </a:p>
                  </a:txBody>
                  <a:tcPr/>
                </a:tc>
                <a:tc>
                  <a:txBody>
                    <a:bodyPr/>
                    <a:lstStyle/>
                    <a:p>
                      <a:pPr lvl="0">
                        <a:buNone/>
                      </a:pPr>
                      <a:r>
                        <a:rPr lang="en-US" sz="1800"/>
                        <a:t>D2</a:t>
                      </a:r>
                    </a:p>
                  </a:txBody>
                  <a:tcPr/>
                </a:tc>
                <a:extLst>
                  <a:ext uri="{0D108BD9-81ED-4DB2-BD59-A6C34878D82A}">
                    <a16:rowId xmlns:a16="http://schemas.microsoft.com/office/drawing/2014/main" xmlns="" val="2037652926"/>
                  </a:ext>
                </a:extLst>
              </a:tr>
              <a:tr h="324133">
                <a:tc>
                  <a:txBody>
                    <a:bodyPr/>
                    <a:lstStyle/>
                    <a:p>
                      <a:pPr lvl="0">
                        <a:buNone/>
                      </a:pPr>
                      <a:r>
                        <a:rPr lang="en-US" sz="1800"/>
                        <a:t>S5</a:t>
                      </a:r>
                    </a:p>
                  </a:txBody>
                  <a:tcPr/>
                </a:tc>
                <a:tc>
                  <a:txBody>
                    <a:bodyPr/>
                    <a:lstStyle/>
                    <a:p>
                      <a:pPr lvl="0">
                        <a:buNone/>
                      </a:pPr>
                      <a:r>
                        <a:rPr lang="en-US" sz="1800"/>
                        <a:t>Sameena</a:t>
                      </a:r>
                    </a:p>
                  </a:txBody>
                  <a:tcPr/>
                </a:tc>
                <a:tc>
                  <a:txBody>
                    <a:bodyPr/>
                    <a:lstStyle/>
                    <a:p>
                      <a:pPr lvl="0">
                        <a:buNone/>
                      </a:pPr>
                      <a:r>
                        <a:rPr lang="en-US" sz="1800"/>
                        <a:t>NULL</a:t>
                      </a:r>
                    </a:p>
                  </a:txBody>
                  <a:tcPr/>
                </a:tc>
                <a:extLst>
                  <a:ext uri="{0D108BD9-81ED-4DB2-BD59-A6C34878D82A}">
                    <a16:rowId xmlns:a16="http://schemas.microsoft.com/office/drawing/2014/main" xmlns="" val="3563129014"/>
                  </a:ext>
                </a:extLst>
              </a:tr>
              <a:tr h="324133">
                <a:tc>
                  <a:txBody>
                    <a:bodyPr/>
                    <a:lstStyle/>
                    <a:p>
                      <a:pPr lvl="0">
                        <a:buNone/>
                      </a:pPr>
                      <a:r>
                        <a:rPr lang="en-US" sz="1800"/>
                        <a:t>S6</a:t>
                      </a:r>
                    </a:p>
                  </a:txBody>
                  <a:tcPr/>
                </a:tc>
                <a:tc>
                  <a:txBody>
                    <a:bodyPr/>
                    <a:lstStyle/>
                    <a:p>
                      <a:pPr lvl="0">
                        <a:buNone/>
                      </a:pPr>
                      <a:r>
                        <a:rPr lang="en-US" sz="1800"/>
                        <a:t>Seher</a:t>
                      </a:r>
                    </a:p>
                  </a:txBody>
                  <a:tcPr/>
                </a:tc>
                <a:tc>
                  <a:txBody>
                    <a:bodyPr/>
                    <a:lstStyle/>
                    <a:p>
                      <a:pPr lvl="0">
                        <a:buNone/>
                      </a:pPr>
                      <a:r>
                        <a:rPr lang="en-US" sz="1800"/>
                        <a:t>NULL</a:t>
                      </a:r>
                    </a:p>
                  </a:txBody>
                  <a:tcPr/>
                </a:tc>
                <a:extLst>
                  <a:ext uri="{0D108BD9-81ED-4DB2-BD59-A6C34878D82A}">
                    <a16:rowId xmlns:a16="http://schemas.microsoft.com/office/drawing/2014/main" xmlns="" val="2888315070"/>
                  </a:ext>
                </a:extLst>
              </a:tr>
            </a:tbl>
          </a:graphicData>
        </a:graphic>
      </p:graphicFrame>
      <p:graphicFrame>
        <p:nvGraphicFramePr>
          <p:cNvPr id="7" name="Table 7">
            <a:extLst>
              <a:ext uri="{FF2B5EF4-FFF2-40B4-BE49-F238E27FC236}">
                <a16:creationId xmlns:a16="http://schemas.microsoft.com/office/drawing/2014/main" xmlns="" id="{6CCBFDAB-411C-4757-AA22-64CEF2C29DC8}"/>
              </a:ext>
            </a:extLst>
          </p:cNvPr>
          <p:cNvGraphicFramePr>
            <a:graphicFrameLocks noGrp="1"/>
          </p:cNvGraphicFramePr>
          <p:nvPr>
            <p:extLst>
              <p:ext uri="{D42A27DB-BD31-4B8C-83A1-F6EECF244321}">
                <p14:modId xmlns:p14="http://schemas.microsoft.com/office/powerpoint/2010/main" val="427531054"/>
              </p:ext>
            </p:extLst>
          </p:nvPr>
        </p:nvGraphicFramePr>
        <p:xfrm>
          <a:off x="7280273" y="4688864"/>
          <a:ext cx="3748700" cy="1828800"/>
        </p:xfrm>
        <a:graphic>
          <a:graphicData uri="http://schemas.openxmlformats.org/drawingml/2006/table">
            <a:tbl>
              <a:tblPr firstRow="1" bandRow="1">
                <a:tableStyleId>{5C22544A-7EE6-4342-B048-85BDC9FD1C3A}</a:tableStyleId>
              </a:tblPr>
              <a:tblGrid>
                <a:gridCol w="1874350">
                  <a:extLst>
                    <a:ext uri="{9D8B030D-6E8A-4147-A177-3AD203B41FA5}">
                      <a16:colId xmlns:a16="http://schemas.microsoft.com/office/drawing/2014/main" xmlns="" val="3398773824"/>
                    </a:ext>
                  </a:extLst>
                </a:gridCol>
                <a:gridCol w="1874350">
                  <a:extLst>
                    <a:ext uri="{9D8B030D-6E8A-4147-A177-3AD203B41FA5}">
                      <a16:colId xmlns:a16="http://schemas.microsoft.com/office/drawing/2014/main" xmlns="" val="2784660695"/>
                    </a:ext>
                  </a:extLst>
                </a:gridCol>
              </a:tblGrid>
              <a:tr h="358253">
                <a:tc>
                  <a:txBody>
                    <a:bodyPr/>
                    <a:lstStyle/>
                    <a:p>
                      <a:pPr lvl="0">
                        <a:buNone/>
                      </a:pPr>
                      <a:r>
                        <a:rPr lang="en-US" sz="2400" err="1"/>
                        <a:t>DNumber</a:t>
                      </a:r>
                      <a:endParaRPr lang="en-US"/>
                    </a:p>
                  </a:txBody>
                  <a:tcPr/>
                </a:tc>
                <a:tc>
                  <a:txBody>
                    <a:bodyPr/>
                    <a:lstStyle/>
                    <a:p>
                      <a:pPr lvl="0">
                        <a:buNone/>
                      </a:pPr>
                      <a:r>
                        <a:rPr lang="en-US" sz="2400" dirty="0"/>
                        <a:t>Dname</a:t>
                      </a:r>
                      <a:endParaRPr lang="en-US" dirty="0"/>
                    </a:p>
                  </a:txBody>
                  <a:tcPr/>
                </a:tc>
                <a:extLst>
                  <a:ext uri="{0D108BD9-81ED-4DB2-BD59-A6C34878D82A}">
                    <a16:rowId xmlns:a16="http://schemas.microsoft.com/office/drawing/2014/main" xmlns="" val="511635895"/>
                  </a:ext>
                </a:extLst>
              </a:tr>
              <a:tr h="358253">
                <a:tc>
                  <a:txBody>
                    <a:bodyPr/>
                    <a:lstStyle/>
                    <a:p>
                      <a:pPr lvl="0">
                        <a:buNone/>
                      </a:pPr>
                      <a:r>
                        <a:rPr lang="en-US" sz="2400"/>
                        <a:t>D1</a:t>
                      </a:r>
                      <a:endParaRPr lang="en-US"/>
                    </a:p>
                  </a:txBody>
                  <a:tcPr/>
                </a:tc>
                <a:tc>
                  <a:txBody>
                    <a:bodyPr/>
                    <a:lstStyle/>
                    <a:p>
                      <a:pPr lvl="0">
                        <a:buNone/>
                      </a:pPr>
                      <a:r>
                        <a:rPr lang="en-US" sz="2400"/>
                        <a:t>FOIT</a:t>
                      </a:r>
                      <a:endParaRPr lang="en-US"/>
                    </a:p>
                  </a:txBody>
                  <a:tcPr/>
                </a:tc>
                <a:extLst>
                  <a:ext uri="{0D108BD9-81ED-4DB2-BD59-A6C34878D82A}">
                    <a16:rowId xmlns:a16="http://schemas.microsoft.com/office/drawing/2014/main" xmlns="" val="1789721376"/>
                  </a:ext>
                </a:extLst>
              </a:tr>
              <a:tr h="358253">
                <a:tc>
                  <a:txBody>
                    <a:bodyPr/>
                    <a:lstStyle/>
                    <a:p>
                      <a:pPr lvl="0">
                        <a:buNone/>
                      </a:pPr>
                      <a:r>
                        <a:rPr lang="en-US" sz="2400"/>
                        <a:t>D2</a:t>
                      </a:r>
                      <a:endParaRPr lang="en-US"/>
                    </a:p>
                  </a:txBody>
                  <a:tcPr/>
                </a:tc>
                <a:tc>
                  <a:txBody>
                    <a:bodyPr/>
                    <a:lstStyle/>
                    <a:p>
                      <a:pPr lvl="0">
                        <a:buNone/>
                      </a:pPr>
                      <a:r>
                        <a:rPr lang="en-US" sz="2400"/>
                        <a:t>FOEE</a:t>
                      </a:r>
                      <a:endParaRPr lang="en-US"/>
                    </a:p>
                  </a:txBody>
                  <a:tcPr/>
                </a:tc>
                <a:extLst>
                  <a:ext uri="{0D108BD9-81ED-4DB2-BD59-A6C34878D82A}">
                    <a16:rowId xmlns:a16="http://schemas.microsoft.com/office/drawing/2014/main" xmlns="" val="520541634"/>
                  </a:ext>
                </a:extLst>
              </a:tr>
              <a:tr h="358253">
                <a:tc>
                  <a:txBody>
                    <a:bodyPr/>
                    <a:lstStyle/>
                    <a:p>
                      <a:pPr lvl="0">
                        <a:buNone/>
                      </a:pPr>
                      <a:r>
                        <a:rPr lang="en-US" sz="2400"/>
                        <a:t>D3</a:t>
                      </a:r>
                    </a:p>
                  </a:txBody>
                  <a:tcPr/>
                </a:tc>
                <a:tc>
                  <a:txBody>
                    <a:bodyPr/>
                    <a:lstStyle/>
                    <a:p>
                      <a:pPr lvl="0">
                        <a:buNone/>
                      </a:pPr>
                      <a:r>
                        <a:rPr lang="en-US" sz="2400"/>
                        <a:t>FOSS</a:t>
                      </a:r>
                    </a:p>
                  </a:txBody>
                  <a:tcPr/>
                </a:tc>
                <a:extLst>
                  <a:ext uri="{0D108BD9-81ED-4DB2-BD59-A6C34878D82A}">
                    <a16:rowId xmlns:a16="http://schemas.microsoft.com/office/drawing/2014/main" xmlns="" val="2317520353"/>
                  </a:ext>
                </a:extLst>
              </a:tr>
            </a:tbl>
          </a:graphicData>
        </a:graphic>
      </p:graphicFrame>
      <p:sp>
        <p:nvSpPr>
          <p:cNvPr id="8" name="TextBox 7">
            <a:extLst>
              <a:ext uri="{FF2B5EF4-FFF2-40B4-BE49-F238E27FC236}">
                <a16:creationId xmlns:a16="http://schemas.microsoft.com/office/drawing/2014/main" xmlns="" id="{E9D62E1D-6B87-41DE-9A1E-1A4DC4CD484C}"/>
              </a:ext>
            </a:extLst>
          </p:cNvPr>
          <p:cNvSpPr txBox="1"/>
          <p:nvPr/>
        </p:nvSpPr>
        <p:spPr>
          <a:xfrm>
            <a:off x="1282700" y="3911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Student </a:t>
            </a:r>
          </a:p>
        </p:txBody>
      </p:sp>
      <p:sp>
        <p:nvSpPr>
          <p:cNvPr id="9" name="TextBox 8">
            <a:extLst>
              <a:ext uri="{FF2B5EF4-FFF2-40B4-BE49-F238E27FC236}">
                <a16:creationId xmlns:a16="http://schemas.microsoft.com/office/drawing/2014/main" xmlns="" id="{7E1412F3-7E8F-459C-8871-815A6B0DE0C3}"/>
              </a:ext>
            </a:extLst>
          </p:cNvPr>
          <p:cNvSpPr txBox="1"/>
          <p:nvPr/>
        </p:nvSpPr>
        <p:spPr>
          <a:xfrm>
            <a:off x="7191375" y="41814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Department</a:t>
            </a:r>
          </a:p>
        </p:txBody>
      </p:sp>
    </p:spTree>
    <p:extLst>
      <p:ext uri="{BB962C8B-B14F-4D97-AF65-F5344CB8AC3E}">
        <p14:creationId xmlns:p14="http://schemas.microsoft.com/office/powerpoint/2010/main" val="131301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7D0B8-ED07-4B8C-A077-423D1EB3B095}"/>
              </a:ext>
            </a:extLst>
          </p:cNvPr>
          <p:cNvSpPr>
            <a:spLocks noGrp="1"/>
          </p:cNvSpPr>
          <p:nvPr>
            <p:ph type="title"/>
          </p:nvPr>
        </p:nvSpPr>
        <p:spPr/>
        <p:txBody>
          <a:bodyPr/>
          <a:lstStyle/>
          <a:p>
            <a:r>
              <a:rPr lang="en-US">
                <a:cs typeface="Calibri Light"/>
              </a:rPr>
              <a:t>Output: INNER JOIN </a:t>
            </a:r>
            <a:endParaRPr lang="en-US"/>
          </a:p>
        </p:txBody>
      </p:sp>
      <p:sp>
        <p:nvSpPr>
          <p:cNvPr id="3" name="Content Placeholder 2">
            <a:extLst>
              <a:ext uri="{FF2B5EF4-FFF2-40B4-BE49-F238E27FC236}">
                <a16:creationId xmlns:a16="http://schemas.microsoft.com/office/drawing/2014/main" xmlns="" id="{BC2C3B75-65A7-4C5F-BF0E-E63C5ACE5E3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SELECT </a:t>
            </a:r>
            <a:r>
              <a:rPr lang="en-US" dirty="0" err="1">
                <a:ea typeface="+mn-lt"/>
                <a:cs typeface="+mn-lt"/>
              </a:rPr>
              <a:t>s.RollNumber</a:t>
            </a:r>
            <a:r>
              <a:rPr lang="en-US" dirty="0">
                <a:ea typeface="+mn-lt"/>
                <a:cs typeface="+mn-lt"/>
              </a:rPr>
              <a:t>, </a:t>
            </a:r>
            <a:r>
              <a:rPr lang="en-US" dirty="0" err="1">
                <a:ea typeface="+mn-lt"/>
                <a:cs typeface="+mn-lt"/>
              </a:rPr>
              <a:t>s.Name</a:t>
            </a:r>
            <a:r>
              <a:rPr lang="en-US" dirty="0">
                <a:ea typeface="+mn-lt"/>
                <a:cs typeface="+mn-lt"/>
              </a:rPr>
              <a:t> , </a:t>
            </a:r>
            <a:r>
              <a:rPr lang="en-US" dirty="0" err="1">
                <a:ea typeface="+mn-lt"/>
                <a:cs typeface="+mn-lt"/>
              </a:rPr>
              <a:t>d.Dname</a:t>
            </a:r>
            <a:endParaRPr lang="en-US" dirty="0">
              <a:ea typeface="+mn-lt"/>
              <a:cs typeface="+mn-lt"/>
            </a:endParaRPr>
          </a:p>
          <a:p>
            <a:pPr marL="0" indent="0">
              <a:buNone/>
            </a:pPr>
            <a:r>
              <a:rPr lang="en-US" dirty="0">
                <a:ea typeface="+mn-lt"/>
                <a:cs typeface="+mn-lt"/>
              </a:rPr>
              <a:t>FROM Student AS s </a:t>
            </a:r>
            <a:br>
              <a:rPr lang="en-US" dirty="0">
                <a:ea typeface="+mn-lt"/>
                <a:cs typeface="+mn-lt"/>
              </a:rPr>
            </a:br>
            <a:r>
              <a:rPr lang="en-US" dirty="0">
                <a:ea typeface="+mn-lt"/>
                <a:cs typeface="+mn-lt"/>
              </a:rPr>
              <a:t>INNER JOIN Department AS d ON </a:t>
            </a:r>
            <a:r>
              <a:rPr lang="en-US" dirty="0" err="1">
                <a:ea typeface="+mn-lt"/>
                <a:cs typeface="+mn-lt"/>
              </a:rPr>
              <a:t>s.Did</a:t>
            </a:r>
            <a:r>
              <a:rPr lang="en-US" dirty="0">
                <a:ea typeface="+mn-lt"/>
                <a:cs typeface="+mn-lt"/>
              </a:rPr>
              <a:t>=</a:t>
            </a:r>
            <a:r>
              <a:rPr lang="en-US" dirty="0" err="1">
                <a:ea typeface="+mn-lt"/>
                <a:cs typeface="+mn-lt"/>
              </a:rPr>
              <a:t>D.DNumber</a:t>
            </a:r>
            <a:r>
              <a:rPr lang="en-US" dirty="0">
                <a:ea typeface="+mn-lt"/>
                <a:cs typeface="+mn-lt"/>
              </a:rPr>
              <a:t>;</a:t>
            </a:r>
            <a:endParaRPr lang="en-US" dirty="0">
              <a:cs typeface="Calibri"/>
            </a:endParaRPr>
          </a:p>
        </p:txBody>
      </p:sp>
      <p:graphicFrame>
        <p:nvGraphicFramePr>
          <p:cNvPr id="5" name="Table 5">
            <a:extLst>
              <a:ext uri="{FF2B5EF4-FFF2-40B4-BE49-F238E27FC236}">
                <a16:creationId xmlns:a16="http://schemas.microsoft.com/office/drawing/2014/main" xmlns="" id="{AFD88796-747C-49D0-BE03-9E34F3794972}"/>
              </a:ext>
            </a:extLst>
          </p:cNvPr>
          <p:cNvGraphicFramePr>
            <a:graphicFrameLocks noGrp="1"/>
          </p:cNvGraphicFramePr>
          <p:nvPr>
            <p:extLst>
              <p:ext uri="{D42A27DB-BD31-4B8C-83A1-F6EECF244321}">
                <p14:modId xmlns:p14="http://schemas.microsoft.com/office/powerpoint/2010/main" val="996806102"/>
              </p:ext>
            </p:extLst>
          </p:nvPr>
        </p:nvGraphicFramePr>
        <p:xfrm>
          <a:off x="1303582" y="4376162"/>
          <a:ext cx="5263473" cy="182880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1800" dirty="0"/>
                        <a:t>RollNumber</a:t>
                      </a:r>
                    </a:p>
                  </a:txBody>
                  <a:tcPr/>
                </a:tc>
                <a:tc>
                  <a:txBody>
                    <a:bodyPr/>
                    <a:lstStyle/>
                    <a:p>
                      <a:pPr lvl="0">
                        <a:buNone/>
                      </a:pPr>
                      <a:r>
                        <a:rPr lang="en-US" sz="1800"/>
                        <a:t>Name</a:t>
                      </a:r>
                    </a:p>
                  </a:txBody>
                  <a:tcPr/>
                </a:tc>
                <a:tc>
                  <a:txBody>
                    <a:bodyPr/>
                    <a:lstStyle/>
                    <a:p>
                      <a:pPr lvl="0">
                        <a:buNone/>
                      </a:pPr>
                      <a:r>
                        <a:rPr lang="en-US" sz="1800" dirty="0"/>
                        <a:t>Dname</a:t>
                      </a:r>
                    </a:p>
                  </a:txBody>
                  <a:tcPr/>
                </a:tc>
                <a:extLst>
                  <a:ext uri="{0D108BD9-81ED-4DB2-BD59-A6C34878D82A}">
                    <a16:rowId xmlns:a16="http://schemas.microsoft.com/office/drawing/2014/main" xmlns="" val="3142063071"/>
                  </a:ext>
                </a:extLst>
              </a:tr>
              <a:tr h="324134">
                <a:tc>
                  <a:txBody>
                    <a:bodyPr/>
                    <a:lstStyle/>
                    <a:p>
                      <a:pPr lvl="0">
                        <a:buNone/>
                      </a:pPr>
                      <a:r>
                        <a:rPr lang="en-US" sz="1800"/>
                        <a:t>S1</a:t>
                      </a:r>
                    </a:p>
                  </a:txBody>
                  <a:tcPr/>
                </a:tc>
                <a:tc>
                  <a:txBody>
                    <a:bodyPr/>
                    <a:lstStyle/>
                    <a:p>
                      <a:pPr lvl="0">
                        <a:buNone/>
                      </a:pPr>
                      <a:r>
                        <a:rPr lang="en-US" sz="1800"/>
                        <a:t>Ahmad</a:t>
                      </a:r>
                    </a:p>
                  </a:txBody>
                  <a:tcPr/>
                </a:tc>
                <a:tc>
                  <a:txBody>
                    <a:bodyPr/>
                    <a:lstStyle/>
                    <a:p>
                      <a:pPr lvl="0">
                        <a:buNone/>
                      </a:pPr>
                      <a:r>
                        <a:rPr lang="en-US" sz="1800"/>
                        <a:t>FOIT</a:t>
                      </a:r>
                    </a:p>
                  </a:txBody>
                  <a:tcPr/>
                </a:tc>
                <a:extLst>
                  <a:ext uri="{0D108BD9-81ED-4DB2-BD59-A6C34878D82A}">
                    <a16:rowId xmlns:a16="http://schemas.microsoft.com/office/drawing/2014/main" xmlns="" val="1730085906"/>
                  </a:ext>
                </a:extLst>
              </a:tr>
              <a:tr h="324134">
                <a:tc>
                  <a:txBody>
                    <a:bodyPr/>
                    <a:lstStyle/>
                    <a:p>
                      <a:pPr lvl="0">
                        <a:buNone/>
                      </a:pPr>
                      <a:r>
                        <a:rPr lang="en-US" sz="1800"/>
                        <a:t>S2</a:t>
                      </a:r>
                    </a:p>
                  </a:txBody>
                  <a:tcPr/>
                </a:tc>
                <a:tc>
                  <a:txBody>
                    <a:bodyPr/>
                    <a:lstStyle/>
                    <a:p>
                      <a:pPr lvl="0">
                        <a:buNone/>
                      </a:pPr>
                      <a:r>
                        <a:rPr lang="en-US" sz="1800"/>
                        <a:t>Aliya</a:t>
                      </a:r>
                    </a:p>
                  </a:txBody>
                  <a:tcPr/>
                </a:tc>
                <a:tc>
                  <a:txBody>
                    <a:bodyPr/>
                    <a:lstStyle/>
                    <a:p>
                      <a:pPr lvl="0">
                        <a:buNone/>
                      </a:pPr>
                      <a:r>
                        <a:rPr lang="en-US" sz="1800"/>
                        <a:t>FOIT</a:t>
                      </a:r>
                    </a:p>
                  </a:txBody>
                  <a:tcPr/>
                </a:tc>
                <a:extLst>
                  <a:ext uri="{0D108BD9-81ED-4DB2-BD59-A6C34878D82A}">
                    <a16:rowId xmlns:a16="http://schemas.microsoft.com/office/drawing/2014/main" xmlns="" val="587489041"/>
                  </a:ext>
                </a:extLst>
              </a:tr>
              <a:tr h="324134">
                <a:tc>
                  <a:txBody>
                    <a:bodyPr/>
                    <a:lstStyle/>
                    <a:p>
                      <a:pPr lvl="0">
                        <a:buNone/>
                      </a:pPr>
                      <a:r>
                        <a:rPr lang="en-US" sz="1800"/>
                        <a:t>S3</a:t>
                      </a:r>
                    </a:p>
                  </a:txBody>
                  <a:tcPr/>
                </a:tc>
                <a:tc>
                  <a:txBody>
                    <a:bodyPr/>
                    <a:lstStyle/>
                    <a:p>
                      <a:pPr lvl="0">
                        <a:buNone/>
                      </a:pPr>
                      <a:r>
                        <a:rPr lang="en-US" sz="1800"/>
                        <a:t>Bushra</a:t>
                      </a:r>
                    </a:p>
                  </a:txBody>
                  <a:tcPr/>
                </a:tc>
                <a:tc>
                  <a:txBody>
                    <a:bodyPr/>
                    <a:lstStyle/>
                    <a:p>
                      <a:pPr lvl="0">
                        <a:buNone/>
                      </a:pPr>
                      <a:r>
                        <a:rPr lang="en-US" sz="1800"/>
                        <a:t>FOEE</a:t>
                      </a:r>
                    </a:p>
                  </a:txBody>
                  <a:tcPr/>
                </a:tc>
                <a:extLst>
                  <a:ext uri="{0D108BD9-81ED-4DB2-BD59-A6C34878D82A}">
                    <a16:rowId xmlns:a16="http://schemas.microsoft.com/office/drawing/2014/main" xmlns="" val="3227101805"/>
                  </a:ext>
                </a:extLst>
              </a:tr>
              <a:tr h="324134">
                <a:tc>
                  <a:txBody>
                    <a:bodyPr/>
                    <a:lstStyle/>
                    <a:p>
                      <a:pPr lvl="0">
                        <a:buNone/>
                      </a:pPr>
                      <a:r>
                        <a:rPr lang="en-US" sz="1800"/>
                        <a:t>S4</a:t>
                      </a:r>
                    </a:p>
                  </a:txBody>
                  <a:tcPr/>
                </a:tc>
                <a:tc>
                  <a:txBody>
                    <a:bodyPr/>
                    <a:lstStyle/>
                    <a:p>
                      <a:pPr lvl="0">
                        <a:buNone/>
                      </a:pPr>
                      <a:r>
                        <a:rPr lang="en-US" sz="1800"/>
                        <a:t>Bilawal</a:t>
                      </a:r>
                    </a:p>
                  </a:txBody>
                  <a:tcPr/>
                </a:tc>
                <a:tc>
                  <a:txBody>
                    <a:bodyPr/>
                    <a:lstStyle/>
                    <a:p>
                      <a:pPr lvl="0">
                        <a:buNone/>
                      </a:pPr>
                      <a:r>
                        <a:rPr lang="en-US" sz="1800"/>
                        <a:t>FOEE</a:t>
                      </a:r>
                    </a:p>
                  </a:txBody>
                  <a:tcPr/>
                </a:tc>
                <a:extLst>
                  <a:ext uri="{0D108BD9-81ED-4DB2-BD59-A6C34878D82A}">
                    <a16:rowId xmlns:a16="http://schemas.microsoft.com/office/drawing/2014/main" xmlns="" val="2037652926"/>
                  </a:ext>
                </a:extLst>
              </a:tr>
            </a:tbl>
          </a:graphicData>
        </a:graphic>
      </p:graphicFrame>
      <p:sp>
        <p:nvSpPr>
          <p:cNvPr id="8" name="TextBox 7">
            <a:extLst>
              <a:ext uri="{FF2B5EF4-FFF2-40B4-BE49-F238E27FC236}">
                <a16:creationId xmlns:a16="http://schemas.microsoft.com/office/drawing/2014/main" xmlns="" id="{E9D62E1D-6B87-41DE-9A1E-1A4DC4CD484C}"/>
              </a:ext>
            </a:extLst>
          </p:cNvPr>
          <p:cNvSpPr txBox="1"/>
          <p:nvPr/>
        </p:nvSpPr>
        <p:spPr>
          <a:xfrm>
            <a:off x="1282700" y="3911600"/>
            <a:ext cx="3797300" cy="366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Student  Inner Join Department </a:t>
            </a:r>
          </a:p>
        </p:txBody>
      </p:sp>
    </p:spTree>
    <p:extLst>
      <p:ext uri="{BB962C8B-B14F-4D97-AF65-F5344CB8AC3E}">
        <p14:creationId xmlns:p14="http://schemas.microsoft.com/office/powerpoint/2010/main" val="4038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7D0B8-ED07-4B8C-A077-423D1EB3B095}"/>
              </a:ext>
            </a:extLst>
          </p:cNvPr>
          <p:cNvSpPr>
            <a:spLocks noGrp="1"/>
          </p:cNvSpPr>
          <p:nvPr>
            <p:ph type="title"/>
          </p:nvPr>
        </p:nvSpPr>
        <p:spPr/>
        <p:txBody>
          <a:bodyPr/>
          <a:lstStyle/>
          <a:p>
            <a:r>
              <a:rPr lang="en-US">
                <a:cs typeface="Calibri Light"/>
              </a:rPr>
              <a:t>Syntax : LEFT OUTER JOIN </a:t>
            </a:r>
            <a:endParaRPr lang="en-US"/>
          </a:p>
        </p:txBody>
      </p:sp>
      <p:sp>
        <p:nvSpPr>
          <p:cNvPr id="3" name="Content Placeholder 2">
            <a:extLst>
              <a:ext uri="{FF2B5EF4-FFF2-40B4-BE49-F238E27FC236}">
                <a16:creationId xmlns:a16="http://schemas.microsoft.com/office/drawing/2014/main" xmlns="" id="{BC2C3B75-65A7-4C5F-BF0E-E63C5ACE5E3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SELECT </a:t>
            </a:r>
            <a:r>
              <a:rPr lang="en-US" dirty="0" err="1">
                <a:ea typeface="+mn-lt"/>
                <a:cs typeface="+mn-lt"/>
              </a:rPr>
              <a:t>s.RollNumber</a:t>
            </a:r>
            <a:r>
              <a:rPr lang="en-US" dirty="0">
                <a:ea typeface="+mn-lt"/>
                <a:cs typeface="+mn-lt"/>
              </a:rPr>
              <a:t>, </a:t>
            </a:r>
            <a:r>
              <a:rPr lang="en-US" dirty="0" err="1">
                <a:ea typeface="+mn-lt"/>
                <a:cs typeface="+mn-lt"/>
              </a:rPr>
              <a:t>s.Name</a:t>
            </a:r>
            <a:r>
              <a:rPr lang="en-US" dirty="0">
                <a:ea typeface="+mn-lt"/>
                <a:cs typeface="+mn-lt"/>
              </a:rPr>
              <a:t> , </a:t>
            </a:r>
            <a:r>
              <a:rPr lang="en-US" dirty="0" err="1">
                <a:ea typeface="+mn-lt"/>
                <a:cs typeface="+mn-lt"/>
              </a:rPr>
              <a:t>d.Dname</a:t>
            </a:r>
            <a:endParaRPr lang="en-US" dirty="0">
              <a:ea typeface="+mn-lt"/>
              <a:cs typeface="+mn-lt"/>
            </a:endParaRPr>
          </a:p>
          <a:p>
            <a:pPr marL="0" indent="0">
              <a:buNone/>
            </a:pPr>
            <a:r>
              <a:rPr lang="en-US" dirty="0">
                <a:ea typeface="+mn-lt"/>
                <a:cs typeface="+mn-lt"/>
              </a:rPr>
              <a:t>FROM Student AS s Left JOIN Department AS d ON </a:t>
            </a:r>
            <a:r>
              <a:rPr lang="en-US" dirty="0" err="1">
                <a:ea typeface="+mn-lt"/>
                <a:cs typeface="+mn-lt"/>
              </a:rPr>
              <a:t>s.Did</a:t>
            </a:r>
            <a:r>
              <a:rPr lang="en-US" dirty="0">
                <a:ea typeface="+mn-lt"/>
                <a:cs typeface="+mn-lt"/>
              </a:rPr>
              <a:t>=</a:t>
            </a:r>
            <a:r>
              <a:rPr lang="en-US" dirty="0" err="1">
                <a:ea typeface="+mn-lt"/>
                <a:cs typeface="+mn-lt"/>
              </a:rPr>
              <a:t>D.DNumber</a:t>
            </a:r>
            <a:r>
              <a:rPr lang="en-US" dirty="0">
                <a:ea typeface="+mn-lt"/>
                <a:cs typeface="+mn-lt"/>
              </a:rPr>
              <a:t>;</a:t>
            </a:r>
            <a:endParaRPr lang="en-US" dirty="0">
              <a:cs typeface="Calibri"/>
            </a:endParaRPr>
          </a:p>
        </p:txBody>
      </p:sp>
      <p:graphicFrame>
        <p:nvGraphicFramePr>
          <p:cNvPr id="5" name="Table 5">
            <a:extLst>
              <a:ext uri="{FF2B5EF4-FFF2-40B4-BE49-F238E27FC236}">
                <a16:creationId xmlns:a16="http://schemas.microsoft.com/office/drawing/2014/main" xmlns="" id="{AFD88796-747C-49D0-BE03-9E34F3794972}"/>
              </a:ext>
            </a:extLst>
          </p:cNvPr>
          <p:cNvGraphicFramePr>
            <a:graphicFrameLocks noGrp="1"/>
          </p:cNvGraphicFramePr>
          <p:nvPr>
            <p:extLst>
              <p:ext uri="{D42A27DB-BD31-4B8C-83A1-F6EECF244321}">
                <p14:modId xmlns:p14="http://schemas.microsoft.com/office/powerpoint/2010/main" val="846029950"/>
              </p:ext>
            </p:extLst>
          </p:nvPr>
        </p:nvGraphicFramePr>
        <p:xfrm>
          <a:off x="1282700" y="3429000"/>
          <a:ext cx="5263473" cy="256032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1800" dirty="0"/>
                        <a:t>RollNumber</a:t>
                      </a:r>
                    </a:p>
                  </a:txBody>
                  <a:tcPr/>
                </a:tc>
                <a:tc>
                  <a:txBody>
                    <a:bodyPr/>
                    <a:lstStyle/>
                    <a:p>
                      <a:pPr lvl="0">
                        <a:buNone/>
                      </a:pPr>
                      <a:r>
                        <a:rPr lang="en-US" sz="1800"/>
                        <a:t>Name</a:t>
                      </a:r>
                    </a:p>
                  </a:txBody>
                  <a:tcPr/>
                </a:tc>
                <a:tc>
                  <a:txBody>
                    <a:bodyPr/>
                    <a:lstStyle/>
                    <a:p>
                      <a:pPr lvl="0">
                        <a:buNone/>
                      </a:pPr>
                      <a:r>
                        <a:rPr lang="en-US" sz="1800" dirty="0"/>
                        <a:t>Did</a:t>
                      </a:r>
                    </a:p>
                  </a:txBody>
                  <a:tcPr/>
                </a:tc>
                <a:extLst>
                  <a:ext uri="{0D108BD9-81ED-4DB2-BD59-A6C34878D82A}">
                    <a16:rowId xmlns:a16="http://schemas.microsoft.com/office/drawing/2014/main" xmlns="" val="3142063071"/>
                  </a:ext>
                </a:extLst>
              </a:tr>
              <a:tr h="324134">
                <a:tc>
                  <a:txBody>
                    <a:bodyPr/>
                    <a:lstStyle/>
                    <a:p>
                      <a:pPr lvl="0">
                        <a:buNone/>
                      </a:pPr>
                      <a:r>
                        <a:rPr lang="en-US" sz="1800"/>
                        <a:t>S1</a:t>
                      </a:r>
                    </a:p>
                  </a:txBody>
                  <a:tcPr/>
                </a:tc>
                <a:tc>
                  <a:txBody>
                    <a:bodyPr/>
                    <a:lstStyle/>
                    <a:p>
                      <a:pPr lvl="0">
                        <a:buNone/>
                      </a:pPr>
                      <a:r>
                        <a:rPr lang="en-US" sz="1800"/>
                        <a:t>Ahmad</a:t>
                      </a:r>
                    </a:p>
                  </a:txBody>
                  <a:tcPr/>
                </a:tc>
                <a:tc>
                  <a:txBody>
                    <a:bodyPr/>
                    <a:lstStyle/>
                    <a:p>
                      <a:pPr lvl="0">
                        <a:buNone/>
                      </a:pPr>
                      <a:r>
                        <a:rPr lang="en-US" sz="1800"/>
                        <a:t>D1</a:t>
                      </a:r>
                    </a:p>
                  </a:txBody>
                  <a:tcPr/>
                </a:tc>
                <a:extLst>
                  <a:ext uri="{0D108BD9-81ED-4DB2-BD59-A6C34878D82A}">
                    <a16:rowId xmlns:a16="http://schemas.microsoft.com/office/drawing/2014/main" xmlns="" val="1730085906"/>
                  </a:ext>
                </a:extLst>
              </a:tr>
              <a:tr h="324134">
                <a:tc>
                  <a:txBody>
                    <a:bodyPr/>
                    <a:lstStyle/>
                    <a:p>
                      <a:pPr lvl="0">
                        <a:buNone/>
                      </a:pPr>
                      <a:r>
                        <a:rPr lang="en-US" sz="1800"/>
                        <a:t>S2</a:t>
                      </a:r>
                    </a:p>
                  </a:txBody>
                  <a:tcPr/>
                </a:tc>
                <a:tc>
                  <a:txBody>
                    <a:bodyPr/>
                    <a:lstStyle/>
                    <a:p>
                      <a:pPr lvl="0">
                        <a:buNone/>
                      </a:pPr>
                      <a:r>
                        <a:rPr lang="en-US" sz="1800"/>
                        <a:t>Aliya</a:t>
                      </a:r>
                    </a:p>
                  </a:txBody>
                  <a:tcPr/>
                </a:tc>
                <a:tc>
                  <a:txBody>
                    <a:bodyPr/>
                    <a:lstStyle/>
                    <a:p>
                      <a:pPr lvl="0">
                        <a:buNone/>
                      </a:pPr>
                      <a:r>
                        <a:rPr lang="en-US" sz="1800"/>
                        <a:t>D1</a:t>
                      </a:r>
                    </a:p>
                  </a:txBody>
                  <a:tcPr/>
                </a:tc>
                <a:extLst>
                  <a:ext uri="{0D108BD9-81ED-4DB2-BD59-A6C34878D82A}">
                    <a16:rowId xmlns:a16="http://schemas.microsoft.com/office/drawing/2014/main" xmlns="" val="587489041"/>
                  </a:ext>
                </a:extLst>
              </a:tr>
              <a:tr h="324134">
                <a:tc>
                  <a:txBody>
                    <a:bodyPr/>
                    <a:lstStyle/>
                    <a:p>
                      <a:pPr lvl="0">
                        <a:buNone/>
                      </a:pPr>
                      <a:r>
                        <a:rPr lang="en-US" sz="1800"/>
                        <a:t>S3</a:t>
                      </a:r>
                    </a:p>
                  </a:txBody>
                  <a:tcPr/>
                </a:tc>
                <a:tc>
                  <a:txBody>
                    <a:bodyPr/>
                    <a:lstStyle/>
                    <a:p>
                      <a:pPr lvl="0">
                        <a:buNone/>
                      </a:pPr>
                      <a:r>
                        <a:rPr lang="en-US" sz="1800"/>
                        <a:t>Bushra</a:t>
                      </a:r>
                    </a:p>
                  </a:txBody>
                  <a:tcPr/>
                </a:tc>
                <a:tc>
                  <a:txBody>
                    <a:bodyPr/>
                    <a:lstStyle/>
                    <a:p>
                      <a:pPr lvl="0">
                        <a:buNone/>
                      </a:pPr>
                      <a:r>
                        <a:rPr lang="en-US" sz="1800"/>
                        <a:t>D2</a:t>
                      </a:r>
                    </a:p>
                  </a:txBody>
                  <a:tcPr/>
                </a:tc>
                <a:extLst>
                  <a:ext uri="{0D108BD9-81ED-4DB2-BD59-A6C34878D82A}">
                    <a16:rowId xmlns:a16="http://schemas.microsoft.com/office/drawing/2014/main" xmlns="" val="3227101805"/>
                  </a:ext>
                </a:extLst>
              </a:tr>
              <a:tr h="324134">
                <a:tc>
                  <a:txBody>
                    <a:bodyPr/>
                    <a:lstStyle/>
                    <a:p>
                      <a:pPr lvl="0">
                        <a:buNone/>
                      </a:pPr>
                      <a:r>
                        <a:rPr lang="en-US" sz="1800"/>
                        <a:t>S4</a:t>
                      </a:r>
                    </a:p>
                  </a:txBody>
                  <a:tcPr/>
                </a:tc>
                <a:tc>
                  <a:txBody>
                    <a:bodyPr/>
                    <a:lstStyle/>
                    <a:p>
                      <a:pPr lvl="0">
                        <a:buNone/>
                      </a:pPr>
                      <a:r>
                        <a:rPr lang="en-US" sz="1800"/>
                        <a:t>Bilawal</a:t>
                      </a:r>
                    </a:p>
                  </a:txBody>
                  <a:tcPr/>
                </a:tc>
                <a:tc>
                  <a:txBody>
                    <a:bodyPr/>
                    <a:lstStyle/>
                    <a:p>
                      <a:pPr lvl="0">
                        <a:buNone/>
                      </a:pPr>
                      <a:r>
                        <a:rPr lang="en-US" sz="1800"/>
                        <a:t>D2</a:t>
                      </a:r>
                    </a:p>
                  </a:txBody>
                  <a:tcPr/>
                </a:tc>
                <a:extLst>
                  <a:ext uri="{0D108BD9-81ED-4DB2-BD59-A6C34878D82A}">
                    <a16:rowId xmlns:a16="http://schemas.microsoft.com/office/drawing/2014/main" xmlns="" val="2037652926"/>
                  </a:ext>
                </a:extLst>
              </a:tr>
              <a:tr h="324133">
                <a:tc>
                  <a:txBody>
                    <a:bodyPr/>
                    <a:lstStyle/>
                    <a:p>
                      <a:pPr lvl="0">
                        <a:buNone/>
                      </a:pPr>
                      <a:r>
                        <a:rPr lang="en-US" sz="1800"/>
                        <a:t>S5</a:t>
                      </a:r>
                    </a:p>
                  </a:txBody>
                  <a:tcPr/>
                </a:tc>
                <a:tc>
                  <a:txBody>
                    <a:bodyPr/>
                    <a:lstStyle/>
                    <a:p>
                      <a:pPr lvl="0">
                        <a:buNone/>
                      </a:pPr>
                      <a:r>
                        <a:rPr lang="en-US" sz="1800"/>
                        <a:t>Sameena</a:t>
                      </a:r>
                    </a:p>
                  </a:txBody>
                  <a:tcPr/>
                </a:tc>
                <a:tc>
                  <a:txBody>
                    <a:bodyPr/>
                    <a:lstStyle/>
                    <a:p>
                      <a:pPr lvl="0">
                        <a:buNone/>
                      </a:pPr>
                      <a:r>
                        <a:rPr lang="en-US" sz="1800"/>
                        <a:t>NULL</a:t>
                      </a:r>
                    </a:p>
                  </a:txBody>
                  <a:tcPr/>
                </a:tc>
                <a:extLst>
                  <a:ext uri="{0D108BD9-81ED-4DB2-BD59-A6C34878D82A}">
                    <a16:rowId xmlns:a16="http://schemas.microsoft.com/office/drawing/2014/main" xmlns="" val="3563129014"/>
                  </a:ext>
                </a:extLst>
              </a:tr>
              <a:tr h="324133">
                <a:tc>
                  <a:txBody>
                    <a:bodyPr/>
                    <a:lstStyle/>
                    <a:p>
                      <a:pPr lvl="0">
                        <a:buNone/>
                      </a:pPr>
                      <a:r>
                        <a:rPr lang="en-US" sz="1800"/>
                        <a:t>S6</a:t>
                      </a:r>
                    </a:p>
                  </a:txBody>
                  <a:tcPr/>
                </a:tc>
                <a:tc>
                  <a:txBody>
                    <a:bodyPr/>
                    <a:lstStyle/>
                    <a:p>
                      <a:pPr lvl="0">
                        <a:buNone/>
                      </a:pPr>
                      <a:r>
                        <a:rPr lang="en-US" sz="1800"/>
                        <a:t>Seher</a:t>
                      </a:r>
                    </a:p>
                  </a:txBody>
                  <a:tcPr/>
                </a:tc>
                <a:tc>
                  <a:txBody>
                    <a:bodyPr/>
                    <a:lstStyle/>
                    <a:p>
                      <a:pPr lvl="0">
                        <a:buNone/>
                      </a:pPr>
                      <a:r>
                        <a:rPr lang="en-US" sz="1800" dirty="0"/>
                        <a:t>NULL</a:t>
                      </a:r>
                    </a:p>
                  </a:txBody>
                  <a:tcPr/>
                </a:tc>
                <a:extLst>
                  <a:ext uri="{0D108BD9-81ED-4DB2-BD59-A6C34878D82A}">
                    <a16:rowId xmlns:a16="http://schemas.microsoft.com/office/drawing/2014/main" xmlns="" val="2888315070"/>
                  </a:ext>
                </a:extLst>
              </a:tr>
            </a:tbl>
          </a:graphicData>
        </a:graphic>
      </p:graphicFrame>
      <p:graphicFrame>
        <p:nvGraphicFramePr>
          <p:cNvPr id="7" name="Table 7">
            <a:extLst>
              <a:ext uri="{FF2B5EF4-FFF2-40B4-BE49-F238E27FC236}">
                <a16:creationId xmlns:a16="http://schemas.microsoft.com/office/drawing/2014/main" xmlns="" id="{6CCBFDAB-411C-4757-AA22-64CEF2C29DC8}"/>
              </a:ext>
            </a:extLst>
          </p:cNvPr>
          <p:cNvGraphicFramePr>
            <a:graphicFrameLocks noGrp="1"/>
          </p:cNvGraphicFramePr>
          <p:nvPr>
            <p:extLst>
              <p:ext uri="{D42A27DB-BD31-4B8C-83A1-F6EECF244321}">
                <p14:modId xmlns:p14="http://schemas.microsoft.com/office/powerpoint/2010/main" val="1540005074"/>
              </p:ext>
            </p:extLst>
          </p:nvPr>
        </p:nvGraphicFramePr>
        <p:xfrm>
          <a:off x="7385204" y="3451741"/>
          <a:ext cx="3748700" cy="1828800"/>
        </p:xfrm>
        <a:graphic>
          <a:graphicData uri="http://schemas.openxmlformats.org/drawingml/2006/table">
            <a:tbl>
              <a:tblPr firstRow="1" bandRow="1">
                <a:tableStyleId>{5C22544A-7EE6-4342-B048-85BDC9FD1C3A}</a:tableStyleId>
              </a:tblPr>
              <a:tblGrid>
                <a:gridCol w="1874350">
                  <a:extLst>
                    <a:ext uri="{9D8B030D-6E8A-4147-A177-3AD203B41FA5}">
                      <a16:colId xmlns:a16="http://schemas.microsoft.com/office/drawing/2014/main" xmlns="" val="3398773824"/>
                    </a:ext>
                  </a:extLst>
                </a:gridCol>
                <a:gridCol w="1874350">
                  <a:extLst>
                    <a:ext uri="{9D8B030D-6E8A-4147-A177-3AD203B41FA5}">
                      <a16:colId xmlns:a16="http://schemas.microsoft.com/office/drawing/2014/main" xmlns="" val="2784660695"/>
                    </a:ext>
                  </a:extLst>
                </a:gridCol>
              </a:tblGrid>
              <a:tr h="358253">
                <a:tc>
                  <a:txBody>
                    <a:bodyPr/>
                    <a:lstStyle/>
                    <a:p>
                      <a:pPr lvl="0">
                        <a:buNone/>
                      </a:pPr>
                      <a:r>
                        <a:rPr lang="en-US" sz="2400" dirty="0" err="1"/>
                        <a:t>DNumber</a:t>
                      </a:r>
                      <a:endParaRPr lang="en-US" dirty="0"/>
                    </a:p>
                  </a:txBody>
                  <a:tcPr/>
                </a:tc>
                <a:tc>
                  <a:txBody>
                    <a:bodyPr/>
                    <a:lstStyle/>
                    <a:p>
                      <a:pPr lvl="0">
                        <a:buNone/>
                      </a:pPr>
                      <a:r>
                        <a:rPr lang="en-US" sz="2400" dirty="0"/>
                        <a:t>Dname</a:t>
                      </a:r>
                      <a:endParaRPr lang="en-US" dirty="0"/>
                    </a:p>
                  </a:txBody>
                  <a:tcPr/>
                </a:tc>
                <a:extLst>
                  <a:ext uri="{0D108BD9-81ED-4DB2-BD59-A6C34878D82A}">
                    <a16:rowId xmlns:a16="http://schemas.microsoft.com/office/drawing/2014/main" xmlns="" val="511635895"/>
                  </a:ext>
                </a:extLst>
              </a:tr>
              <a:tr h="358253">
                <a:tc>
                  <a:txBody>
                    <a:bodyPr/>
                    <a:lstStyle/>
                    <a:p>
                      <a:pPr lvl="0">
                        <a:buNone/>
                      </a:pPr>
                      <a:r>
                        <a:rPr lang="en-US" sz="2400"/>
                        <a:t>D1</a:t>
                      </a:r>
                      <a:endParaRPr lang="en-US"/>
                    </a:p>
                  </a:txBody>
                  <a:tcPr/>
                </a:tc>
                <a:tc>
                  <a:txBody>
                    <a:bodyPr/>
                    <a:lstStyle/>
                    <a:p>
                      <a:pPr lvl="0">
                        <a:buNone/>
                      </a:pPr>
                      <a:r>
                        <a:rPr lang="en-US" sz="2400"/>
                        <a:t>FOIT</a:t>
                      </a:r>
                      <a:endParaRPr lang="en-US"/>
                    </a:p>
                  </a:txBody>
                  <a:tcPr/>
                </a:tc>
                <a:extLst>
                  <a:ext uri="{0D108BD9-81ED-4DB2-BD59-A6C34878D82A}">
                    <a16:rowId xmlns:a16="http://schemas.microsoft.com/office/drawing/2014/main" xmlns="" val="1789721376"/>
                  </a:ext>
                </a:extLst>
              </a:tr>
              <a:tr h="358253">
                <a:tc>
                  <a:txBody>
                    <a:bodyPr/>
                    <a:lstStyle/>
                    <a:p>
                      <a:pPr lvl="0">
                        <a:buNone/>
                      </a:pPr>
                      <a:r>
                        <a:rPr lang="en-US" sz="2400"/>
                        <a:t>D2</a:t>
                      </a:r>
                      <a:endParaRPr lang="en-US"/>
                    </a:p>
                  </a:txBody>
                  <a:tcPr/>
                </a:tc>
                <a:tc>
                  <a:txBody>
                    <a:bodyPr/>
                    <a:lstStyle/>
                    <a:p>
                      <a:pPr lvl="0">
                        <a:buNone/>
                      </a:pPr>
                      <a:r>
                        <a:rPr lang="en-US" sz="2400"/>
                        <a:t>FOEE</a:t>
                      </a:r>
                      <a:endParaRPr lang="en-US"/>
                    </a:p>
                  </a:txBody>
                  <a:tcPr/>
                </a:tc>
                <a:extLst>
                  <a:ext uri="{0D108BD9-81ED-4DB2-BD59-A6C34878D82A}">
                    <a16:rowId xmlns:a16="http://schemas.microsoft.com/office/drawing/2014/main" xmlns="" val="520541634"/>
                  </a:ext>
                </a:extLst>
              </a:tr>
              <a:tr h="358253">
                <a:tc>
                  <a:txBody>
                    <a:bodyPr/>
                    <a:lstStyle/>
                    <a:p>
                      <a:pPr lvl="0">
                        <a:buNone/>
                      </a:pPr>
                      <a:r>
                        <a:rPr lang="en-US" sz="2400"/>
                        <a:t>D3</a:t>
                      </a:r>
                    </a:p>
                  </a:txBody>
                  <a:tcPr/>
                </a:tc>
                <a:tc>
                  <a:txBody>
                    <a:bodyPr/>
                    <a:lstStyle/>
                    <a:p>
                      <a:pPr lvl="0">
                        <a:buNone/>
                      </a:pPr>
                      <a:r>
                        <a:rPr lang="en-US" sz="2400" dirty="0"/>
                        <a:t>FOSS</a:t>
                      </a:r>
                    </a:p>
                  </a:txBody>
                  <a:tcPr/>
                </a:tc>
                <a:extLst>
                  <a:ext uri="{0D108BD9-81ED-4DB2-BD59-A6C34878D82A}">
                    <a16:rowId xmlns:a16="http://schemas.microsoft.com/office/drawing/2014/main" xmlns="" val="2317520353"/>
                  </a:ext>
                </a:extLst>
              </a:tr>
            </a:tbl>
          </a:graphicData>
        </a:graphic>
      </p:graphicFrame>
      <p:sp>
        <p:nvSpPr>
          <p:cNvPr id="8" name="TextBox 7">
            <a:extLst>
              <a:ext uri="{FF2B5EF4-FFF2-40B4-BE49-F238E27FC236}">
                <a16:creationId xmlns:a16="http://schemas.microsoft.com/office/drawing/2014/main" xmlns="" id="{E9D62E1D-6B87-41DE-9A1E-1A4DC4CD484C}"/>
              </a:ext>
            </a:extLst>
          </p:cNvPr>
          <p:cNvSpPr txBox="1"/>
          <p:nvPr/>
        </p:nvSpPr>
        <p:spPr>
          <a:xfrm>
            <a:off x="1282700" y="30566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Student </a:t>
            </a:r>
          </a:p>
        </p:txBody>
      </p:sp>
      <p:sp>
        <p:nvSpPr>
          <p:cNvPr id="9" name="TextBox 8">
            <a:extLst>
              <a:ext uri="{FF2B5EF4-FFF2-40B4-BE49-F238E27FC236}">
                <a16:creationId xmlns:a16="http://schemas.microsoft.com/office/drawing/2014/main" xmlns="" id="{7E1412F3-7E8F-459C-8871-815A6B0DE0C3}"/>
              </a:ext>
            </a:extLst>
          </p:cNvPr>
          <p:cNvSpPr txBox="1"/>
          <p:nvPr/>
        </p:nvSpPr>
        <p:spPr>
          <a:xfrm>
            <a:off x="6990673" y="30369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Department</a:t>
            </a:r>
          </a:p>
        </p:txBody>
      </p:sp>
    </p:spTree>
    <p:extLst>
      <p:ext uri="{BB962C8B-B14F-4D97-AF65-F5344CB8AC3E}">
        <p14:creationId xmlns:p14="http://schemas.microsoft.com/office/powerpoint/2010/main" val="174597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7D0B8-ED07-4B8C-A077-423D1EB3B095}"/>
              </a:ext>
            </a:extLst>
          </p:cNvPr>
          <p:cNvSpPr>
            <a:spLocks noGrp="1"/>
          </p:cNvSpPr>
          <p:nvPr>
            <p:ph type="title"/>
          </p:nvPr>
        </p:nvSpPr>
        <p:spPr/>
        <p:txBody>
          <a:bodyPr/>
          <a:lstStyle/>
          <a:p>
            <a:r>
              <a:rPr lang="en-US">
                <a:cs typeface="Calibri Light"/>
              </a:rPr>
              <a:t>Output: LEFT OUTER JOIN </a:t>
            </a:r>
            <a:endParaRPr lang="en-US"/>
          </a:p>
        </p:txBody>
      </p:sp>
      <p:sp>
        <p:nvSpPr>
          <p:cNvPr id="3" name="Content Placeholder 2">
            <a:extLst>
              <a:ext uri="{FF2B5EF4-FFF2-40B4-BE49-F238E27FC236}">
                <a16:creationId xmlns:a16="http://schemas.microsoft.com/office/drawing/2014/main" xmlns="" id="{BC2C3B75-65A7-4C5F-BF0E-E63C5ACE5E3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SELECT </a:t>
            </a:r>
            <a:r>
              <a:rPr lang="en-US" dirty="0" err="1">
                <a:ea typeface="+mn-lt"/>
                <a:cs typeface="+mn-lt"/>
              </a:rPr>
              <a:t>s.RollNumber</a:t>
            </a:r>
            <a:r>
              <a:rPr lang="en-US" dirty="0">
                <a:ea typeface="+mn-lt"/>
                <a:cs typeface="+mn-lt"/>
              </a:rPr>
              <a:t>, </a:t>
            </a:r>
            <a:r>
              <a:rPr lang="en-US" dirty="0" err="1">
                <a:ea typeface="+mn-lt"/>
                <a:cs typeface="+mn-lt"/>
              </a:rPr>
              <a:t>s.Name</a:t>
            </a:r>
            <a:r>
              <a:rPr lang="en-US" dirty="0">
                <a:ea typeface="+mn-lt"/>
                <a:cs typeface="+mn-lt"/>
              </a:rPr>
              <a:t> , </a:t>
            </a:r>
            <a:r>
              <a:rPr lang="en-US" dirty="0" err="1">
                <a:ea typeface="+mn-lt"/>
                <a:cs typeface="+mn-lt"/>
              </a:rPr>
              <a:t>d.Dname</a:t>
            </a:r>
            <a:endParaRPr lang="en-US" dirty="0">
              <a:ea typeface="+mn-lt"/>
              <a:cs typeface="+mn-lt"/>
            </a:endParaRPr>
          </a:p>
          <a:p>
            <a:pPr marL="0" indent="0">
              <a:buNone/>
            </a:pPr>
            <a:r>
              <a:rPr lang="en-US" dirty="0">
                <a:ea typeface="+mn-lt"/>
                <a:cs typeface="+mn-lt"/>
              </a:rPr>
              <a:t>FROM Student AS s </a:t>
            </a:r>
            <a:br>
              <a:rPr lang="en-US" dirty="0">
                <a:ea typeface="+mn-lt"/>
                <a:cs typeface="+mn-lt"/>
              </a:rPr>
            </a:br>
            <a:r>
              <a:rPr lang="en-US" dirty="0">
                <a:ea typeface="+mn-lt"/>
                <a:cs typeface="+mn-lt"/>
              </a:rPr>
              <a:t>LEFT JOIN Department AS d ON </a:t>
            </a:r>
            <a:r>
              <a:rPr lang="en-US" dirty="0" err="1">
                <a:ea typeface="+mn-lt"/>
                <a:cs typeface="+mn-lt"/>
              </a:rPr>
              <a:t>s.Did</a:t>
            </a:r>
            <a:r>
              <a:rPr lang="en-US" dirty="0">
                <a:ea typeface="+mn-lt"/>
                <a:cs typeface="+mn-lt"/>
              </a:rPr>
              <a:t>=</a:t>
            </a:r>
            <a:r>
              <a:rPr lang="en-US" dirty="0" err="1">
                <a:ea typeface="+mn-lt"/>
                <a:cs typeface="+mn-lt"/>
              </a:rPr>
              <a:t>D.DNumber</a:t>
            </a:r>
            <a:r>
              <a:rPr lang="en-US" dirty="0">
                <a:ea typeface="+mn-lt"/>
                <a:cs typeface="+mn-lt"/>
              </a:rPr>
              <a:t>;</a:t>
            </a:r>
            <a:endParaRPr lang="en-US" dirty="0">
              <a:cs typeface="Calibri"/>
            </a:endParaRPr>
          </a:p>
        </p:txBody>
      </p:sp>
      <p:graphicFrame>
        <p:nvGraphicFramePr>
          <p:cNvPr id="5" name="Table 5">
            <a:extLst>
              <a:ext uri="{FF2B5EF4-FFF2-40B4-BE49-F238E27FC236}">
                <a16:creationId xmlns:a16="http://schemas.microsoft.com/office/drawing/2014/main" xmlns="" id="{AFD88796-747C-49D0-BE03-9E34F3794972}"/>
              </a:ext>
            </a:extLst>
          </p:cNvPr>
          <p:cNvGraphicFramePr>
            <a:graphicFrameLocks noGrp="1"/>
          </p:cNvGraphicFramePr>
          <p:nvPr>
            <p:extLst>
              <p:ext uri="{D42A27DB-BD31-4B8C-83A1-F6EECF244321}">
                <p14:modId xmlns:p14="http://schemas.microsoft.com/office/powerpoint/2010/main" val="354944221"/>
              </p:ext>
            </p:extLst>
          </p:nvPr>
        </p:nvGraphicFramePr>
        <p:xfrm>
          <a:off x="1303582" y="4376162"/>
          <a:ext cx="5263473" cy="256032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1800" dirty="0"/>
                        <a:t>RollNumber</a:t>
                      </a:r>
                    </a:p>
                  </a:txBody>
                  <a:tcPr/>
                </a:tc>
                <a:tc>
                  <a:txBody>
                    <a:bodyPr/>
                    <a:lstStyle/>
                    <a:p>
                      <a:pPr lvl="0">
                        <a:buNone/>
                      </a:pPr>
                      <a:r>
                        <a:rPr lang="en-US" sz="1800"/>
                        <a:t>Name</a:t>
                      </a:r>
                    </a:p>
                  </a:txBody>
                  <a:tcPr/>
                </a:tc>
                <a:tc>
                  <a:txBody>
                    <a:bodyPr/>
                    <a:lstStyle/>
                    <a:p>
                      <a:pPr lvl="0">
                        <a:buNone/>
                      </a:pPr>
                      <a:r>
                        <a:rPr lang="en-US" sz="1800" dirty="0"/>
                        <a:t>Dname</a:t>
                      </a:r>
                    </a:p>
                  </a:txBody>
                  <a:tcPr/>
                </a:tc>
                <a:extLst>
                  <a:ext uri="{0D108BD9-81ED-4DB2-BD59-A6C34878D82A}">
                    <a16:rowId xmlns:a16="http://schemas.microsoft.com/office/drawing/2014/main" xmlns="" val="3142063071"/>
                  </a:ext>
                </a:extLst>
              </a:tr>
              <a:tr h="324134">
                <a:tc>
                  <a:txBody>
                    <a:bodyPr/>
                    <a:lstStyle/>
                    <a:p>
                      <a:pPr lvl="0">
                        <a:buNone/>
                      </a:pPr>
                      <a:r>
                        <a:rPr lang="en-US" sz="1800"/>
                        <a:t>S1</a:t>
                      </a:r>
                    </a:p>
                  </a:txBody>
                  <a:tcPr/>
                </a:tc>
                <a:tc>
                  <a:txBody>
                    <a:bodyPr/>
                    <a:lstStyle/>
                    <a:p>
                      <a:pPr lvl="0">
                        <a:buNone/>
                      </a:pPr>
                      <a:r>
                        <a:rPr lang="en-US" sz="1800"/>
                        <a:t>Ahmad</a:t>
                      </a:r>
                    </a:p>
                  </a:txBody>
                  <a:tcPr/>
                </a:tc>
                <a:tc>
                  <a:txBody>
                    <a:bodyPr/>
                    <a:lstStyle/>
                    <a:p>
                      <a:pPr lvl="0">
                        <a:buNone/>
                      </a:pPr>
                      <a:r>
                        <a:rPr lang="en-US" sz="1800"/>
                        <a:t>FOIT</a:t>
                      </a:r>
                    </a:p>
                  </a:txBody>
                  <a:tcPr/>
                </a:tc>
                <a:extLst>
                  <a:ext uri="{0D108BD9-81ED-4DB2-BD59-A6C34878D82A}">
                    <a16:rowId xmlns:a16="http://schemas.microsoft.com/office/drawing/2014/main" xmlns="" val="1730085906"/>
                  </a:ext>
                </a:extLst>
              </a:tr>
              <a:tr h="324134">
                <a:tc>
                  <a:txBody>
                    <a:bodyPr/>
                    <a:lstStyle/>
                    <a:p>
                      <a:pPr lvl="0">
                        <a:buNone/>
                      </a:pPr>
                      <a:r>
                        <a:rPr lang="en-US" sz="1800"/>
                        <a:t>S2</a:t>
                      </a:r>
                    </a:p>
                  </a:txBody>
                  <a:tcPr/>
                </a:tc>
                <a:tc>
                  <a:txBody>
                    <a:bodyPr/>
                    <a:lstStyle/>
                    <a:p>
                      <a:pPr lvl="0">
                        <a:buNone/>
                      </a:pPr>
                      <a:r>
                        <a:rPr lang="en-US" sz="1800"/>
                        <a:t>Aliya</a:t>
                      </a:r>
                    </a:p>
                  </a:txBody>
                  <a:tcPr/>
                </a:tc>
                <a:tc>
                  <a:txBody>
                    <a:bodyPr/>
                    <a:lstStyle/>
                    <a:p>
                      <a:pPr lvl="0">
                        <a:buNone/>
                      </a:pPr>
                      <a:r>
                        <a:rPr lang="en-US" sz="1800"/>
                        <a:t>FOIT</a:t>
                      </a:r>
                    </a:p>
                  </a:txBody>
                  <a:tcPr/>
                </a:tc>
                <a:extLst>
                  <a:ext uri="{0D108BD9-81ED-4DB2-BD59-A6C34878D82A}">
                    <a16:rowId xmlns:a16="http://schemas.microsoft.com/office/drawing/2014/main" xmlns="" val="587489041"/>
                  </a:ext>
                </a:extLst>
              </a:tr>
              <a:tr h="324134">
                <a:tc>
                  <a:txBody>
                    <a:bodyPr/>
                    <a:lstStyle/>
                    <a:p>
                      <a:pPr lvl="0">
                        <a:buNone/>
                      </a:pPr>
                      <a:r>
                        <a:rPr lang="en-US" sz="1800"/>
                        <a:t>S3</a:t>
                      </a:r>
                    </a:p>
                  </a:txBody>
                  <a:tcPr/>
                </a:tc>
                <a:tc>
                  <a:txBody>
                    <a:bodyPr/>
                    <a:lstStyle/>
                    <a:p>
                      <a:pPr lvl="0">
                        <a:buNone/>
                      </a:pPr>
                      <a:r>
                        <a:rPr lang="en-US" sz="1800"/>
                        <a:t>Bushra</a:t>
                      </a:r>
                    </a:p>
                  </a:txBody>
                  <a:tcPr/>
                </a:tc>
                <a:tc>
                  <a:txBody>
                    <a:bodyPr/>
                    <a:lstStyle/>
                    <a:p>
                      <a:pPr lvl="0">
                        <a:buNone/>
                      </a:pPr>
                      <a:r>
                        <a:rPr lang="en-US" sz="1800"/>
                        <a:t>FOEE</a:t>
                      </a:r>
                    </a:p>
                  </a:txBody>
                  <a:tcPr/>
                </a:tc>
                <a:extLst>
                  <a:ext uri="{0D108BD9-81ED-4DB2-BD59-A6C34878D82A}">
                    <a16:rowId xmlns:a16="http://schemas.microsoft.com/office/drawing/2014/main" xmlns="" val="3227101805"/>
                  </a:ext>
                </a:extLst>
              </a:tr>
              <a:tr h="324134">
                <a:tc>
                  <a:txBody>
                    <a:bodyPr/>
                    <a:lstStyle/>
                    <a:p>
                      <a:pPr lvl="0">
                        <a:buNone/>
                      </a:pPr>
                      <a:r>
                        <a:rPr lang="en-US" sz="1800"/>
                        <a:t>S4</a:t>
                      </a:r>
                    </a:p>
                  </a:txBody>
                  <a:tcPr/>
                </a:tc>
                <a:tc>
                  <a:txBody>
                    <a:bodyPr/>
                    <a:lstStyle/>
                    <a:p>
                      <a:pPr lvl="0">
                        <a:buNone/>
                      </a:pPr>
                      <a:r>
                        <a:rPr lang="en-US" sz="1800"/>
                        <a:t>Bilawal</a:t>
                      </a:r>
                    </a:p>
                  </a:txBody>
                  <a:tcPr/>
                </a:tc>
                <a:tc>
                  <a:txBody>
                    <a:bodyPr/>
                    <a:lstStyle/>
                    <a:p>
                      <a:pPr lvl="0">
                        <a:buNone/>
                      </a:pPr>
                      <a:r>
                        <a:rPr lang="en-US" sz="1800"/>
                        <a:t>FOEE</a:t>
                      </a:r>
                    </a:p>
                  </a:txBody>
                  <a:tcPr/>
                </a:tc>
                <a:extLst>
                  <a:ext uri="{0D108BD9-81ED-4DB2-BD59-A6C34878D82A}">
                    <a16:rowId xmlns:a16="http://schemas.microsoft.com/office/drawing/2014/main" xmlns="" val="2037652926"/>
                  </a:ext>
                </a:extLst>
              </a:tr>
              <a:tr h="324133">
                <a:tc>
                  <a:txBody>
                    <a:bodyPr/>
                    <a:lstStyle/>
                    <a:p>
                      <a:pPr lvl="0">
                        <a:buNone/>
                      </a:pPr>
                      <a:r>
                        <a:rPr lang="en-US" sz="1800"/>
                        <a:t>S5</a:t>
                      </a:r>
                      <a:endParaRPr lang="en-US"/>
                    </a:p>
                  </a:txBody>
                  <a:tcPr/>
                </a:tc>
                <a:tc>
                  <a:txBody>
                    <a:bodyPr/>
                    <a:lstStyle/>
                    <a:p>
                      <a:pPr lvl="0">
                        <a:buNone/>
                      </a:pPr>
                      <a:r>
                        <a:rPr lang="en-US" sz="1800"/>
                        <a:t>Sameena</a:t>
                      </a:r>
                      <a:endParaRPr lang="en-US"/>
                    </a:p>
                  </a:txBody>
                  <a:tcPr/>
                </a:tc>
                <a:tc>
                  <a:txBody>
                    <a:bodyPr/>
                    <a:lstStyle/>
                    <a:p>
                      <a:pPr lvl="0">
                        <a:buNone/>
                      </a:pPr>
                      <a:r>
                        <a:rPr lang="en-US" sz="1800"/>
                        <a:t>NULL</a:t>
                      </a:r>
                      <a:endParaRPr lang="en-US"/>
                    </a:p>
                  </a:txBody>
                  <a:tcPr/>
                </a:tc>
                <a:extLst>
                  <a:ext uri="{0D108BD9-81ED-4DB2-BD59-A6C34878D82A}">
                    <a16:rowId xmlns:a16="http://schemas.microsoft.com/office/drawing/2014/main" xmlns="" val="2006150286"/>
                  </a:ext>
                </a:extLst>
              </a:tr>
              <a:tr h="324133">
                <a:tc>
                  <a:txBody>
                    <a:bodyPr/>
                    <a:lstStyle/>
                    <a:p>
                      <a:pPr lvl="0">
                        <a:buNone/>
                      </a:pPr>
                      <a:r>
                        <a:rPr lang="en-US" sz="1800"/>
                        <a:t>S6</a:t>
                      </a:r>
                      <a:endParaRPr lang="en-US"/>
                    </a:p>
                  </a:txBody>
                  <a:tcPr/>
                </a:tc>
                <a:tc>
                  <a:txBody>
                    <a:bodyPr/>
                    <a:lstStyle/>
                    <a:p>
                      <a:pPr lvl="0">
                        <a:buNone/>
                      </a:pPr>
                      <a:r>
                        <a:rPr lang="en-US" sz="1800"/>
                        <a:t>Seher</a:t>
                      </a:r>
                      <a:endParaRPr lang="en-US"/>
                    </a:p>
                  </a:txBody>
                  <a:tcPr/>
                </a:tc>
                <a:tc>
                  <a:txBody>
                    <a:bodyPr/>
                    <a:lstStyle/>
                    <a:p>
                      <a:pPr lvl="0">
                        <a:buNone/>
                      </a:pPr>
                      <a:r>
                        <a:rPr lang="en-US" sz="1800"/>
                        <a:t>NULL</a:t>
                      </a:r>
                      <a:endParaRPr lang="en-US"/>
                    </a:p>
                  </a:txBody>
                  <a:tcPr/>
                </a:tc>
                <a:extLst>
                  <a:ext uri="{0D108BD9-81ED-4DB2-BD59-A6C34878D82A}">
                    <a16:rowId xmlns:a16="http://schemas.microsoft.com/office/drawing/2014/main" xmlns="" val="534761558"/>
                  </a:ext>
                </a:extLst>
              </a:tr>
            </a:tbl>
          </a:graphicData>
        </a:graphic>
      </p:graphicFrame>
      <p:sp>
        <p:nvSpPr>
          <p:cNvPr id="8" name="TextBox 7">
            <a:extLst>
              <a:ext uri="{FF2B5EF4-FFF2-40B4-BE49-F238E27FC236}">
                <a16:creationId xmlns:a16="http://schemas.microsoft.com/office/drawing/2014/main" xmlns="" id="{E9D62E1D-6B87-41DE-9A1E-1A4DC4CD484C}"/>
              </a:ext>
            </a:extLst>
          </p:cNvPr>
          <p:cNvSpPr txBox="1"/>
          <p:nvPr/>
        </p:nvSpPr>
        <p:spPr>
          <a:xfrm>
            <a:off x="1282700" y="3911600"/>
            <a:ext cx="3797300" cy="366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Student  Left Join Department </a:t>
            </a:r>
          </a:p>
        </p:txBody>
      </p:sp>
    </p:spTree>
    <p:extLst>
      <p:ext uri="{BB962C8B-B14F-4D97-AF65-F5344CB8AC3E}">
        <p14:creationId xmlns:p14="http://schemas.microsoft.com/office/powerpoint/2010/main" val="319286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7D0B8-ED07-4B8C-A077-423D1EB3B095}"/>
              </a:ext>
            </a:extLst>
          </p:cNvPr>
          <p:cNvSpPr>
            <a:spLocks noGrp="1"/>
          </p:cNvSpPr>
          <p:nvPr>
            <p:ph type="title"/>
          </p:nvPr>
        </p:nvSpPr>
        <p:spPr/>
        <p:txBody>
          <a:bodyPr/>
          <a:lstStyle/>
          <a:p>
            <a:r>
              <a:rPr lang="en-US">
                <a:cs typeface="Calibri Light"/>
              </a:rPr>
              <a:t>Syntax : RIGHT OUTER JOIN </a:t>
            </a:r>
            <a:endParaRPr lang="en-US"/>
          </a:p>
        </p:txBody>
      </p:sp>
      <p:sp>
        <p:nvSpPr>
          <p:cNvPr id="3" name="Content Placeholder 2">
            <a:extLst>
              <a:ext uri="{FF2B5EF4-FFF2-40B4-BE49-F238E27FC236}">
                <a16:creationId xmlns:a16="http://schemas.microsoft.com/office/drawing/2014/main" xmlns="" id="{BC2C3B75-65A7-4C5F-BF0E-E63C5ACE5E3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SELECT </a:t>
            </a:r>
            <a:r>
              <a:rPr lang="en-US" dirty="0" err="1">
                <a:ea typeface="+mn-lt"/>
                <a:cs typeface="+mn-lt"/>
              </a:rPr>
              <a:t>s.RollNumber</a:t>
            </a:r>
            <a:r>
              <a:rPr lang="en-US" dirty="0">
                <a:ea typeface="+mn-lt"/>
                <a:cs typeface="+mn-lt"/>
              </a:rPr>
              <a:t>, </a:t>
            </a:r>
            <a:r>
              <a:rPr lang="en-US" dirty="0" err="1">
                <a:ea typeface="+mn-lt"/>
                <a:cs typeface="+mn-lt"/>
              </a:rPr>
              <a:t>s.Name</a:t>
            </a:r>
            <a:r>
              <a:rPr lang="en-US" dirty="0">
                <a:ea typeface="+mn-lt"/>
                <a:cs typeface="+mn-lt"/>
              </a:rPr>
              <a:t> , </a:t>
            </a:r>
            <a:r>
              <a:rPr lang="en-US" dirty="0" err="1">
                <a:ea typeface="+mn-lt"/>
                <a:cs typeface="+mn-lt"/>
              </a:rPr>
              <a:t>d.Dname</a:t>
            </a:r>
            <a:endParaRPr lang="en-US" dirty="0">
              <a:ea typeface="+mn-lt"/>
              <a:cs typeface="+mn-lt"/>
            </a:endParaRPr>
          </a:p>
          <a:p>
            <a:pPr marL="0" indent="0">
              <a:buNone/>
            </a:pPr>
            <a:r>
              <a:rPr lang="en-US" dirty="0">
                <a:ea typeface="+mn-lt"/>
                <a:cs typeface="+mn-lt"/>
              </a:rPr>
              <a:t>FROM Student AS s </a:t>
            </a:r>
            <a:br>
              <a:rPr lang="en-US" dirty="0">
                <a:ea typeface="+mn-lt"/>
                <a:cs typeface="+mn-lt"/>
              </a:rPr>
            </a:br>
            <a:r>
              <a:rPr lang="en-US" dirty="0">
                <a:ea typeface="+mn-lt"/>
                <a:cs typeface="+mn-lt"/>
              </a:rPr>
              <a:t>RIGHT JOIN Department AS d ON </a:t>
            </a:r>
            <a:r>
              <a:rPr lang="en-US" dirty="0" err="1">
                <a:ea typeface="+mn-lt"/>
                <a:cs typeface="+mn-lt"/>
              </a:rPr>
              <a:t>s.Did</a:t>
            </a:r>
            <a:r>
              <a:rPr lang="en-US" dirty="0">
                <a:ea typeface="+mn-lt"/>
                <a:cs typeface="+mn-lt"/>
              </a:rPr>
              <a:t>=</a:t>
            </a:r>
            <a:r>
              <a:rPr lang="en-US" dirty="0" err="1">
                <a:ea typeface="+mn-lt"/>
                <a:cs typeface="+mn-lt"/>
              </a:rPr>
              <a:t>D.DNumber</a:t>
            </a:r>
            <a:r>
              <a:rPr lang="en-US" dirty="0">
                <a:ea typeface="+mn-lt"/>
                <a:cs typeface="+mn-lt"/>
              </a:rPr>
              <a:t>;</a:t>
            </a:r>
            <a:endParaRPr lang="en-US" dirty="0">
              <a:cs typeface="Calibri"/>
            </a:endParaRPr>
          </a:p>
        </p:txBody>
      </p:sp>
      <p:graphicFrame>
        <p:nvGraphicFramePr>
          <p:cNvPr id="5" name="Table 5">
            <a:extLst>
              <a:ext uri="{FF2B5EF4-FFF2-40B4-BE49-F238E27FC236}">
                <a16:creationId xmlns:a16="http://schemas.microsoft.com/office/drawing/2014/main" xmlns="" id="{AFD88796-747C-49D0-BE03-9E34F3794972}"/>
              </a:ext>
            </a:extLst>
          </p:cNvPr>
          <p:cNvGraphicFramePr>
            <a:graphicFrameLocks noGrp="1"/>
          </p:cNvGraphicFramePr>
          <p:nvPr>
            <p:extLst>
              <p:ext uri="{D42A27DB-BD31-4B8C-83A1-F6EECF244321}">
                <p14:modId xmlns:p14="http://schemas.microsoft.com/office/powerpoint/2010/main" val="1858500134"/>
              </p:ext>
            </p:extLst>
          </p:nvPr>
        </p:nvGraphicFramePr>
        <p:xfrm>
          <a:off x="1282700" y="4203560"/>
          <a:ext cx="5263473" cy="256032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1800" dirty="0"/>
                        <a:t>RollNumber</a:t>
                      </a:r>
                    </a:p>
                  </a:txBody>
                  <a:tcPr/>
                </a:tc>
                <a:tc>
                  <a:txBody>
                    <a:bodyPr/>
                    <a:lstStyle/>
                    <a:p>
                      <a:pPr lvl="0">
                        <a:buNone/>
                      </a:pPr>
                      <a:r>
                        <a:rPr lang="en-US" sz="1800"/>
                        <a:t>Name</a:t>
                      </a:r>
                    </a:p>
                  </a:txBody>
                  <a:tcPr/>
                </a:tc>
                <a:tc>
                  <a:txBody>
                    <a:bodyPr/>
                    <a:lstStyle/>
                    <a:p>
                      <a:pPr lvl="0">
                        <a:buNone/>
                      </a:pPr>
                      <a:r>
                        <a:rPr lang="en-US" sz="1800"/>
                        <a:t>Did</a:t>
                      </a:r>
                    </a:p>
                  </a:txBody>
                  <a:tcPr/>
                </a:tc>
                <a:extLst>
                  <a:ext uri="{0D108BD9-81ED-4DB2-BD59-A6C34878D82A}">
                    <a16:rowId xmlns:a16="http://schemas.microsoft.com/office/drawing/2014/main" xmlns="" val="3142063071"/>
                  </a:ext>
                </a:extLst>
              </a:tr>
              <a:tr h="324134">
                <a:tc>
                  <a:txBody>
                    <a:bodyPr/>
                    <a:lstStyle/>
                    <a:p>
                      <a:pPr lvl="0">
                        <a:buNone/>
                      </a:pPr>
                      <a:r>
                        <a:rPr lang="en-US" sz="1800" dirty="0"/>
                        <a:t>S1</a:t>
                      </a:r>
                    </a:p>
                  </a:txBody>
                  <a:tcPr/>
                </a:tc>
                <a:tc>
                  <a:txBody>
                    <a:bodyPr/>
                    <a:lstStyle/>
                    <a:p>
                      <a:pPr lvl="0">
                        <a:buNone/>
                      </a:pPr>
                      <a:r>
                        <a:rPr lang="en-US" sz="1800"/>
                        <a:t>Ahmad</a:t>
                      </a:r>
                    </a:p>
                  </a:txBody>
                  <a:tcPr/>
                </a:tc>
                <a:tc>
                  <a:txBody>
                    <a:bodyPr/>
                    <a:lstStyle/>
                    <a:p>
                      <a:pPr lvl="0">
                        <a:buNone/>
                      </a:pPr>
                      <a:r>
                        <a:rPr lang="en-US" sz="1800"/>
                        <a:t>D1</a:t>
                      </a:r>
                    </a:p>
                  </a:txBody>
                  <a:tcPr/>
                </a:tc>
                <a:extLst>
                  <a:ext uri="{0D108BD9-81ED-4DB2-BD59-A6C34878D82A}">
                    <a16:rowId xmlns:a16="http://schemas.microsoft.com/office/drawing/2014/main" xmlns="" val="1730085906"/>
                  </a:ext>
                </a:extLst>
              </a:tr>
              <a:tr h="324134">
                <a:tc>
                  <a:txBody>
                    <a:bodyPr/>
                    <a:lstStyle/>
                    <a:p>
                      <a:pPr lvl="0">
                        <a:buNone/>
                      </a:pPr>
                      <a:r>
                        <a:rPr lang="en-US" sz="1800"/>
                        <a:t>S2</a:t>
                      </a:r>
                    </a:p>
                  </a:txBody>
                  <a:tcPr/>
                </a:tc>
                <a:tc>
                  <a:txBody>
                    <a:bodyPr/>
                    <a:lstStyle/>
                    <a:p>
                      <a:pPr lvl="0">
                        <a:buNone/>
                      </a:pPr>
                      <a:r>
                        <a:rPr lang="en-US" sz="1800"/>
                        <a:t>Aliya</a:t>
                      </a:r>
                    </a:p>
                  </a:txBody>
                  <a:tcPr/>
                </a:tc>
                <a:tc>
                  <a:txBody>
                    <a:bodyPr/>
                    <a:lstStyle/>
                    <a:p>
                      <a:pPr lvl="0">
                        <a:buNone/>
                      </a:pPr>
                      <a:r>
                        <a:rPr lang="en-US" sz="1800"/>
                        <a:t>D1</a:t>
                      </a:r>
                    </a:p>
                  </a:txBody>
                  <a:tcPr/>
                </a:tc>
                <a:extLst>
                  <a:ext uri="{0D108BD9-81ED-4DB2-BD59-A6C34878D82A}">
                    <a16:rowId xmlns:a16="http://schemas.microsoft.com/office/drawing/2014/main" xmlns="" val="587489041"/>
                  </a:ext>
                </a:extLst>
              </a:tr>
              <a:tr h="324134">
                <a:tc>
                  <a:txBody>
                    <a:bodyPr/>
                    <a:lstStyle/>
                    <a:p>
                      <a:pPr lvl="0">
                        <a:buNone/>
                      </a:pPr>
                      <a:r>
                        <a:rPr lang="en-US" sz="1800"/>
                        <a:t>S3</a:t>
                      </a:r>
                    </a:p>
                  </a:txBody>
                  <a:tcPr/>
                </a:tc>
                <a:tc>
                  <a:txBody>
                    <a:bodyPr/>
                    <a:lstStyle/>
                    <a:p>
                      <a:pPr lvl="0">
                        <a:buNone/>
                      </a:pPr>
                      <a:r>
                        <a:rPr lang="en-US" sz="1800"/>
                        <a:t>Bushra</a:t>
                      </a:r>
                    </a:p>
                  </a:txBody>
                  <a:tcPr/>
                </a:tc>
                <a:tc>
                  <a:txBody>
                    <a:bodyPr/>
                    <a:lstStyle/>
                    <a:p>
                      <a:pPr lvl="0">
                        <a:buNone/>
                      </a:pPr>
                      <a:r>
                        <a:rPr lang="en-US" sz="1800"/>
                        <a:t>D2</a:t>
                      </a:r>
                    </a:p>
                  </a:txBody>
                  <a:tcPr/>
                </a:tc>
                <a:extLst>
                  <a:ext uri="{0D108BD9-81ED-4DB2-BD59-A6C34878D82A}">
                    <a16:rowId xmlns:a16="http://schemas.microsoft.com/office/drawing/2014/main" xmlns="" val="3227101805"/>
                  </a:ext>
                </a:extLst>
              </a:tr>
              <a:tr h="324134">
                <a:tc>
                  <a:txBody>
                    <a:bodyPr/>
                    <a:lstStyle/>
                    <a:p>
                      <a:pPr lvl="0">
                        <a:buNone/>
                      </a:pPr>
                      <a:r>
                        <a:rPr lang="en-US" sz="1800"/>
                        <a:t>S4</a:t>
                      </a:r>
                    </a:p>
                  </a:txBody>
                  <a:tcPr/>
                </a:tc>
                <a:tc>
                  <a:txBody>
                    <a:bodyPr/>
                    <a:lstStyle/>
                    <a:p>
                      <a:pPr lvl="0">
                        <a:buNone/>
                      </a:pPr>
                      <a:r>
                        <a:rPr lang="en-US" sz="1800"/>
                        <a:t>Bilawal</a:t>
                      </a:r>
                    </a:p>
                  </a:txBody>
                  <a:tcPr/>
                </a:tc>
                <a:tc>
                  <a:txBody>
                    <a:bodyPr/>
                    <a:lstStyle/>
                    <a:p>
                      <a:pPr lvl="0">
                        <a:buNone/>
                      </a:pPr>
                      <a:r>
                        <a:rPr lang="en-US" sz="1800"/>
                        <a:t>D2</a:t>
                      </a:r>
                    </a:p>
                  </a:txBody>
                  <a:tcPr/>
                </a:tc>
                <a:extLst>
                  <a:ext uri="{0D108BD9-81ED-4DB2-BD59-A6C34878D82A}">
                    <a16:rowId xmlns:a16="http://schemas.microsoft.com/office/drawing/2014/main" xmlns="" val="2037652926"/>
                  </a:ext>
                </a:extLst>
              </a:tr>
              <a:tr h="324133">
                <a:tc>
                  <a:txBody>
                    <a:bodyPr/>
                    <a:lstStyle/>
                    <a:p>
                      <a:pPr lvl="0">
                        <a:buNone/>
                      </a:pPr>
                      <a:r>
                        <a:rPr lang="en-US" sz="1800"/>
                        <a:t>S5</a:t>
                      </a:r>
                    </a:p>
                  </a:txBody>
                  <a:tcPr/>
                </a:tc>
                <a:tc>
                  <a:txBody>
                    <a:bodyPr/>
                    <a:lstStyle/>
                    <a:p>
                      <a:pPr lvl="0">
                        <a:buNone/>
                      </a:pPr>
                      <a:r>
                        <a:rPr lang="en-US" sz="1800"/>
                        <a:t>Sameena</a:t>
                      </a:r>
                    </a:p>
                  </a:txBody>
                  <a:tcPr/>
                </a:tc>
                <a:tc>
                  <a:txBody>
                    <a:bodyPr/>
                    <a:lstStyle/>
                    <a:p>
                      <a:pPr lvl="0">
                        <a:buNone/>
                      </a:pPr>
                      <a:r>
                        <a:rPr lang="en-US" sz="1800"/>
                        <a:t>NULL</a:t>
                      </a:r>
                    </a:p>
                  </a:txBody>
                  <a:tcPr/>
                </a:tc>
                <a:extLst>
                  <a:ext uri="{0D108BD9-81ED-4DB2-BD59-A6C34878D82A}">
                    <a16:rowId xmlns:a16="http://schemas.microsoft.com/office/drawing/2014/main" xmlns="" val="3563129014"/>
                  </a:ext>
                </a:extLst>
              </a:tr>
              <a:tr h="324133">
                <a:tc>
                  <a:txBody>
                    <a:bodyPr/>
                    <a:lstStyle/>
                    <a:p>
                      <a:pPr lvl="0">
                        <a:buNone/>
                      </a:pPr>
                      <a:r>
                        <a:rPr lang="en-US" sz="1800"/>
                        <a:t>S6</a:t>
                      </a:r>
                    </a:p>
                  </a:txBody>
                  <a:tcPr/>
                </a:tc>
                <a:tc>
                  <a:txBody>
                    <a:bodyPr/>
                    <a:lstStyle/>
                    <a:p>
                      <a:pPr lvl="0">
                        <a:buNone/>
                      </a:pPr>
                      <a:r>
                        <a:rPr lang="en-US" sz="1800"/>
                        <a:t>Seher</a:t>
                      </a:r>
                    </a:p>
                  </a:txBody>
                  <a:tcPr/>
                </a:tc>
                <a:tc>
                  <a:txBody>
                    <a:bodyPr/>
                    <a:lstStyle/>
                    <a:p>
                      <a:pPr lvl="0">
                        <a:buNone/>
                      </a:pPr>
                      <a:r>
                        <a:rPr lang="en-US" sz="1800" dirty="0"/>
                        <a:t>NULL</a:t>
                      </a:r>
                    </a:p>
                  </a:txBody>
                  <a:tcPr/>
                </a:tc>
                <a:extLst>
                  <a:ext uri="{0D108BD9-81ED-4DB2-BD59-A6C34878D82A}">
                    <a16:rowId xmlns:a16="http://schemas.microsoft.com/office/drawing/2014/main" xmlns="" val="2888315070"/>
                  </a:ext>
                </a:extLst>
              </a:tr>
            </a:tbl>
          </a:graphicData>
        </a:graphic>
      </p:graphicFrame>
      <p:graphicFrame>
        <p:nvGraphicFramePr>
          <p:cNvPr id="7" name="Table 7">
            <a:extLst>
              <a:ext uri="{FF2B5EF4-FFF2-40B4-BE49-F238E27FC236}">
                <a16:creationId xmlns:a16="http://schemas.microsoft.com/office/drawing/2014/main" xmlns="" id="{6CCBFDAB-411C-4757-AA22-64CEF2C29DC8}"/>
              </a:ext>
            </a:extLst>
          </p:cNvPr>
          <p:cNvGraphicFramePr>
            <a:graphicFrameLocks noGrp="1"/>
          </p:cNvGraphicFramePr>
          <p:nvPr>
            <p:extLst>
              <p:ext uri="{D42A27DB-BD31-4B8C-83A1-F6EECF244321}">
                <p14:modId xmlns:p14="http://schemas.microsoft.com/office/powerpoint/2010/main" val="317784520"/>
              </p:ext>
            </p:extLst>
          </p:nvPr>
        </p:nvGraphicFramePr>
        <p:xfrm>
          <a:off x="7191375" y="4569320"/>
          <a:ext cx="3748700" cy="1828800"/>
        </p:xfrm>
        <a:graphic>
          <a:graphicData uri="http://schemas.openxmlformats.org/drawingml/2006/table">
            <a:tbl>
              <a:tblPr firstRow="1" bandRow="1">
                <a:tableStyleId>{5C22544A-7EE6-4342-B048-85BDC9FD1C3A}</a:tableStyleId>
              </a:tblPr>
              <a:tblGrid>
                <a:gridCol w="1874350">
                  <a:extLst>
                    <a:ext uri="{9D8B030D-6E8A-4147-A177-3AD203B41FA5}">
                      <a16:colId xmlns:a16="http://schemas.microsoft.com/office/drawing/2014/main" xmlns="" val="3398773824"/>
                    </a:ext>
                  </a:extLst>
                </a:gridCol>
                <a:gridCol w="1874350">
                  <a:extLst>
                    <a:ext uri="{9D8B030D-6E8A-4147-A177-3AD203B41FA5}">
                      <a16:colId xmlns:a16="http://schemas.microsoft.com/office/drawing/2014/main" xmlns="" val="2784660695"/>
                    </a:ext>
                  </a:extLst>
                </a:gridCol>
              </a:tblGrid>
              <a:tr h="358253">
                <a:tc>
                  <a:txBody>
                    <a:bodyPr/>
                    <a:lstStyle/>
                    <a:p>
                      <a:pPr lvl="0">
                        <a:buNone/>
                      </a:pPr>
                      <a:r>
                        <a:rPr lang="en-US" sz="2400" dirty="0"/>
                        <a:t>Did</a:t>
                      </a:r>
                      <a:endParaRPr lang="en-US" dirty="0"/>
                    </a:p>
                  </a:txBody>
                  <a:tcPr/>
                </a:tc>
                <a:tc>
                  <a:txBody>
                    <a:bodyPr/>
                    <a:lstStyle/>
                    <a:p>
                      <a:pPr lvl="0">
                        <a:buNone/>
                      </a:pPr>
                      <a:r>
                        <a:rPr lang="en-US" sz="2400" dirty="0"/>
                        <a:t>Dname</a:t>
                      </a:r>
                      <a:endParaRPr lang="en-US" dirty="0"/>
                    </a:p>
                  </a:txBody>
                  <a:tcPr/>
                </a:tc>
                <a:extLst>
                  <a:ext uri="{0D108BD9-81ED-4DB2-BD59-A6C34878D82A}">
                    <a16:rowId xmlns:a16="http://schemas.microsoft.com/office/drawing/2014/main" xmlns="" val="511635895"/>
                  </a:ext>
                </a:extLst>
              </a:tr>
              <a:tr h="358253">
                <a:tc>
                  <a:txBody>
                    <a:bodyPr/>
                    <a:lstStyle/>
                    <a:p>
                      <a:pPr lvl="0">
                        <a:buNone/>
                      </a:pPr>
                      <a:r>
                        <a:rPr lang="en-US" sz="2400"/>
                        <a:t>D1</a:t>
                      </a:r>
                      <a:endParaRPr lang="en-US"/>
                    </a:p>
                  </a:txBody>
                  <a:tcPr/>
                </a:tc>
                <a:tc>
                  <a:txBody>
                    <a:bodyPr/>
                    <a:lstStyle/>
                    <a:p>
                      <a:pPr lvl="0">
                        <a:buNone/>
                      </a:pPr>
                      <a:r>
                        <a:rPr lang="en-US" sz="2400"/>
                        <a:t>FOIT</a:t>
                      </a:r>
                      <a:endParaRPr lang="en-US"/>
                    </a:p>
                  </a:txBody>
                  <a:tcPr/>
                </a:tc>
                <a:extLst>
                  <a:ext uri="{0D108BD9-81ED-4DB2-BD59-A6C34878D82A}">
                    <a16:rowId xmlns:a16="http://schemas.microsoft.com/office/drawing/2014/main" xmlns="" val="1789721376"/>
                  </a:ext>
                </a:extLst>
              </a:tr>
              <a:tr h="358253">
                <a:tc>
                  <a:txBody>
                    <a:bodyPr/>
                    <a:lstStyle/>
                    <a:p>
                      <a:pPr lvl="0">
                        <a:buNone/>
                      </a:pPr>
                      <a:r>
                        <a:rPr lang="en-US" sz="2400"/>
                        <a:t>D2</a:t>
                      </a:r>
                      <a:endParaRPr lang="en-US"/>
                    </a:p>
                  </a:txBody>
                  <a:tcPr/>
                </a:tc>
                <a:tc>
                  <a:txBody>
                    <a:bodyPr/>
                    <a:lstStyle/>
                    <a:p>
                      <a:pPr lvl="0">
                        <a:buNone/>
                      </a:pPr>
                      <a:r>
                        <a:rPr lang="en-US" sz="2400"/>
                        <a:t>FOEE</a:t>
                      </a:r>
                      <a:endParaRPr lang="en-US"/>
                    </a:p>
                  </a:txBody>
                  <a:tcPr/>
                </a:tc>
                <a:extLst>
                  <a:ext uri="{0D108BD9-81ED-4DB2-BD59-A6C34878D82A}">
                    <a16:rowId xmlns:a16="http://schemas.microsoft.com/office/drawing/2014/main" xmlns="" val="520541634"/>
                  </a:ext>
                </a:extLst>
              </a:tr>
              <a:tr h="358253">
                <a:tc>
                  <a:txBody>
                    <a:bodyPr/>
                    <a:lstStyle/>
                    <a:p>
                      <a:pPr lvl="0">
                        <a:buNone/>
                      </a:pPr>
                      <a:r>
                        <a:rPr lang="en-US" sz="2400"/>
                        <a:t>D3</a:t>
                      </a:r>
                    </a:p>
                  </a:txBody>
                  <a:tcPr/>
                </a:tc>
                <a:tc>
                  <a:txBody>
                    <a:bodyPr/>
                    <a:lstStyle/>
                    <a:p>
                      <a:pPr lvl="0">
                        <a:buNone/>
                      </a:pPr>
                      <a:r>
                        <a:rPr lang="en-US" sz="2400" dirty="0"/>
                        <a:t>FOSS</a:t>
                      </a:r>
                    </a:p>
                  </a:txBody>
                  <a:tcPr/>
                </a:tc>
                <a:extLst>
                  <a:ext uri="{0D108BD9-81ED-4DB2-BD59-A6C34878D82A}">
                    <a16:rowId xmlns:a16="http://schemas.microsoft.com/office/drawing/2014/main" xmlns="" val="2317520353"/>
                  </a:ext>
                </a:extLst>
              </a:tr>
            </a:tbl>
          </a:graphicData>
        </a:graphic>
      </p:graphicFrame>
      <p:sp>
        <p:nvSpPr>
          <p:cNvPr id="8" name="TextBox 7">
            <a:extLst>
              <a:ext uri="{FF2B5EF4-FFF2-40B4-BE49-F238E27FC236}">
                <a16:creationId xmlns:a16="http://schemas.microsoft.com/office/drawing/2014/main" xmlns="" id="{E9D62E1D-6B87-41DE-9A1E-1A4DC4CD484C}"/>
              </a:ext>
            </a:extLst>
          </p:cNvPr>
          <p:cNvSpPr txBox="1"/>
          <p:nvPr/>
        </p:nvSpPr>
        <p:spPr>
          <a:xfrm>
            <a:off x="1282700" y="3911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Student </a:t>
            </a:r>
          </a:p>
        </p:txBody>
      </p:sp>
      <p:sp>
        <p:nvSpPr>
          <p:cNvPr id="9" name="TextBox 8">
            <a:extLst>
              <a:ext uri="{FF2B5EF4-FFF2-40B4-BE49-F238E27FC236}">
                <a16:creationId xmlns:a16="http://schemas.microsoft.com/office/drawing/2014/main" xmlns="" id="{7E1412F3-7E8F-459C-8871-815A6B0DE0C3}"/>
              </a:ext>
            </a:extLst>
          </p:cNvPr>
          <p:cNvSpPr txBox="1"/>
          <p:nvPr/>
        </p:nvSpPr>
        <p:spPr>
          <a:xfrm>
            <a:off x="7191375" y="41814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Department</a:t>
            </a:r>
          </a:p>
        </p:txBody>
      </p:sp>
    </p:spTree>
    <p:extLst>
      <p:ext uri="{BB962C8B-B14F-4D97-AF65-F5344CB8AC3E}">
        <p14:creationId xmlns:p14="http://schemas.microsoft.com/office/powerpoint/2010/main" val="1912251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7D0B8-ED07-4B8C-A077-423D1EB3B095}"/>
              </a:ext>
            </a:extLst>
          </p:cNvPr>
          <p:cNvSpPr>
            <a:spLocks noGrp="1"/>
          </p:cNvSpPr>
          <p:nvPr>
            <p:ph type="title"/>
          </p:nvPr>
        </p:nvSpPr>
        <p:spPr/>
        <p:txBody>
          <a:bodyPr/>
          <a:lstStyle/>
          <a:p>
            <a:r>
              <a:rPr lang="en-US">
                <a:cs typeface="Calibri Light"/>
              </a:rPr>
              <a:t>Output: RIGHT OUTER JOIN </a:t>
            </a:r>
            <a:endParaRPr lang="en-US"/>
          </a:p>
        </p:txBody>
      </p:sp>
      <p:sp>
        <p:nvSpPr>
          <p:cNvPr id="3" name="Content Placeholder 2">
            <a:extLst>
              <a:ext uri="{FF2B5EF4-FFF2-40B4-BE49-F238E27FC236}">
                <a16:creationId xmlns:a16="http://schemas.microsoft.com/office/drawing/2014/main" xmlns="" id="{BC2C3B75-65A7-4C5F-BF0E-E63C5ACE5E3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SELECT </a:t>
            </a:r>
            <a:r>
              <a:rPr lang="en-US" dirty="0" err="1">
                <a:ea typeface="+mn-lt"/>
                <a:cs typeface="+mn-lt"/>
              </a:rPr>
              <a:t>s.RollNumber</a:t>
            </a:r>
            <a:r>
              <a:rPr lang="en-US" dirty="0">
                <a:ea typeface="+mn-lt"/>
                <a:cs typeface="+mn-lt"/>
              </a:rPr>
              <a:t>, </a:t>
            </a:r>
            <a:r>
              <a:rPr lang="en-US" dirty="0" err="1">
                <a:ea typeface="+mn-lt"/>
                <a:cs typeface="+mn-lt"/>
              </a:rPr>
              <a:t>s.Name</a:t>
            </a:r>
            <a:r>
              <a:rPr lang="en-US" dirty="0">
                <a:ea typeface="+mn-lt"/>
                <a:cs typeface="+mn-lt"/>
              </a:rPr>
              <a:t> , </a:t>
            </a:r>
            <a:r>
              <a:rPr lang="en-US" dirty="0" err="1">
                <a:ea typeface="+mn-lt"/>
                <a:cs typeface="+mn-lt"/>
              </a:rPr>
              <a:t>d.Dname</a:t>
            </a:r>
            <a:endParaRPr lang="en-US" dirty="0">
              <a:ea typeface="+mn-lt"/>
              <a:cs typeface="+mn-lt"/>
            </a:endParaRPr>
          </a:p>
          <a:p>
            <a:pPr marL="0" indent="0">
              <a:buNone/>
            </a:pPr>
            <a:r>
              <a:rPr lang="en-US" dirty="0">
                <a:ea typeface="+mn-lt"/>
                <a:cs typeface="+mn-lt"/>
              </a:rPr>
              <a:t>FROM Student AS s </a:t>
            </a:r>
            <a:br>
              <a:rPr lang="en-US" dirty="0">
                <a:ea typeface="+mn-lt"/>
                <a:cs typeface="+mn-lt"/>
              </a:rPr>
            </a:br>
            <a:r>
              <a:rPr lang="en-US" dirty="0">
                <a:ea typeface="+mn-lt"/>
                <a:cs typeface="+mn-lt"/>
              </a:rPr>
              <a:t>RIGHT JOIN Department AS d ON </a:t>
            </a:r>
            <a:r>
              <a:rPr lang="en-US" dirty="0" err="1">
                <a:ea typeface="+mn-lt"/>
                <a:cs typeface="+mn-lt"/>
              </a:rPr>
              <a:t>s.Did</a:t>
            </a:r>
            <a:r>
              <a:rPr lang="en-US" dirty="0">
                <a:ea typeface="+mn-lt"/>
                <a:cs typeface="+mn-lt"/>
              </a:rPr>
              <a:t>=</a:t>
            </a:r>
            <a:r>
              <a:rPr lang="en-US" dirty="0" err="1">
                <a:ea typeface="+mn-lt"/>
                <a:cs typeface="+mn-lt"/>
              </a:rPr>
              <a:t>D.DNumber</a:t>
            </a:r>
            <a:r>
              <a:rPr lang="en-US" dirty="0">
                <a:ea typeface="+mn-lt"/>
                <a:cs typeface="+mn-lt"/>
              </a:rPr>
              <a:t>;</a:t>
            </a:r>
            <a:endParaRPr lang="en-US" dirty="0">
              <a:cs typeface="Calibri"/>
            </a:endParaRPr>
          </a:p>
        </p:txBody>
      </p:sp>
      <p:graphicFrame>
        <p:nvGraphicFramePr>
          <p:cNvPr id="5" name="Table 5">
            <a:extLst>
              <a:ext uri="{FF2B5EF4-FFF2-40B4-BE49-F238E27FC236}">
                <a16:creationId xmlns:a16="http://schemas.microsoft.com/office/drawing/2014/main" xmlns="" id="{AFD88796-747C-49D0-BE03-9E34F3794972}"/>
              </a:ext>
            </a:extLst>
          </p:cNvPr>
          <p:cNvGraphicFramePr>
            <a:graphicFrameLocks noGrp="1"/>
          </p:cNvGraphicFramePr>
          <p:nvPr>
            <p:extLst>
              <p:ext uri="{D42A27DB-BD31-4B8C-83A1-F6EECF244321}">
                <p14:modId xmlns:p14="http://schemas.microsoft.com/office/powerpoint/2010/main" val="2583944700"/>
              </p:ext>
            </p:extLst>
          </p:nvPr>
        </p:nvGraphicFramePr>
        <p:xfrm>
          <a:off x="1303582" y="4376162"/>
          <a:ext cx="5263473" cy="219456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1800" dirty="0"/>
                        <a:t>RollNumber</a:t>
                      </a:r>
                    </a:p>
                  </a:txBody>
                  <a:tcPr/>
                </a:tc>
                <a:tc>
                  <a:txBody>
                    <a:bodyPr/>
                    <a:lstStyle/>
                    <a:p>
                      <a:pPr lvl="0">
                        <a:buNone/>
                      </a:pPr>
                      <a:r>
                        <a:rPr lang="en-US" sz="1800"/>
                        <a:t>Name</a:t>
                      </a:r>
                    </a:p>
                  </a:txBody>
                  <a:tcPr/>
                </a:tc>
                <a:tc>
                  <a:txBody>
                    <a:bodyPr/>
                    <a:lstStyle/>
                    <a:p>
                      <a:pPr lvl="0">
                        <a:buNone/>
                      </a:pPr>
                      <a:r>
                        <a:rPr lang="en-US" sz="1800" dirty="0"/>
                        <a:t>Dname</a:t>
                      </a:r>
                    </a:p>
                  </a:txBody>
                  <a:tcPr/>
                </a:tc>
                <a:extLst>
                  <a:ext uri="{0D108BD9-81ED-4DB2-BD59-A6C34878D82A}">
                    <a16:rowId xmlns:a16="http://schemas.microsoft.com/office/drawing/2014/main" xmlns="" val="3142063071"/>
                  </a:ext>
                </a:extLst>
              </a:tr>
              <a:tr h="324134">
                <a:tc>
                  <a:txBody>
                    <a:bodyPr/>
                    <a:lstStyle/>
                    <a:p>
                      <a:pPr lvl="0">
                        <a:buNone/>
                      </a:pPr>
                      <a:r>
                        <a:rPr lang="en-US" sz="1800"/>
                        <a:t>S1</a:t>
                      </a:r>
                    </a:p>
                  </a:txBody>
                  <a:tcPr/>
                </a:tc>
                <a:tc>
                  <a:txBody>
                    <a:bodyPr/>
                    <a:lstStyle/>
                    <a:p>
                      <a:pPr lvl="0">
                        <a:buNone/>
                      </a:pPr>
                      <a:r>
                        <a:rPr lang="en-US" sz="1800"/>
                        <a:t>Ahmad</a:t>
                      </a:r>
                    </a:p>
                  </a:txBody>
                  <a:tcPr/>
                </a:tc>
                <a:tc>
                  <a:txBody>
                    <a:bodyPr/>
                    <a:lstStyle/>
                    <a:p>
                      <a:pPr lvl="0">
                        <a:buNone/>
                      </a:pPr>
                      <a:r>
                        <a:rPr lang="en-US" sz="1800"/>
                        <a:t>FOIT</a:t>
                      </a:r>
                    </a:p>
                  </a:txBody>
                  <a:tcPr/>
                </a:tc>
                <a:extLst>
                  <a:ext uri="{0D108BD9-81ED-4DB2-BD59-A6C34878D82A}">
                    <a16:rowId xmlns:a16="http://schemas.microsoft.com/office/drawing/2014/main" xmlns="" val="1730085906"/>
                  </a:ext>
                </a:extLst>
              </a:tr>
              <a:tr h="324134">
                <a:tc>
                  <a:txBody>
                    <a:bodyPr/>
                    <a:lstStyle/>
                    <a:p>
                      <a:pPr lvl="0">
                        <a:buNone/>
                      </a:pPr>
                      <a:r>
                        <a:rPr lang="en-US" sz="1800"/>
                        <a:t>S2</a:t>
                      </a:r>
                    </a:p>
                  </a:txBody>
                  <a:tcPr/>
                </a:tc>
                <a:tc>
                  <a:txBody>
                    <a:bodyPr/>
                    <a:lstStyle/>
                    <a:p>
                      <a:pPr lvl="0">
                        <a:buNone/>
                      </a:pPr>
                      <a:r>
                        <a:rPr lang="en-US" sz="1800"/>
                        <a:t>Aliya</a:t>
                      </a:r>
                    </a:p>
                  </a:txBody>
                  <a:tcPr/>
                </a:tc>
                <a:tc>
                  <a:txBody>
                    <a:bodyPr/>
                    <a:lstStyle/>
                    <a:p>
                      <a:pPr lvl="0">
                        <a:buNone/>
                      </a:pPr>
                      <a:r>
                        <a:rPr lang="en-US" sz="1800"/>
                        <a:t>FOIT</a:t>
                      </a:r>
                    </a:p>
                  </a:txBody>
                  <a:tcPr/>
                </a:tc>
                <a:extLst>
                  <a:ext uri="{0D108BD9-81ED-4DB2-BD59-A6C34878D82A}">
                    <a16:rowId xmlns:a16="http://schemas.microsoft.com/office/drawing/2014/main" xmlns="" val="587489041"/>
                  </a:ext>
                </a:extLst>
              </a:tr>
              <a:tr h="324134">
                <a:tc>
                  <a:txBody>
                    <a:bodyPr/>
                    <a:lstStyle/>
                    <a:p>
                      <a:pPr lvl="0">
                        <a:buNone/>
                      </a:pPr>
                      <a:r>
                        <a:rPr lang="en-US" sz="1800"/>
                        <a:t>S3</a:t>
                      </a:r>
                    </a:p>
                  </a:txBody>
                  <a:tcPr/>
                </a:tc>
                <a:tc>
                  <a:txBody>
                    <a:bodyPr/>
                    <a:lstStyle/>
                    <a:p>
                      <a:pPr lvl="0">
                        <a:buNone/>
                      </a:pPr>
                      <a:r>
                        <a:rPr lang="en-US" sz="1800"/>
                        <a:t>Bushra</a:t>
                      </a:r>
                    </a:p>
                  </a:txBody>
                  <a:tcPr/>
                </a:tc>
                <a:tc>
                  <a:txBody>
                    <a:bodyPr/>
                    <a:lstStyle/>
                    <a:p>
                      <a:pPr lvl="0">
                        <a:buNone/>
                      </a:pPr>
                      <a:r>
                        <a:rPr lang="en-US" sz="1800"/>
                        <a:t>FOEE</a:t>
                      </a:r>
                    </a:p>
                  </a:txBody>
                  <a:tcPr/>
                </a:tc>
                <a:extLst>
                  <a:ext uri="{0D108BD9-81ED-4DB2-BD59-A6C34878D82A}">
                    <a16:rowId xmlns:a16="http://schemas.microsoft.com/office/drawing/2014/main" xmlns="" val="3227101805"/>
                  </a:ext>
                </a:extLst>
              </a:tr>
              <a:tr h="324134">
                <a:tc>
                  <a:txBody>
                    <a:bodyPr/>
                    <a:lstStyle/>
                    <a:p>
                      <a:pPr lvl="0">
                        <a:buNone/>
                      </a:pPr>
                      <a:r>
                        <a:rPr lang="en-US" sz="1800"/>
                        <a:t>S4</a:t>
                      </a:r>
                    </a:p>
                  </a:txBody>
                  <a:tcPr/>
                </a:tc>
                <a:tc>
                  <a:txBody>
                    <a:bodyPr/>
                    <a:lstStyle/>
                    <a:p>
                      <a:pPr lvl="0">
                        <a:buNone/>
                      </a:pPr>
                      <a:r>
                        <a:rPr lang="en-US" sz="1800"/>
                        <a:t>Bilawal</a:t>
                      </a:r>
                    </a:p>
                  </a:txBody>
                  <a:tcPr/>
                </a:tc>
                <a:tc>
                  <a:txBody>
                    <a:bodyPr/>
                    <a:lstStyle/>
                    <a:p>
                      <a:pPr lvl="0">
                        <a:buNone/>
                      </a:pPr>
                      <a:r>
                        <a:rPr lang="en-US" sz="1800"/>
                        <a:t>FOEE</a:t>
                      </a:r>
                    </a:p>
                  </a:txBody>
                  <a:tcPr/>
                </a:tc>
                <a:extLst>
                  <a:ext uri="{0D108BD9-81ED-4DB2-BD59-A6C34878D82A}">
                    <a16:rowId xmlns:a16="http://schemas.microsoft.com/office/drawing/2014/main" xmlns="" val="2037652926"/>
                  </a:ext>
                </a:extLst>
              </a:tr>
              <a:tr h="324133">
                <a:tc>
                  <a:txBody>
                    <a:bodyPr/>
                    <a:lstStyle/>
                    <a:p>
                      <a:pPr lvl="0">
                        <a:buNone/>
                      </a:pPr>
                      <a:r>
                        <a:rPr lang="en-US" sz="1800"/>
                        <a:t>NULL</a:t>
                      </a:r>
                    </a:p>
                  </a:txBody>
                  <a:tcPr/>
                </a:tc>
                <a:tc>
                  <a:txBody>
                    <a:bodyPr/>
                    <a:lstStyle/>
                    <a:p>
                      <a:pPr lvl="0">
                        <a:buNone/>
                      </a:pPr>
                      <a:r>
                        <a:rPr lang="en-US" sz="1800"/>
                        <a:t>NULL</a:t>
                      </a:r>
                    </a:p>
                  </a:txBody>
                  <a:tcPr/>
                </a:tc>
                <a:tc>
                  <a:txBody>
                    <a:bodyPr/>
                    <a:lstStyle/>
                    <a:p>
                      <a:pPr lvl="0">
                        <a:buNone/>
                      </a:pPr>
                      <a:r>
                        <a:rPr lang="en-US" sz="1800"/>
                        <a:t>FOSS</a:t>
                      </a:r>
                    </a:p>
                  </a:txBody>
                  <a:tcPr/>
                </a:tc>
                <a:extLst>
                  <a:ext uri="{0D108BD9-81ED-4DB2-BD59-A6C34878D82A}">
                    <a16:rowId xmlns:a16="http://schemas.microsoft.com/office/drawing/2014/main" xmlns="" val="2006150286"/>
                  </a:ext>
                </a:extLst>
              </a:tr>
            </a:tbl>
          </a:graphicData>
        </a:graphic>
      </p:graphicFrame>
      <p:sp>
        <p:nvSpPr>
          <p:cNvPr id="8" name="TextBox 7">
            <a:extLst>
              <a:ext uri="{FF2B5EF4-FFF2-40B4-BE49-F238E27FC236}">
                <a16:creationId xmlns:a16="http://schemas.microsoft.com/office/drawing/2014/main" xmlns="" id="{E9D62E1D-6B87-41DE-9A1E-1A4DC4CD484C}"/>
              </a:ext>
            </a:extLst>
          </p:cNvPr>
          <p:cNvSpPr txBox="1"/>
          <p:nvPr/>
        </p:nvSpPr>
        <p:spPr>
          <a:xfrm>
            <a:off x="1282700" y="3911600"/>
            <a:ext cx="3797300" cy="366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Student  RIGHT JOIN Department </a:t>
            </a:r>
          </a:p>
        </p:txBody>
      </p:sp>
    </p:spTree>
    <p:extLst>
      <p:ext uri="{BB962C8B-B14F-4D97-AF65-F5344CB8AC3E}">
        <p14:creationId xmlns:p14="http://schemas.microsoft.com/office/powerpoint/2010/main" val="338103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51AF5-F227-49C6-8564-ADB42114BC5D}"/>
              </a:ext>
            </a:extLst>
          </p:cNvPr>
          <p:cNvSpPr>
            <a:spLocks noGrp="1"/>
          </p:cNvSpPr>
          <p:nvPr>
            <p:ph type="title"/>
          </p:nvPr>
        </p:nvSpPr>
        <p:spPr/>
        <p:txBody>
          <a:bodyPr/>
          <a:lstStyle/>
          <a:p>
            <a:r>
              <a:rPr lang="en-US" dirty="0" smtClean="0">
                <a:cs typeface="Calibri Light"/>
              </a:rPr>
              <a:t>JOIN</a:t>
            </a:r>
            <a:endParaRPr lang="en-US" dirty="0"/>
          </a:p>
        </p:txBody>
      </p:sp>
      <p:sp>
        <p:nvSpPr>
          <p:cNvPr id="3" name="Content Placeholder 2">
            <a:extLst>
              <a:ext uri="{FF2B5EF4-FFF2-40B4-BE49-F238E27FC236}">
                <a16:creationId xmlns:a16="http://schemas.microsoft.com/office/drawing/2014/main" xmlns="" id="{4E6A0214-A71C-434A-AC2E-D0338BFA94E5}"/>
              </a:ext>
            </a:extLst>
          </p:cNvPr>
          <p:cNvSpPr>
            <a:spLocks noGrp="1"/>
          </p:cNvSpPr>
          <p:nvPr>
            <p:ph idx="1"/>
          </p:nvPr>
        </p:nvSpPr>
        <p:spPr>
          <a:xfrm>
            <a:off x="185057" y="1390197"/>
            <a:ext cx="6183086" cy="2115004"/>
          </a:xfrm>
        </p:spPr>
        <p:txBody>
          <a:bodyPr vert="horz" lIns="91440" tIns="45720" rIns="91440" bIns="45720" rtlCol="0" anchor="t">
            <a:normAutofit/>
          </a:bodyPr>
          <a:lstStyle/>
          <a:p>
            <a:pPr marL="0" indent="0">
              <a:buNone/>
            </a:pPr>
            <a:r>
              <a:rPr lang="en-US" dirty="0" smtClean="0">
                <a:ea typeface="+mn-lt"/>
                <a:cs typeface="+mn-lt"/>
              </a:rPr>
              <a:t>Show student name and student’s department number. </a:t>
            </a:r>
            <a:endParaRPr lang="en-US" dirty="0">
              <a:cs typeface="Calibri" panose="020F0502020204030204"/>
            </a:endParaRPr>
          </a:p>
          <a:p>
            <a:pPr marL="0" indent="0">
              <a:buNone/>
            </a:pPr>
            <a:endParaRPr lang="en-US" dirty="0">
              <a:ea typeface="+mn-lt"/>
              <a:cs typeface="+mn-lt"/>
            </a:endParaRPr>
          </a:p>
          <a:p>
            <a:pPr marL="0" indent="0">
              <a:buNone/>
            </a:pPr>
            <a:endParaRPr lang="en-US" dirty="0">
              <a:ea typeface="+mn-lt"/>
              <a:cs typeface="+mn-lt"/>
            </a:endParaRPr>
          </a:p>
        </p:txBody>
      </p:sp>
      <p:graphicFrame>
        <p:nvGraphicFramePr>
          <p:cNvPr id="5" name="Table 5">
            <a:extLst>
              <a:ext uri="{FF2B5EF4-FFF2-40B4-BE49-F238E27FC236}">
                <a16:creationId xmlns:a16="http://schemas.microsoft.com/office/drawing/2014/main" xmlns="" id="{2BBF1E31-1635-4D4E-B713-85AD1BEE5E46}"/>
              </a:ext>
            </a:extLst>
          </p:cNvPr>
          <p:cNvGraphicFramePr>
            <a:graphicFrameLocks noGrp="1"/>
          </p:cNvGraphicFramePr>
          <p:nvPr>
            <p:extLst/>
          </p:nvPr>
        </p:nvGraphicFramePr>
        <p:xfrm>
          <a:off x="6788396" y="278824"/>
          <a:ext cx="5263473" cy="228600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2400" dirty="0"/>
                        <a:t>RollNumber</a:t>
                      </a:r>
                      <a:endParaRPr lang="en-US" dirty="0"/>
                    </a:p>
                  </a:txBody>
                  <a:tcPr/>
                </a:tc>
                <a:tc>
                  <a:txBody>
                    <a:bodyPr/>
                    <a:lstStyle/>
                    <a:p>
                      <a:pPr lvl="0">
                        <a:buNone/>
                      </a:pPr>
                      <a:r>
                        <a:rPr lang="en-US" sz="2400"/>
                        <a:t>Name</a:t>
                      </a:r>
                      <a:endParaRPr lang="en-US"/>
                    </a:p>
                  </a:txBody>
                  <a:tcPr/>
                </a:tc>
                <a:tc>
                  <a:txBody>
                    <a:bodyPr/>
                    <a:lstStyle/>
                    <a:p>
                      <a:pPr lvl="0">
                        <a:buNone/>
                      </a:pPr>
                      <a:r>
                        <a:rPr lang="en-US" sz="2400"/>
                        <a:t>Did</a:t>
                      </a:r>
                      <a:endParaRPr lang="en-US"/>
                    </a:p>
                  </a:txBody>
                  <a:tcPr/>
                </a:tc>
                <a:extLst>
                  <a:ext uri="{0D108BD9-81ED-4DB2-BD59-A6C34878D82A}">
                    <a16:rowId xmlns:a16="http://schemas.microsoft.com/office/drawing/2014/main" xmlns="" val="3142063071"/>
                  </a:ext>
                </a:extLst>
              </a:tr>
              <a:tr h="324134">
                <a:tc>
                  <a:txBody>
                    <a:bodyPr/>
                    <a:lstStyle/>
                    <a:p>
                      <a:pPr lvl="0">
                        <a:buNone/>
                      </a:pPr>
                      <a:r>
                        <a:rPr lang="en-US" sz="2400"/>
                        <a:t>S1</a:t>
                      </a:r>
                      <a:endParaRPr lang="en-US"/>
                    </a:p>
                  </a:txBody>
                  <a:tcPr/>
                </a:tc>
                <a:tc>
                  <a:txBody>
                    <a:bodyPr/>
                    <a:lstStyle/>
                    <a:p>
                      <a:pPr lvl="0">
                        <a:buNone/>
                      </a:pPr>
                      <a:r>
                        <a:rPr lang="en-US" sz="2400"/>
                        <a:t>Ahmad</a:t>
                      </a:r>
                      <a:endParaRPr lang="en-US"/>
                    </a:p>
                  </a:txBody>
                  <a:tcPr/>
                </a:tc>
                <a:tc>
                  <a:txBody>
                    <a:bodyPr/>
                    <a:lstStyle/>
                    <a:p>
                      <a:pPr lvl="0">
                        <a:buNone/>
                      </a:pPr>
                      <a:r>
                        <a:rPr lang="en-US" sz="2400"/>
                        <a:t>D1</a:t>
                      </a:r>
                      <a:endParaRPr lang="en-US"/>
                    </a:p>
                  </a:txBody>
                  <a:tcPr/>
                </a:tc>
                <a:extLst>
                  <a:ext uri="{0D108BD9-81ED-4DB2-BD59-A6C34878D82A}">
                    <a16:rowId xmlns:a16="http://schemas.microsoft.com/office/drawing/2014/main" xmlns="" val="1730085906"/>
                  </a:ext>
                </a:extLst>
              </a:tr>
              <a:tr h="324134">
                <a:tc>
                  <a:txBody>
                    <a:bodyPr/>
                    <a:lstStyle/>
                    <a:p>
                      <a:pPr lvl="0">
                        <a:buNone/>
                      </a:pPr>
                      <a:r>
                        <a:rPr lang="en-US" sz="2400"/>
                        <a:t>S2</a:t>
                      </a:r>
                      <a:endParaRPr lang="en-US"/>
                    </a:p>
                  </a:txBody>
                  <a:tcPr/>
                </a:tc>
                <a:tc>
                  <a:txBody>
                    <a:bodyPr/>
                    <a:lstStyle/>
                    <a:p>
                      <a:pPr lvl="0">
                        <a:buNone/>
                      </a:pPr>
                      <a:r>
                        <a:rPr lang="en-US" sz="2400"/>
                        <a:t>Aliya</a:t>
                      </a:r>
                      <a:endParaRPr lang="en-US"/>
                    </a:p>
                  </a:txBody>
                  <a:tcPr/>
                </a:tc>
                <a:tc>
                  <a:txBody>
                    <a:bodyPr/>
                    <a:lstStyle/>
                    <a:p>
                      <a:pPr lvl="0">
                        <a:buNone/>
                      </a:pPr>
                      <a:r>
                        <a:rPr lang="en-US" sz="2400"/>
                        <a:t>D1</a:t>
                      </a:r>
                      <a:endParaRPr lang="en-US"/>
                    </a:p>
                  </a:txBody>
                  <a:tcPr/>
                </a:tc>
                <a:extLst>
                  <a:ext uri="{0D108BD9-81ED-4DB2-BD59-A6C34878D82A}">
                    <a16:rowId xmlns:a16="http://schemas.microsoft.com/office/drawing/2014/main" xmlns="" val="587489041"/>
                  </a:ext>
                </a:extLst>
              </a:tr>
              <a:tr h="324134">
                <a:tc>
                  <a:txBody>
                    <a:bodyPr/>
                    <a:lstStyle/>
                    <a:p>
                      <a:pPr lvl="0">
                        <a:buNone/>
                      </a:pPr>
                      <a:r>
                        <a:rPr lang="en-US" sz="2400"/>
                        <a:t>S3</a:t>
                      </a:r>
                      <a:endParaRPr lang="en-US"/>
                    </a:p>
                  </a:txBody>
                  <a:tcPr/>
                </a:tc>
                <a:tc>
                  <a:txBody>
                    <a:bodyPr/>
                    <a:lstStyle/>
                    <a:p>
                      <a:pPr lvl="0">
                        <a:buNone/>
                      </a:pPr>
                      <a:r>
                        <a:rPr lang="en-US" sz="2400"/>
                        <a:t>Bushra</a:t>
                      </a:r>
                      <a:endParaRPr lang="en-US"/>
                    </a:p>
                  </a:txBody>
                  <a:tcPr/>
                </a:tc>
                <a:tc>
                  <a:txBody>
                    <a:bodyPr/>
                    <a:lstStyle/>
                    <a:p>
                      <a:pPr lvl="0">
                        <a:buNone/>
                      </a:pPr>
                      <a:r>
                        <a:rPr lang="en-US" sz="2400"/>
                        <a:t>D2</a:t>
                      </a:r>
                      <a:endParaRPr lang="en-US"/>
                    </a:p>
                  </a:txBody>
                  <a:tcPr/>
                </a:tc>
                <a:extLst>
                  <a:ext uri="{0D108BD9-81ED-4DB2-BD59-A6C34878D82A}">
                    <a16:rowId xmlns:a16="http://schemas.microsoft.com/office/drawing/2014/main" xmlns="" val="3227101805"/>
                  </a:ext>
                </a:extLst>
              </a:tr>
              <a:tr h="324134">
                <a:tc>
                  <a:txBody>
                    <a:bodyPr/>
                    <a:lstStyle/>
                    <a:p>
                      <a:pPr lvl="0">
                        <a:buNone/>
                      </a:pPr>
                      <a:r>
                        <a:rPr lang="en-US" sz="2400"/>
                        <a:t>S4</a:t>
                      </a:r>
                      <a:endParaRPr lang="en-US"/>
                    </a:p>
                  </a:txBody>
                  <a:tcPr/>
                </a:tc>
                <a:tc>
                  <a:txBody>
                    <a:bodyPr/>
                    <a:lstStyle/>
                    <a:p>
                      <a:pPr lvl="0">
                        <a:buNone/>
                      </a:pPr>
                      <a:r>
                        <a:rPr lang="en-US" sz="2400"/>
                        <a:t>Bilawal</a:t>
                      </a:r>
                      <a:endParaRPr lang="en-US"/>
                    </a:p>
                  </a:txBody>
                  <a:tcPr/>
                </a:tc>
                <a:tc>
                  <a:txBody>
                    <a:bodyPr/>
                    <a:lstStyle/>
                    <a:p>
                      <a:pPr lvl="0">
                        <a:buNone/>
                      </a:pPr>
                      <a:r>
                        <a:rPr lang="en-US" sz="2400"/>
                        <a:t>D2</a:t>
                      </a:r>
                      <a:endParaRPr lang="en-US"/>
                    </a:p>
                  </a:txBody>
                  <a:tcPr/>
                </a:tc>
                <a:extLst>
                  <a:ext uri="{0D108BD9-81ED-4DB2-BD59-A6C34878D82A}">
                    <a16:rowId xmlns:a16="http://schemas.microsoft.com/office/drawing/2014/main" xmlns="" val="2037652926"/>
                  </a:ext>
                </a:extLst>
              </a:tr>
            </a:tbl>
          </a:graphicData>
        </a:graphic>
      </p:graphicFrame>
      <p:graphicFrame>
        <p:nvGraphicFramePr>
          <p:cNvPr id="7" name="Table 7">
            <a:extLst>
              <a:ext uri="{FF2B5EF4-FFF2-40B4-BE49-F238E27FC236}">
                <a16:creationId xmlns:a16="http://schemas.microsoft.com/office/drawing/2014/main" xmlns="" id="{F148DEA9-EF2B-469D-83A6-F53ED18BE103}"/>
              </a:ext>
            </a:extLst>
          </p:cNvPr>
          <p:cNvGraphicFramePr>
            <a:graphicFrameLocks noGrp="1"/>
          </p:cNvGraphicFramePr>
          <p:nvPr>
            <p:extLst/>
          </p:nvPr>
        </p:nvGraphicFramePr>
        <p:xfrm>
          <a:off x="7504904" y="2667182"/>
          <a:ext cx="3748700" cy="1371600"/>
        </p:xfrm>
        <a:graphic>
          <a:graphicData uri="http://schemas.openxmlformats.org/drawingml/2006/table">
            <a:tbl>
              <a:tblPr firstRow="1" bandRow="1">
                <a:tableStyleId>{5C22544A-7EE6-4342-B048-85BDC9FD1C3A}</a:tableStyleId>
              </a:tblPr>
              <a:tblGrid>
                <a:gridCol w="1874350">
                  <a:extLst>
                    <a:ext uri="{9D8B030D-6E8A-4147-A177-3AD203B41FA5}">
                      <a16:colId xmlns:a16="http://schemas.microsoft.com/office/drawing/2014/main" xmlns="" val="3398773824"/>
                    </a:ext>
                  </a:extLst>
                </a:gridCol>
                <a:gridCol w="1874350">
                  <a:extLst>
                    <a:ext uri="{9D8B030D-6E8A-4147-A177-3AD203B41FA5}">
                      <a16:colId xmlns:a16="http://schemas.microsoft.com/office/drawing/2014/main" xmlns="" val="2784660695"/>
                    </a:ext>
                  </a:extLst>
                </a:gridCol>
              </a:tblGrid>
              <a:tr h="358253">
                <a:tc>
                  <a:txBody>
                    <a:bodyPr/>
                    <a:lstStyle/>
                    <a:p>
                      <a:pPr lvl="0">
                        <a:buNone/>
                      </a:pPr>
                      <a:r>
                        <a:rPr lang="en-US" sz="2400" err="1"/>
                        <a:t>DNumber</a:t>
                      </a:r>
                      <a:endParaRPr lang="en-US"/>
                    </a:p>
                  </a:txBody>
                  <a:tcPr/>
                </a:tc>
                <a:tc>
                  <a:txBody>
                    <a:bodyPr/>
                    <a:lstStyle/>
                    <a:p>
                      <a:pPr lvl="0">
                        <a:buNone/>
                      </a:pPr>
                      <a:r>
                        <a:rPr lang="en-US" sz="2400" dirty="0"/>
                        <a:t>Dname</a:t>
                      </a:r>
                      <a:endParaRPr lang="en-US" dirty="0"/>
                    </a:p>
                  </a:txBody>
                  <a:tcPr/>
                </a:tc>
                <a:extLst>
                  <a:ext uri="{0D108BD9-81ED-4DB2-BD59-A6C34878D82A}">
                    <a16:rowId xmlns:a16="http://schemas.microsoft.com/office/drawing/2014/main" xmlns="" val="511635895"/>
                  </a:ext>
                </a:extLst>
              </a:tr>
              <a:tr h="358253">
                <a:tc>
                  <a:txBody>
                    <a:bodyPr/>
                    <a:lstStyle/>
                    <a:p>
                      <a:pPr lvl="0">
                        <a:buNone/>
                      </a:pPr>
                      <a:r>
                        <a:rPr lang="en-US" sz="2400"/>
                        <a:t>D1</a:t>
                      </a:r>
                      <a:endParaRPr lang="en-US"/>
                    </a:p>
                  </a:txBody>
                  <a:tcPr/>
                </a:tc>
                <a:tc>
                  <a:txBody>
                    <a:bodyPr/>
                    <a:lstStyle/>
                    <a:p>
                      <a:pPr lvl="0">
                        <a:buNone/>
                      </a:pPr>
                      <a:r>
                        <a:rPr lang="en-US" sz="2400"/>
                        <a:t>FOIT</a:t>
                      </a:r>
                      <a:endParaRPr lang="en-US"/>
                    </a:p>
                  </a:txBody>
                  <a:tcPr/>
                </a:tc>
                <a:extLst>
                  <a:ext uri="{0D108BD9-81ED-4DB2-BD59-A6C34878D82A}">
                    <a16:rowId xmlns:a16="http://schemas.microsoft.com/office/drawing/2014/main" xmlns="" val="1789721376"/>
                  </a:ext>
                </a:extLst>
              </a:tr>
              <a:tr h="358253">
                <a:tc>
                  <a:txBody>
                    <a:bodyPr/>
                    <a:lstStyle/>
                    <a:p>
                      <a:pPr lvl="0">
                        <a:buNone/>
                      </a:pPr>
                      <a:r>
                        <a:rPr lang="en-US" sz="2400"/>
                        <a:t>D2</a:t>
                      </a:r>
                      <a:endParaRPr lang="en-US"/>
                    </a:p>
                  </a:txBody>
                  <a:tcPr/>
                </a:tc>
                <a:tc>
                  <a:txBody>
                    <a:bodyPr/>
                    <a:lstStyle/>
                    <a:p>
                      <a:pPr lvl="0">
                        <a:buNone/>
                      </a:pPr>
                      <a:r>
                        <a:rPr lang="en-US" sz="2400"/>
                        <a:t>FOEE</a:t>
                      </a:r>
                      <a:endParaRPr lang="en-US"/>
                    </a:p>
                  </a:txBody>
                  <a:tcPr/>
                </a:tc>
                <a:extLst>
                  <a:ext uri="{0D108BD9-81ED-4DB2-BD59-A6C34878D82A}">
                    <a16:rowId xmlns:a16="http://schemas.microsoft.com/office/drawing/2014/main" xmlns="" val="520541634"/>
                  </a:ext>
                </a:extLst>
              </a:tr>
            </a:tbl>
          </a:graphicData>
        </a:graphic>
      </p:graphicFrame>
    </p:spTree>
    <p:extLst>
      <p:ext uri="{BB962C8B-B14F-4D97-AF65-F5344CB8AC3E}">
        <p14:creationId xmlns:p14="http://schemas.microsoft.com/office/powerpoint/2010/main" val="2743232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7D0B8-ED07-4B8C-A077-423D1EB3B095}"/>
              </a:ext>
            </a:extLst>
          </p:cNvPr>
          <p:cNvSpPr>
            <a:spLocks noGrp="1"/>
          </p:cNvSpPr>
          <p:nvPr>
            <p:ph type="title"/>
          </p:nvPr>
        </p:nvSpPr>
        <p:spPr/>
        <p:txBody>
          <a:bodyPr/>
          <a:lstStyle/>
          <a:p>
            <a:r>
              <a:rPr lang="en-US">
                <a:cs typeface="Calibri Light"/>
              </a:rPr>
              <a:t>Syntax : FULL OUTER JOIN</a:t>
            </a:r>
            <a:endParaRPr lang="en-US"/>
          </a:p>
        </p:txBody>
      </p:sp>
      <p:sp>
        <p:nvSpPr>
          <p:cNvPr id="3" name="Content Placeholder 2">
            <a:extLst>
              <a:ext uri="{FF2B5EF4-FFF2-40B4-BE49-F238E27FC236}">
                <a16:creationId xmlns:a16="http://schemas.microsoft.com/office/drawing/2014/main" xmlns="" id="{BC2C3B75-65A7-4C5F-BF0E-E63C5ACE5E3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SELECT </a:t>
            </a:r>
            <a:r>
              <a:rPr lang="en-US" dirty="0" err="1">
                <a:ea typeface="+mn-lt"/>
                <a:cs typeface="+mn-lt"/>
              </a:rPr>
              <a:t>s.RollNumber</a:t>
            </a:r>
            <a:r>
              <a:rPr lang="en-US" dirty="0">
                <a:ea typeface="+mn-lt"/>
                <a:cs typeface="+mn-lt"/>
              </a:rPr>
              <a:t>, </a:t>
            </a:r>
            <a:r>
              <a:rPr lang="en-US" dirty="0" err="1">
                <a:ea typeface="+mn-lt"/>
                <a:cs typeface="+mn-lt"/>
              </a:rPr>
              <a:t>s.Name</a:t>
            </a:r>
            <a:r>
              <a:rPr lang="en-US" dirty="0">
                <a:ea typeface="+mn-lt"/>
                <a:cs typeface="+mn-lt"/>
              </a:rPr>
              <a:t> , </a:t>
            </a:r>
            <a:r>
              <a:rPr lang="en-US" dirty="0" err="1">
                <a:ea typeface="+mn-lt"/>
                <a:cs typeface="+mn-lt"/>
              </a:rPr>
              <a:t>d.Dname</a:t>
            </a:r>
            <a:endParaRPr lang="en-US" dirty="0">
              <a:ea typeface="+mn-lt"/>
              <a:cs typeface="+mn-lt"/>
            </a:endParaRPr>
          </a:p>
          <a:p>
            <a:pPr marL="0" indent="0">
              <a:buNone/>
            </a:pPr>
            <a:r>
              <a:rPr lang="en-US" dirty="0">
                <a:ea typeface="+mn-lt"/>
                <a:cs typeface="+mn-lt"/>
              </a:rPr>
              <a:t>FROM Student AS s </a:t>
            </a:r>
            <a:br>
              <a:rPr lang="en-US" dirty="0">
                <a:ea typeface="+mn-lt"/>
                <a:cs typeface="+mn-lt"/>
              </a:rPr>
            </a:br>
            <a:r>
              <a:rPr lang="en-US" dirty="0">
                <a:ea typeface="+mn-lt"/>
                <a:cs typeface="+mn-lt"/>
              </a:rPr>
              <a:t>FULL OUTER JOIN Department AS d ON </a:t>
            </a:r>
            <a:r>
              <a:rPr lang="en-US" dirty="0" err="1">
                <a:ea typeface="+mn-lt"/>
                <a:cs typeface="+mn-lt"/>
              </a:rPr>
              <a:t>s.Did</a:t>
            </a:r>
            <a:r>
              <a:rPr lang="en-US" dirty="0">
                <a:ea typeface="+mn-lt"/>
                <a:cs typeface="+mn-lt"/>
              </a:rPr>
              <a:t>=</a:t>
            </a:r>
            <a:r>
              <a:rPr lang="en-US" dirty="0" err="1">
                <a:ea typeface="+mn-lt"/>
                <a:cs typeface="+mn-lt"/>
              </a:rPr>
              <a:t>D.DNumber</a:t>
            </a:r>
            <a:r>
              <a:rPr lang="en-US" dirty="0">
                <a:ea typeface="+mn-lt"/>
                <a:cs typeface="+mn-lt"/>
              </a:rPr>
              <a:t>;</a:t>
            </a:r>
            <a:endParaRPr lang="en-US" dirty="0">
              <a:cs typeface="Calibri"/>
            </a:endParaRPr>
          </a:p>
        </p:txBody>
      </p:sp>
      <p:graphicFrame>
        <p:nvGraphicFramePr>
          <p:cNvPr id="5" name="Table 5">
            <a:extLst>
              <a:ext uri="{FF2B5EF4-FFF2-40B4-BE49-F238E27FC236}">
                <a16:creationId xmlns:a16="http://schemas.microsoft.com/office/drawing/2014/main" xmlns="" id="{AFD88796-747C-49D0-BE03-9E34F3794972}"/>
              </a:ext>
            </a:extLst>
          </p:cNvPr>
          <p:cNvGraphicFramePr>
            <a:graphicFrameLocks noGrp="1"/>
          </p:cNvGraphicFramePr>
          <p:nvPr/>
        </p:nvGraphicFramePr>
        <p:xfrm>
          <a:off x="1303582" y="4376162"/>
          <a:ext cx="5263473" cy="256032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1800" dirty="0"/>
                        <a:t>RollNumber</a:t>
                      </a:r>
                    </a:p>
                  </a:txBody>
                  <a:tcPr/>
                </a:tc>
                <a:tc>
                  <a:txBody>
                    <a:bodyPr/>
                    <a:lstStyle/>
                    <a:p>
                      <a:pPr lvl="0">
                        <a:buNone/>
                      </a:pPr>
                      <a:r>
                        <a:rPr lang="en-US" sz="1800"/>
                        <a:t>Name</a:t>
                      </a:r>
                    </a:p>
                  </a:txBody>
                  <a:tcPr/>
                </a:tc>
                <a:tc>
                  <a:txBody>
                    <a:bodyPr/>
                    <a:lstStyle/>
                    <a:p>
                      <a:pPr lvl="0">
                        <a:buNone/>
                      </a:pPr>
                      <a:r>
                        <a:rPr lang="en-US" sz="1800"/>
                        <a:t>Did</a:t>
                      </a:r>
                    </a:p>
                  </a:txBody>
                  <a:tcPr/>
                </a:tc>
                <a:extLst>
                  <a:ext uri="{0D108BD9-81ED-4DB2-BD59-A6C34878D82A}">
                    <a16:rowId xmlns:a16="http://schemas.microsoft.com/office/drawing/2014/main" xmlns="" val="3142063071"/>
                  </a:ext>
                </a:extLst>
              </a:tr>
              <a:tr h="324134">
                <a:tc>
                  <a:txBody>
                    <a:bodyPr/>
                    <a:lstStyle/>
                    <a:p>
                      <a:pPr lvl="0">
                        <a:buNone/>
                      </a:pPr>
                      <a:r>
                        <a:rPr lang="en-US" sz="1800"/>
                        <a:t>S1</a:t>
                      </a:r>
                    </a:p>
                  </a:txBody>
                  <a:tcPr/>
                </a:tc>
                <a:tc>
                  <a:txBody>
                    <a:bodyPr/>
                    <a:lstStyle/>
                    <a:p>
                      <a:pPr lvl="0">
                        <a:buNone/>
                      </a:pPr>
                      <a:r>
                        <a:rPr lang="en-US" sz="1800"/>
                        <a:t>Ahmad</a:t>
                      </a:r>
                    </a:p>
                  </a:txBody>
                  <a:tcPr/>
                </a:tc>
                <a:tc>
                  <a:txBody>
                    <a:bodyPr/>
                    <a:lstStyle/>
                    <a:p>
                      <a:pPr lvl="0">
                        <a:buNone/>
                      </a:pPr>
                      <a:r>
                        <a:rPr lang="en-US" sz="1800"/>
                        <a:t>D1</a:t>
                      </a:r>
                    </a:p>
                  </a:txBody>
                  <a:tcPr/>
                </a:tc>
                <a:extLst>
                  <a:ext uri="{0D108BD9-81ED-4DB2-BD59-A6C34878D82A}">
                    <a16:rowId xmlns:a16="http://schemas.microsoft.com/office/drawing/2014/main" xmlns="" val="1730085906"/>
                  </a:ext>
                </a:extLst>
              </a:tr>
              <a:tr h="324134">
                <a:tc>
                  <a:txBody>
                    <a:bodyPr/>
                    <a:lstStyle/>
                    <a:p>
                      <a:pPr lvl="0">
                        <a:buNone/>
                      </a:pPr>
                      <a:r>
                        <a:rPr lang="en-US" sz="1800"/>
                        <a:t>S2</a:t>
                      </a:r>
                    </a:p>
                  </a:txBody>
                  <a:tcPr/>
                </a:tc>
                <a:tc>
                  <a:txBody>
                    <a:bodyPr/>
                    <a:lstStyle/>
                    <a:p>
                      <a:pPr lvl="0">
                        <a:buNone/>
                      </a:pPr>
                      <a:r>
                        <a:rPr lang="en-US" sz="1800"/>
                        <a:t>Aliya</a:t>
                      </a:r>
                    </a:p>
                  </a:txBody>
                  <a:tcPr/>
                </a:tc>
                <a:tc>
                  <a:txBody>
                    <a:bodyPr/>
                    <a:lstStyle/>
                    <a:p>
                      <a:pPr lvl="0">
                        <a:buNone/>
                      </a:pPr>
                      <a:r>
                        <a:rPr lang="en-US" sz="1800"/>
                        <a:t>D1</a:t>
                      </a:r>
                    </a:p>
                  </a:txBody>
                  <a:tcPr/>
                </a:tc>
                <a:extLst>
                  <a:ext uri="{0D108BD9-81ED-4DB2-BD59-A6C34878D82A}">
                    <a16:rowId xmlns:a16="http://schemas.microsoft.com/office/drawing/2014/main" xmlns="" val="587489041"/>
                  </a:ext>
                </a:extLst>
              </a:tr>
              <a:tr h="324134">
                <a:tc>
                  <a:txBody>
                    <a:bodyPr/>
                    <a:lstStyle/>
                    <a:p>
                      <a:pPr lvl="0">
                        <a:buNone/>
                      </a:pPr>
                      <a:r>
                        <a:rPr lang="en-US" sz="1800"/>
                        <a:t>S3</a:t>
                      </a:r>
                    </a:p>
                  </a:txBody>
                  <a:tcPr/>
                </a:tc>
                <a:tc>
                  <a:txBody>
                    <a:bodyPr/>
                    <a:lstStyle/>
                    <a:p>
                      <a:pPr lvl="0">
                        <a:buNone/>
                      </a:pPr>
                      <a:r>
                        <a:rPr lang="en-US" sz="1800"/>
                        <a:t>Bushra</a:t>
                      </a:r>
                    </a:p>
                  </a:txBody>
                  <a:tcPr/>
                </a:tc>
                <a:tc>
                  <a:txBody>
                    <a:bodyPr/>
                    <a:lstStyle/>
                    <a:p>
                      <a:pPr lvl="0">
                        <a:buNone/>
                      </a:pPr>
                      <a:r>
                        <a:rPr lang="en-US" sz="1800"/>
                        <a:t>D2</a:t>
                      </a:r>
                    </a:p>
                  </a:txBody>
                  <a:tcPr/>
                </a:tc>
                <a:extLst>
                  <a:ext uri="{0D108BD9-81ED-4DB2-BD59-A6C34878D82A}">
                    <a16:rowId xmlns:a16="http://schemas.microsoft.com/office/drawing/2014/main" xmlns="" val="3227101805"/>
                  </a:ext>
                </a:extLst>
              </a:tr>
              <a:tr h="324134">
                <a:tc>
                  <a:txBody>
                    <a:bodyPr/>
                    <a:lstStyle/>
                    <a:p>
                      <a:pPr lvl="0">
                        <a:buNone/>
                      </a:pPr>
                      <a:r>
                        <a:rPr lang="en-US" sz="1800"/>
                        <a:t>S4</a:t>
                      </a:r>
                    </a:p>
                  </a:txBody>
                  <a:tcPr/>
                </a:tc>
                <a:tc>
                  <a:txBody>
                    <a:bodyPr/>
                    <a:lstStyle/>
                    <a:p>
                      <a:pPr lvl="0">
                        <a:buNone/>
                      </a:pPr>
                      <a:r>
                        <a:rPr lang="en-US" sz="1800"/>
                        <a:t>Bilawal</a:t>
                      </a:r>
                    </a:p>
                  </a:txBody>
                  <a:tcPr/>
                </a:tc>
                <a:tc>
                  <a:txBody>
                    <a:bodyPr/>
                    <a:lstStyle/>
                    <a:p>
                      <a:pPr lvl="0">
                        <a:buNone/>
                      </a:pPr>
                      <a:r>
                        <a:rPr lang="en-US" sz="1800"/>
                        <a:t>D2</a:t>
                      </a:r>
                    </a:p>
                  </a:txBody>
                  <a:tcPr/>
                </a:tc>
                <a:extLst>
                  <a:ext uri="{0D108BD9-81ED-4DB2-BD59-A6C34878D82A}">
                    <a16:rowId xmlns:a16="http://schemas.microsoft.com/office/drawing/2014/main" xmlns="" val="2037652926"/>
                  </a:ext>
                </a:extLst>
              </a:tr>
              <a:tr h="324133">
                <a:tc>
                  <a:txBody>
                    <a:bodyPr/>
                    <a:lstStyle/>
                    <a:p>
                      <a:pPr lvl="0">
                        <a:buNone/>
                      </a:pPr>
                      <a:r>
                        <a:rPr lang="en-US" sz="1800"/>
                        <a:t>S5</a:t>
                      </a:r>
                    </a:p>
                  </a:txBody>
                  <a:tcPr/>
                </a:tc>
                <a:tc>
                  <a:txBody>
                    <a:bodyPr/>
                    <a:lstStyle/>
                    <a:p>
                      <a:pPr lvl="0">
                        <a:buNone/>
                      </a:pPr>
                      <a:r>
                        <a:rPr lang="en-US" sz="1800"/>
                        <a:t>Sameena</a:t>
                      </a:r>
                    </a:p>
                  </a:txBody>
                  <a:tcPr/>
                </a:tc>
                <a:tc>
                  <a:txBody>
                    <a:bodyPr/>
                    <a:lstStyle/>
                    <a:p>
                      <a:pPr lvl="0">
                        <a:buNone/>
                      </a:pPr>
                      <a:r>
                        <a:rPr lang="en-US" sz="1800"/>
                        <a:t>NULL</a:t>
                      </a:r>
                    </a:p>
                  </a:txBody>
                  <a:tcPr/>
                </a:tc>
                <a:extLst>
                  <a:ext uri="{0D108BD9-81ED-4DB2-BD59-A6C34878D82A}">
                    <a16:rowId xmlns:a16="http://schemas.microsoft.com/office/drawing/2014/main" xmlns="" val="3563129014"/>
                  </a:ext>
                </a:extLst>
              </a:tr>
              <a:tr h="324133">
                <a:tc>
                  <a:txBody>
                    <a:bodyPr/>
                    <a:lstStyle/>
                    <a:p>
                      <a:pPr lvl="0">
                        <a:buNone/>
                      </a:pPr>
                      <a:r>
                        <a:rPr lang="en-US" sz="1800"/>
                        <a:t>S6</a:t>
                      </a:r>
                    </a:p>
                  </a:txBody>
                  <a:tcPr/>
                </a:tc>
                <a:tc>
                  <a:txBody>
                    <a:bodyPr/>
                    <a:lstStyle/>
                    <a:p>
                      <a:pPr lvl="0">
                        <a:buNone/>
                      </a:pPr>
                      <a:r>
                        <a:rPr lang="en-US" sz="1800"/>
                        <a:t>Seher</a:t>
                      </a:r>
                    </a:p>
                  </a:txBody>
                  <a:tcPr/>
                </a:tc>
                <a:tc>
                  <a:txBody>
                    <a:bodyPr/>
                    <a:lstStyle/>
                    <a:p>
                      <a:pPr lvl="0">
                        <a:buNone/>
                      </a:pPr>
                      <a:r>
                        <a:rPr lang="en-US" sz="1800" dirty="0"/>
                        <a:t>NULL</a:t>
                      </a:r>
                    </a:p>
                  </a:txBody>
                  <a:tcPr/>
                </a:tc>
                <a:extLst>
                  <a:ext uri="{0D108BD9-81ED-4DB2-BD59-A6C34878D82A}">
                    <a16:rowId xmlns:a16="http://schemas.microsoft.com/office/drawing/2014/main" xmlns="" val="2888315070"/>
                  </a:ext>
                </a:extLst>
              </a:tr>
            </a:tbl>
          </a:graphicData>
        </a:graphic>
      </p:graphicFrame>
      <p:graphicFrame>
        <p:nvGraphicFramePr>
          <p:cNvPr id="7" name="Table 7">
            <a:extLst>
              <a:ext uri="{FF2B5EF4-FFF2-40B4-BE49-F238E27FC236}">
                <a16:creationId xmlns:a16="http://schemas.microsoft.com/office/drawing/2014/main" xmlns="" id="{6CCBFDAB-411C-4757-AA22-64CEF2C29DC8}"/>
              </a:ext>
            </a:extLst>
          </p:cNvPr>
          <p:cNvGraphicFramePr>
            <a:graphicFrameLocks noGrp="1"/>
          </p:cNvGraphicFramePr>
          <p:nvPr/>
        </p:nvGraphicFramePr>
        <p:xfrm>
          <a:off x="7280273" y="4688864"/>
          <a:ext cx="3748700" cy="1828800"/>
        </p:xfrm>
        <a:graphic>
          <a:graphicData uri="http://schemas.openxmlformats.org/drawingml/2006/table">
            <a:tbl>
              <a:tblPr firstRow="1" bandRow="1">
                <a:tableStyleId>{5C22544A-7EE6-4342-B048-85BDC9FD1C3A}</a:tableStyleId>
              </a:tblPr>
              <a:tblGrid>
                <a:gridCol w="1874350">
                  <a:extLst>
                    <a:ext uri="{9D8B030D-6E8A-4147-A177-3AD203B41FA5}">
                      <a16:colId xmlns:a16="http://schemas.microsoft.com/office/drawing/2014/main" xmlns="" val="3398773824"/>
                    </a:ext>
                  </a:extLst>
                </a:gridCol>
                <a:gridCol w="1874350">
                  <a:extLst>
                    <a:ext uri="{9D8B030D-6E8A-4147-A177-3AD203B41FA5}">
                      <a16:colId xmlns:a16="http://schemas.microsoft.com/office/drawing/2014/main" xmlns="" val="2784660695"/>
                    </a:ext>
                  </a:extLst>
                </a:gridCol>
              </a:tblGrid>
              <a:tr h="358253">
                <a:tc>
                  <a:txBody>
                    <a:bodyPr/>
                    <a:lstStyle/>
                    <a:p>
                      <a:pPr lvl="0">
                        <a:buNone/>
                      </a:pPr>
                      <a:r>
                        <a:rPr lang="en-US" sz="2400" err="1"/>
                        <a:t>DNumber</a:t>
                      </a:r>
                      <a:endParaRPr lang="en-US"/>
                    </a:p>
                  </a:txBody>
                  <a:tcPr/>
                </a:tc>
                <a:tc>
                  <a:txBody>
                    <a:bodyPr/>
                    <a:lstStyle/>
                    <a:p>
                      <a:pPr lvl="0">
                        <a:buNone/>
                      </a:pPr>
                      <a:r>
                        <a:rPr lang="en-US" sz="2400" dirty="0"/>
                        <a:t>Dname</a:t>
                      </a:r>
                      <a:endParaRPr lang="en-US" dirty="0"/>
                    </a:p>
                  </a:txBody>
                  <a:tcPr/>
                </a:tc>
                <a:extLst>
                  <a:ext uri="{0D108BD9-81ED-4DB2-BD59-A6C34878D82A}">
                    <a16:rowId xmlns:a16="http://schemas.microsoft.com/office/drawing/2014/main" xmlns="" val="511635895"/>
                  </a:ext>
                </a:extLst>
              </a:tr>
              <a:tr h="358253">
                <a:tc>
                  <a:txBody>
                    <a:bodyPr/>
                    <a:lstStyle/>
                    <a:p>
                      <a:pPr lvl="0">
                        <a:buNone/>
                      </a:pPr>
                      <a:r>
                        <a:rPr lang="en-US" sz="2400"/>
                        <a:t>D1</a:t>
                      </a:r>
                      <a:endParaRPr lang="en-US"/>
                    </a:p>
                  </a:txBody>
                  <a:tcPr/>
                </a:tc>
                <a:tc>
                  <a:txBody>
                    <a:bodyPr/>
                    <a:lstStyle/>
                    <a:p>
                      <a:pPr lvl="0">
                        <a:buNone/>
                      </a:pPr>
                      <a:r>
                        <a:rPr lang="en-US" sz="2400"/>
                        <a:t>FOIT</a:t>
                      </a:r>
                      <a:endParaRPr lang="en-US"/>
                    </a:p>
                  </a:txBody>
                  <a:tcPr/>
                </a:tc>
                <a:extLst>
                  <a:ext uri="{0D108BD9-81ED-4DB2-BD59-A6C34878D82A}">
                    <a16:rowId xmlns:a16="http://schemas.microsoft.com/office/drawing/2014/main" xmlns="" val="1789721376"/>
                  </a:ext>
                </a:extLst>
              </a:tr>
              <a:tr h="358253">
                <a:tc>
                  <a:txBody>
                    <a:bodyPr/>
                    <a:lstStyle/>
                    <a:p>
                      <a:pPr lvl="0">
                        <a:buNone/>
                      </a:pPr>
                      <a:r>
                        <a:rPr lang="en-US" sz="2400"/>
                        <a:t>D2</a:t>
                      </a:r>
                      <a:endParaRPr lang="en-US"/>
                    </a:p>
                  </a:txBody>
                  <a:tcPr/>
                </a:tc>
                <a:tc>
                  <a:txBody>
                    <a:bodyPr/>
                    <a:lstStyle/>
                    <a:p>
                      <a:pPr lvl="0">
                        <a:buNone/>
                      </a:pPr>
                      <a:r>
                        <a:rPr lang="en-US" sz="2400"/>
                        <a:t>FOEE</a:t>
                      </a:r>
                      <a:endParaRPr lang="en-US"/>
                    </a:p>
                  </a:txBody>
                  <a:tcPr/>
                </a:tc>
                <a:extLst>
                  <a:ext uri="{0D108BD9-81ED-4DB2-BD59-A6C34878D82A}">
                    <a16:rowId xmlns:a16="http://schemas.microsoft.com/office/drawing/2014/main" xmlns="" val="520541634"/>
                  </a:ext>
                </a:extLst>
              </a:tr>
              <a:tr h="358253">
                <a:tc>
                  <a:txBody>
                    <a:bodyPr/>
                    <a:lstStyle/>
                    <a:p>
                      <a:pPr lvl="0">
                        <a:buNone/>
                      </a:pPr>
                      <a:r>
                        <a:rPr lang="en-US" sz="2400"/>
                        <a:t>D3</a:t>
                      </a:r>
                    </a:p>
                  </a:txBody>
                  <a:tcPr/>
                </a:tc>
                <a:tc>
                  <a:txBody>
                    <a:bodyPr/>
                    <a:lstStyle/>
                    <a:p>
                      <a:pPr lvl="0">
                        <a:buNone/>
                      </a:pPr>
                      <a:r>
                        <a:rPr lang="en-US" sz="2400"/>
                        <a:t>FOSS</a:t>
                      </a:r>
                    </a:p>
                  </a:txBody>
                  <a:tcPr/>
                </a:tc>
                <a:extLst>
                  <a:ext uri="{0D108BD9-81ED-4DB2-BD59-A6C34878D82A}">
                    <a16:rowId xmlns:a16="http://schemas.microsoft.com/office/drawing/2014/main" xmlns="" val="2317520353"/>
                  </a:ext>
                </a:extLst>
              </a:tr>
            </a:tbl>
          </a:graphicData>
        </a:graphic>
      </p:graphicFrame>
      <p:sp>
        <p:nvSpPr>
          <p:cNvPr id="8" name="TextBox 7">
            <a:extLst>
              <a:ext uri="{FF2B5EF4-FFF2-40B4-BE49-F238E27FC236}">
                <a16:creationId xmlns:a16="http://schemas.microsoft.com/office/drawing/2014/main" xmlns="" id="{E9D62E1D-6B87-41DE-9A1E-1A4DC4CD484C}"/>
              </a:ext>
            </a:extLst>
          </p:cNvPr>
          <p:cNvSpPr txBox="1"/>
          <p:nvPr/>
        </p:nvSpPr>
        <p:spPr>
          <a:xfrm>
            <a:off x="1282700" y="3911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Student </a:t>
            </a:r>
          </a:p>
        </p:txBody>
      </p:sp>
      <p:sp>
        <p:nvSpPr>
          <p:cNvPr id="9" name="TextBox 8">
            <a:extLst>
              <a:ext uri="{FF2B5EF4-FFF2-40B4-BE49-F238E27FC236}">
                <a16:creationId xmlns:a16="http://schemas.microsoft.com/office/drawing/2014/main" xmlns="" id="{7E1412F3-7E8F-459C-8871-815A6B0DE0C3}"/>
              </a:ext>
            </a:extLst>
          </p:cNvPr>
          <p:cNvSpPr txBox="1"/>
          <p:nvPr/>
        </p:nvSpPr>
        <p:spPr>
          <a:xfrm>
            <a:off x="7191375" y="41814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Department</a:t>
            </a:r>
          </a:p>
        </p:txBody>
      </p:sp>
    </p:spTree>
    <p:extLst>
      <p:ext uri="{BB962C8B-B14F-4D97-AF65-F5344CB8AC3E}">
        <p14:creationId xmlns:p14="http://schemas.microsoft.com/office/powerpoint/2010/main" val="3256367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7D0B8-ED07-4B8C-A077-423D1EB3B095}"/>
              </a:ext>
            </a:extLst>
          </p:cNvPr>
          <p:cNvSpPr>
            <a:spLocks noGrp="1"/>
          </p:cNvSpPr>
          <p:nvPr>
            <p:ph type="title"/>
          </p:nvPr>
        </p:nvSpPr>
        <p:spPr/>
        <p:txBody>
          <a:bodyPr/>
          <a:lstStyle/>
          <a:p>
            <a:r>
              <a:rPr lang="en-US" dirty="0">
                <a:cs typeface="Calibri Light"/>
              </a:rPr>
              <a:t>Output</a:t>
            </a:r>
            <a:r>
              <a:rPr lang="en-US">
                <a:cs typeface="Calibri Light"/>
              </a:rPr>
              <a:t>: FULL </a:t>
            </a:r>
            <a:r>
              <a:rPr lang="en-US" dirty="0">
                <a:cs typeface="Calibri Light"/>
              </a:rPr>
              <a:t>OUTER JOIN </a:t>
            </a:r>
            <a:endParaRPr lang="en-US" dirty="0"/>
          </a:p>
        </p:txBody>
      </p:sp>
      <p:sp>
        <p:nvSpPr>
          <p:cNvPr id="3" name="Content Placeholder 2">
            <a:extLst>
              <a:ext uri="{FF2B5EF4-FFF2-40B4-BE49-F238E27FC236}">
                <a16:creationId xmlns:a16="http://schemas.microsoft.com/office/drawing/2014/main" xmlns="" id="{BC2C3B75-65A7-4C5F-BF0E-E63C5ACE5E3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SELECT </a:t>
            </a:r>
            <a:r>
              <a:rPr lang="en-US" dirty="0" err="1">
                <a:ea typeface="+mn-lt"/>
                <a:cs typeface="+mn-lt"/>
              </a:rPr>
              <a:t>s.RollNumber</a:t>
            </a:r>
            <a:r>
              <a:rPr lang="en-US" dirty="0">
                <a:ea typeface="+mn-lt"/>
                <a:cs typeface="+mn-lt"/>
              </a:rPr>
              <a:t>, </a:t>
            </a:r>
            <a:r>
              <a:rPr lang="en-US" dirty="0" err="1">
                <a:ea typeface="+mn-lt"/>
                <a:cs typeface="+mn-lt"/>
              </a:rPr>
              <a:t>s.Name</a:t>
            </a:r>
            <a:r>
              <a:rPr lang="en-US" dirty="0">
                <a:ea typeface="+mn-lt"/>
                <a:cs typeface="+mn-lt"/>
              </a:rPr>
              <a:t> , </a:t>
            </a:r>
            <a:r>
              <a:rPr lang="en-US" dirty="0" err="1">
                <a:ea typeface="+mn-lt"/>
                <a:cs typeface="+mn-lt"/>
              </a:rPr>
              <a:t>d.Dname</a:t>
            </a:r>
            <a:endParaRPr lang="en-US" dirty="0">
              <a:ea typeface="+mn-lt"/>
              <a:cs typeface="+mn-lt"/>
            </a:endParaRPr>
          </a:p>
          <a:p>
            <a:pPr marL="0" indent="0">
              <a:buNone/>
            </a:pPr>
            <a:r>
              <a:rPr lang="en-US" dirty="0">
                <a:ea typeface="+mn-lt"/>
                <a:cs typeface="+mn-lt"/>
              </a:rPr>
              <a:t>FROM Student AS s </a:t>
            </a:r>
            <a:br>
              <a:rPr lang="en-US" dirty="0">
                <a:ea typeface="+mn-lt"/>
                <a:cs typeface="+mn-lt"/>
              </a:rPr>
            </a:br>
            <a:r>
              <a:rPr lang="en-US" dirty="0">
                <a:ea typeface="+mn-lt"/>
                <a:cs typeface="+mn-lt"/>
              </a:rPr>
              <a:t>FULL OUTER JOIN </a:t>
            </a:r>
            <a:r>
              <a:rPr lang="en-US" dirty="0" err="1">
                <a:ea typeface="+mn-lt"/>
                <a:cs typeface="+mn-lt"/>
              </a:rPr>
              <a:t>JOIN</a:t>
            </a:r>
            <a:r>
              <a:rPr lang="en-US" dirty="0">
                <a:ea typeface="+mn-lt"/>
                <a:cs typeface="+mn-lt"/>
              </a:rPr>
              <a:t> Department AS d ON </a:t>
            </a:r>
            <a:r>
              <a:rPr lang="en-US" dirty="0" err="1">
                <a:ea typeface="+mn-lt"/>
                <a:cs typeface="+mn-lt"/>
              </a:rPr>
              <a:t>s.Did</a:t>
            </a:r>
            <a:r>
              <a:rPr lang="en-US" dirty="0">
                <a:ea typeface="+mn-lt"/>
                <a:cs typeface="+mn-lt"/>
              </a:rPr>
              <a:t>=</a:t>
            </a:r>
            <a:r>
              <a:rPr lang="en-US" dirty="0" err="1">
                <a:ea typeface="+mn-lt"/>
                <a:cs typeface="+mn-lt"/>
              </a:rPr>
              <a:t>D.DNumber</a:t>
            </a:r>
            <a:r>
              <a:rPr lang="en-US" dirty="0">
                <a:ea typeface="+mn-lt"/>
                <a:cs typeface="+mn-lt"/>
              </a:rPr>
              <a:t>;</a:t>
            </a:r>
            <a:endParaRPr lang="en-US" dirty="0">
              <a:cs typeface="Calibri"/>
            </a:endParaRPr>
          </a:p>
        </p:txBody>
      </p:sp>
      <p:graphicFrame>
        <p:nvGraphicFramePr>
          <p:cNvPr id="5" name="Table 5">
            <a:extLst>
              <a:ext uri="{FF2B5EF4-FFF2-40B4-BE49-F238E27FC236}">
                <a16:creationId xmlns:a16="http://schemas.microsoft.com/office/drawing/2014/main" xmlns="" id="{AFD88796-747C-49D0-BE03-9E34F3794972}"/>
              </a:ext>
            </a:extLst>
          </p:cNvPr>
          <p:cNvGraphicFramePr>
            <a:graphicFrameLocks noGrp="1"/>
          </p:cNvGraphicFramePr>
          <p:nvPr>
            <p:extLst>
              <p:ext uri="{D42A27DB-BD31-4B8C-83A1-F6EECF244321}">
                <p14:modId xmlns:p14="http://schemas.microsoft.com/office/powerpoint/2010/main" val="2970489056"/>
              </p:ext>
            </p:extLst>
          </p:nvPr>
        </p:nvGraphicFramePr>
        <p:xfrm>
          <a:off x="5672382" y="3830062"/>
          <a:ext cx="5263473" cy="292608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1800" dirty="0"/>
                        <a:t>RollNumber</a:t>
                      </a:r>
                    </a:p>
                  </a:txBody>
                  <a:tcPr/>
                </a:tc>
                <a:tc>
                  <a:txBody>
                    <a:bodyPr/>
                    <a:lstStyle/>
                    <a:p>
                      <a:pPr lvl="0">
                        <a:buNone/>
                      </a:pPr>
                      <a:r>
                        <a:rPr lang="en-US" sz="1800"/>
                        <a:t>Name</a:t>
                      </a:r>
                    </a:p>
                  </a:txBody>
                  <a:tcPr/>
                </a:tc>
                <a:tc>
                  <a:txBody>
                    <a:bodyPr/>
                    <a:lstStyle/>
                    <a:p>
                      <a:pPr lvl="0">
                        <a:buNone/>
                      </a:pPr>
                      <a:r>
                        <a:rPr lang="en-US" sz="1800" dirty="0"/>
                        <a:t>Dname</a:t>
                      </a:r>
                    </a:p>
                  </a:txBody>
                  <a:tcPr/>
                </a:tc>
                <a:extLst>
                  <a:ext uri="{0D108BD9-81ED-4DB2-BD59-A6C34878D82A}">
                    <a16:rowId xmlns:a16="http://schemas.microsoft.com/office/drawing/2014/main" xmlns="" val="3142063071"/>
                  </a:ext>
                </a:extLst>
              </a:tr>
              <a:tr h="324134">
                <a:tc>
                  <a:txBody>
                    <a:bodyPr/>
                    <a:lstStyle/>
                    <a:p>
                      <a:pPr lvl="0">
                        <a:buNone/>
                      </a:pPr>
                      <a:r>
                        <a:rPr lang="en-US" sz="1800"/>
                        <a:t>S1</a:t>
                      </a:r>
                    </a:p>
                  </a:txBody>
                  <a:tcPr/>
                </a:tc>
                <a:tc>
                  <a:txBody>
                    <a:bodyPr/>
                    <a:lstStyle/>
                    <a:p>
                      <a:pPr lvl="0">
                        <a:buNone/>
                      </a:pPr>
                      <a:r>
                        <a:rPr lang="en-US" sz="1800"/>
                        <a:t>Ahmad</a:t>
                      </a:r>
                    </a:p>
                  </a:txBody>
                  <a:tcPr/>
                </a:tc>
                <a:tc>
                  <a:txBody>
                    <a:bodyPr/>
                    <a:lstStyle/>
                    <a:p>
                      <a:pPr lvl="0">
                        <a:buNone/>
                      </a:pPr>
                      <a:r>
                        <a:rPr lang="en-US" sz="1800"/>
                        <a:t>FOIT</a:t>
                      </a:r>
                    </a:p>
                  </a:txBody>
                  <a:tcPr/>
                </a:tc>
                <a:extLst>
                  <a:ext uri="{0D108BD9-81ED-4DB2-BD59-A6C34878D82A}">
                    <a16:rowId xmlns:a16="http://schemas.microsoft.com/office/drawing/2014/main" xmlns="" val="1730085906"/>
                  </a:ext>
                </a:extLst>
              </a:tr>
              <a:tr h="324134">
                <a:tc>
                  <a:txBody>
                    <a:bodyPr/>
                    <a:lstStyle/>
                    <a:p>
                      <a:pPr lvl="0">
                        <a:buNone/>
                      </a:pPr>
                      <a:r>
                        <a:rPr lang="en-US" sz="1800"/>
                        <a:t>S2</a:t>
                      </a:r>
                    </a:p>
                  </a:txBody>
                  <a:tcPr/>
                </a:tc>
                <a:tc>
                  <a:txBody>
                    <a:bodyPr/>
                    <a:lstStyle/>
                    <a:p>
                      <a:pPr lvl="0">
                        <a:buNone/>
                      </a:pPr>
                      <a:r>
                        <a:rPr lang="en-US" sz="1800"/>
                        <a:t>Aliya</a:t>
                      </a:r>
                    </a:p>
                  </a:txBody>
                  <a:tcPr/>
                </a:tc>
                <a:tc>
                  <a:txBody>
                    <a:bodyPr/>
                    <a:lstStyle/>
                    <a:p>
                      <a:pPr lvl="0">
                        <a:buNone/>
                      </a:pPr>
                      <a:r>
                        <a:rPr lang="en-US" sz="1800"/>
                        <a:t>FOIT</a:t>
                      </a:r>
                    </a:p>
                  </a:txBody>
                  <a:tcPr/>
                </a:tc>
                <a:extLst>
                  <a:ext uri="{0D108BD9-81ED-4DB2-BD59-A6C34878D82A}">
                    <a16:rowId xmlns:a16="http://schemas.microsoft.com/office/drawing/2014/main" xmlns="" val="587489041"/>
                  </a:ext>
                </a:extLst>
              </a:tr>
              <a:tr h="324134">
                <a:tc>
                  <a:txBody>
                    <a:bodyPr/>
                    <a:lstStyle/>
                    <a:p>
                      <a:pPr lvl="0">
                        <a:buNone/>
                      </a:pPr>
                      <a:r>
                        <a:rPr lang="en-US" sz="1800"/>
                        <a:t>S3</a:t>
                      </a:r>
                    </a:p>
                  </a:txBody>
                  <a:tcPr/>
                </a:tc>
                <a:tc>
                  <a:txBody>
                    <a:bodyPr/>
                    <a:lstStyle/>
                    <a:p>
                      <a:pPr lvl="0">
                        <a:buNone/>
                      </a:pPr>
                      <a:r>
                        <a:rPr lang="en-US" sz="1800"/>
                        <a:t>Bushra</a:t>
                      </a:r>
                    </a:p>
                  </a:txBody>
                  <a:tcPr/>
                </a:tc>
                <a:tc>
                  <a:txBody>
                    <a:bodyPr/>
                    <a:lstStyle/>
                    <a:p>
                      <a:pPr lvl="0">
                        <a:buNone/>
                      </a:pPr>
                      <a:r>
                        <a:rPr lang="en-US" sz="1800"/>
                        <a:t>FOEE</a:t>
                      </a:r>
                    </a:p>
                  </a:txBody>
                  <a:tcPr/>
                </a:tc>
                <a:extLst>
                  <a:ext uri="{0D108BD9-81ED-4DB2-BD59-A6C34878D82A}">
                    <a16:rowId xmlns:a16="http://schemas.microsoft.com/office/drawing/2014/main" xmlns="" val="3227101805"/>
                  </a:ext>
                </a:extLst>
              </a:tr>
              <a:tr h="324134">
                <a:tc>
                  <a:txBody>
                    <a:bodyPr/>
                    <a:lstStyle/>
                    <a:p>
                      <a:pPr lvl="0">
                        <a:buNone/>
                      </a:pPr>
                      <a:r>
                        <a:rPr lang="en-US" sz="1800"/>
                        <a:t>S4</a:t>
                      </a:r>
                    </a:p>
                  </a:txBody>
                  <a:tcPr/>
                </a:tc>
                <a:tc>
                  <a:txBody>
                    <a:bodyPr/>
                    <a:lstStyle/>
                    <a:p>
                      <a:pPr lvl="0">
                        <a:buNone/>
                      </a:pPr>
                      <a:r>
                        <a:rPr lang="en-US" sz="1800"/>
                        <a:t>Bilawal</a:t>
                      </a:r>
                    </a:p>
                  </a:txBody>
                  <a:tcPr/>
                </a:tc>
                <a:tc>
                  <a:txBody>
                    <a:bodyPr/>
                    <a:lstStyle/>
                    <a:p>
                      <a:pPr lvl="0">
                        <a:buNone/>
                      </a:pPr>
                      <a:r>
                        <a:rPr lang="en-US" sz="1800"/>
                        <a:t>FOEE</a:t>
                      </a:r>
                    </a:p>
                  </a:txBody>
                  <a:tcPr/>
                </a:tc>
                <a:extLst>
                  <a:ext uri="{0D108BD9-81ED-4DB2-BD59-A6C34878D82A}">
                    <a16:rowId xmlns:a16="http://schemas.microsoft.com/office/drawing/2014/main" xmlns="" val="2037652926"/>
                  </a:ext>
                </a:extLst>
              </a:tr>
              <a:tr h="324133">
                <a:tc>
                  <a:txBody>
                    <a:bodyPr/>
                    <a:lstStyle/>
                    <a:p>
                      <a:pPr lvl="0">
                        <a:buNone/>
                      </a:pPr>
                      <a:r>
                        <a:rPr lang="en-US" sz="1800"/>
                        <a:t>S5</a:t>
                      </a:r>
                      <a:endParaRPr lang="en-US"/>
                    </a:p>
                  </a:txBody>
                  <a:tcPr/>
                </a:tc>
                <a:tc>
                  <a:txBody>
                    <a:bodyPr/>
                    <a:lstStyle/>
                    <a:p>
                      <a:pPr lvl="0">
                        <a:buNone/>
                      </a:pPr>
                      <a:r>
                        <a:rPr lang="en-US" sz="1800"/>
                        <a:t>Sameena</a:t>
                      </a:r>
                      <a:endParaRPr lang="en-US"/>
                    </a:p>
                  </a:txBody>
                  <a:tcPr/>
                </a:tc>
                <a:tc>
                  <a:txBody>
                    <a:bodyPr/>
                    <a:lstStyle/>
                    <a:p>
                      <a:pPr lvl="0">
                        <a:buNone/>
                      </a:pPr>
                      <a:r>
                        <a:rPr lang="en-US" sz="1800"/>
                        <a:t>NULL</a:t>
                      </a:r>
                      <a:endParaRPr lang="en-US"/>
                    </a:p>
                  </a:txBody>
                  <a:tcPr/>
                </a:tc>
                <a:extLst>
                  <a:ext uri="{0D108BD9-81ED-4DB2-BD59-A6C34878D82A}">
                    <a16:rowId xmlns:a16="http://schemas.microsoft.com/office/drawing/2014/main" xmlns="" val="3584801994"/>
                  </a:ext>
                </a:extLst>
              </a:tr>
              <a:tr h="324133">
                <a:tc>
                  <a:txBody>
                    <a:bodyPr/>
                    <a:lstStyle/>
                    <a:p>
                      <a:pPr lvl="0">
                        <a:buNone/>
                      </a:pPr>
                      <a:r>
                        <a:rPr lang="en-US" sz="1800"/>
                        <a:t>S6</a:t>
                      </a:r>
                      <a:endParaRPr lang="en-US"/>
                    </a:p>
                  </a:txBody>
                  <a:tcPr/>
                </a:tc>
                <a:tc>
                  <a:txBody>
                    <a:bodyPr/>
                    <a:lstStyle/>
                    <a:p>
                      <a:pPr lvl="0">
                        <a:buNone/>
                      </a:pPr>
                      <a:r>
                        <a:rPr lang="en-US" sz="1800"/>
                        <a:t>Seher</a:t>
                      </a:r>
                      <a:endParaRPr lang="en-US"/>
                    </a:p>
                  </a:txBody>
                  <a:tcPr/>
                </a:tc>
                <a:tc>
                  <a:txBody>
                    <a:bodyPr/>
                    <a:lstStyle/>
                    <a:p>
                      <a:pPr lvl="0">
                        <a:buNone/>
                      </a:pPr>
                      <a:r>
                        <a:rPr lang="en-US" sz="1800"/>
                        <a:t>NULL</a:t>
                      </a:r>
                      <a:endParaRPr lang="en-US"/>
                    </a:p>
                  </a:txBody>
                  <a:tcPr/>
                </a:tc>
                <a:extLst>
                  <a:ext uri="{0D108BD9-81ED-4DB2-BD59-A6C34878D82A}">
                    <a16:rowId xmlns:a16="http://schemas.microsoft.com/office/drawing/2014/main" xmlns="" val="1454541087"/>
                  </a:ext>
                </a:extLst>
              </a:tr>
              <a:tr h="324133">
                <a:tc>
                  <a:txBody>
                    <a:bodyPr/>
                    <a:lstStyle/>
                    <a:p>
                      <a:pPr lvl="0">
                        <a:buNone/>
                      </a:pPr>
                      <a:r>
                        <a:rPr lang="en-US" sz="1800"/>
                        <a:t>NULL</a:t>
                      </a:r>
                    </a:p>
                  </a:txBody>
                  <a:tcPr/>
                </a:tc>
                <a:tc>
                  <a:txBody>
                    <a:bodyPr/>
                    <a:lstStyle/>
                    <a:p>
                      <a:pPr lvl="0">
                        <a:buNone/>
                      </a:pPr>
                      <a:r>
                        <a:rPr lang="en-US" sz="1800"/>
                        <a:t>NULL</a:t>
                      </a:r>
                    </a:p>
                  </a:txBody>
                  <a:tcPr/>
                </a:tc>
                <a:tc>
                  <a:txBody>
                    <a:bodyPr/>
                    <a:lstStyle/>
                    <a:p>
                      <a:pPr lvl="0">
                        <a:buNone/>
                      </a:pPr>
                      <a:r>
                        <a:rPr lang="en-US" sz="1800" dirty="0"/>
                        <a:t>FOSS</a:t>
                      </a:r>
                    </a:p>
                  </a:txBody>
                  <a:tcPr/>
                </a:tc>
                <a:extLst>
                  <a:ext uri="{0D108BD9-81ED-4DB2-BD59-A6C34878D82A}">
                    <a16:rowId xmlns:a16="http://schemas.microsoft.com/office/drawing/2014/main" xmlns="" val="2006150286"/>
                  </a:ext>
                </a:extLst>
              </a:tr>
            </a:tbl>
          </a:graphicData>
        </a:graphic>
      </p:graphicFrame>
      <p:sp>
        <p:nvSpPr>
          <p:cNvPr id="8" name="TextBox 7">
            <a:extLst>
              <a:ext uri="{FF2B5EF4-FFF2-40B4-BE49-F238E27FC236}">
                <a16:creationId xmlns:a16="http://schemas.microsoft.com/office/drawing/2014/main" xmlns="" id="{E9D62E1D-6B87-41DE-9A1E-1A4DC4CD484C}"/>
              </a:ext>
            </a:extLst>
          </p:cNvPr>
          <p:cNvSpPr txBox="1"/>
          <p:nvPr/>
        </p:nvSpPr>
        <p:spPr>
          <a:xfrm>
            <a:off x="5613400" y="3429000"/>
            <a:ext cx="5054600" cy="366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Student  </a:t>
            </a:r>
            <a:r>
              <a:rPr lang="en-US">
                <a:ea typeface="+mn-lt"/>
                <a:cs typeface="+mn-lt"/>
              </a:rPr>
              <a:t>FULL OUTER JOIN</a:t>
            </a:r>
            <a:r>
              <a:rPr lang="en-US">
                <a:cs typeface="Calibri"/>
              </a:rPr>
              <a:t> Department </a:t>
            </a:r>
          </a:p>
        </p:txBody>
      </p:sp>
    </p:spTree>
    <p:extLst>
      <p:ext uri="{BB962C8B-B14F-4D97-AF65-F5344CB8AC3E}">
        <p14:creationId xmlns:p14="http://schemas.microsoft.com/office/powerpoint/2010/main" val="122698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41DD2-C6A2-4654-9967-13BF3BA7441E}"/>
              </a:ext>
            </a:extLst>
          </p:cNvPr>
          <p:cNvSpPr>
            <a:spLocks noGrp="1"/>
          </p:cNvSpPr>
          <p:nvPr>
            <p:ph type="title"/>
          </p:nvPr>
        </p:nvSpPr>
        <p:spPr/>
        <p:txBody>
          <a:bodyPr/>
          <a:lstStyle/>
          <a:p>
            <a:r>
              <a:rPr lang="en-US">
                <a:cs typeface="Calibri Light"/>
              </a:rPr>
              <a:t>Self Join </a:t>
            </a:r>
            <a:endParaRPr lang="en-US"/>
          </a:p>
        </p:txBody>
      </p:sp>
      <p:sp>
        <p:nvSpPr>
          <p:cNvPr id="3" name="Content Placeholder 2">
            <a:extLst>
              <a:ext uri="{FF2B5EF4-FFF2-40B4-BE49-F238E27FC236}">
                <a16:creationId xmlns:a16="http://schemas.microsoft.com/office/drawing/2014/main" xmlns="" id="{B8761FDF-2371-4066-83AF-90CC93D0ED6E}"/>
              </a:ext>
            </a:extLst>
          </p:cNvPr>
          <p:cNvSpPr>
            <a:spLocks noGrp="1"/>
          </p:cNvSpPr>
          <p:nvPr>
            <p:ph idx="1"/>
          </p:nvPr>
        </p:nvSpPr>
        <p:spPr/>
        <p:txBody>
          <a:bodyPr vert="horz" lIns="91440" tIns="45720" rIns="91440" bIns="45720" rtlCol="0" anchor="t">
            <a:normAutofit/>
          </a:bodyPr>
          <a:lstStyle/>
          <a:p>
            <a:r>
              <a:rPr lang="en-US">
                <a:cs typeface="Calibri"/>
              </a:rPr>
              <a:t>Show name of employee with the name of his supervisor </a:t>
            </a:r>
          </a:p>
          <a:p>
            <a:pPr marL="0" indent="0">
              <a:buNone/>
            </a:pPr>
            <a:endParaRPr lang="en-US">
              <a:cs typeface="Calibri"/>
            </a:endParaRPr>
          </a:p>
          <a:p>
            <a:pPr marL="0" indent="0">
              <a:buNone/>
            </a:pPr>
            <a:endParaRPr lang="en-US">
              <a:latin typeface="Consolas"/>
              <a:cs typeface="Calibri"/>
            </a:endParaRPr>
          </a:p>
        </p:txBody>
      </p:sp>
      <p:graphicFrame>
        <p:nvGraphicFramePr>
          <p:cNvPr id="4" name="Table 4">
            <a:extLst>
              <a:ext uri="{FF2B5EF4-FFF2-40B4-BE49-F238E27FC236}">
                <a16:creationId xmlns:a16="http://schemas.microsoft.com/office/drawing/2014/main" xmlns="" id="{A1A44D6A-9E99-404D-B41B-CD916947A624}"/>
              </a:ext>
            </a:extLst>
          </p:cNvPr>
          <p:cNvGraphicFramePr>
            <a:graphicFrameLocks noGrp="1"/>
          </p:cNvGraphicFramePr>
          <p:nvPr>
            <p:extLst>
              <p:ext uri="{D42A27DB-BD31-4B8C-83A1-F6EECF244321}">
                <p14:modId xmlns:p14="http://schemas.microsoft.com/office/powerpoint/2010/main" val="2699114601"/>
              </p:ext>
            </p:extLst>
          </p:nvPr>
        </p:nvGraphicFramePr>
        <p:xfrm>
          <a:off x="1397531" y="5078286"/>
          <a:ext cx="8168640" cy="3708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xmlns="" val="4216395966"/>
                    </a:ext>
                  </a:extLst>
                </a:gridCol>
                <a:gridCol w="1633728">
                  <a:extLst>
                    <a:ext uri="{9D8B030D-6E8A-4147-A177-3AD203B41FA5}">
                      <a16:colId xmlns:a16="http://schemas.microsoft.com/office/drawing/2014/main" xmlns="" val="2785867986"/>
                    </a:ext>
                  </a:extLst>
                </a:gridCol>
                <a:gridCol w="1633728">
                  <a:extLst>
                    <a:ext uri="{9D8B030D-6E8A-4147-A177-3AD203B41FA5}">
                      <a16:colId xmlns:a16="http://schemas.microsoft.com/office/drawing/2014/main" xmlns="" val="414884661"/>
                    </a:ext>
                  </a:extLst>
                </a:gridCol>
                <a:gridCol w="1633728">
                  <a:extLst>
                    <a:ext uri="{9D8B030D-6E8A-4147-A177-3AD203B41FA5}">
                      <a16:colId xmlns:a16="http://schemas.microsoft.com/office/drawing/2014/main" xmlns="" val="3504483402"/>
                    </a:ext>
                  </a:extLst>
                </a:gridCol>
                <a:gridCol w="1633728">
                  <a:extLst>
                    <a:ext uri="{9D8B030D-6E8A-4147-A177-3AD203B41FA5}">
                      <a16:colId xmlns:a16="http://schemas.microsoft.com/office/drawing/2014/main" xmlns="" val="1975903610"/>
                    </a:ext>
                  </a:extLst>
                </a:gridCol>
              </a:tblGrid>
              <a:tr h="370840">
                <a:tc>
                  <a:txBody>
                    <a:bodyPr/>
                    <a:lstStyle/>
                    <a:p>
                      <a:r>
                        <a:rPr lang="en-US" err="1"/>
                        <a:t>ssn</a:t>
                      </a:r>
                    </a:p>
                  </a:txBody>
                  <a:tcPr/>
                </a:tc>
                <a:tc>
                  <a:txBody>
                    <a:bodyPr/>
                    <a:lstStyle/>
                    <a:p>
                      <a:r>
                        <a:rPr lang="en-US"/>
                        <a:t>name</a:t>
                      </a:r>
                    </a:p>
                  </a:txBody>
                  <a:tcPr/>
                </a:tc>
                <a:tc>
                  <a:txBody>
                    <a:bodyPr/>
                    <a:lstStyle/>
                    <a:p>
                      <a:r>
                        <a:rPr lang="en-US"/>
                        <a:t>address</a:t>
                      </a:r>
                    </a:p>
                  </a:txBody>
                  <a:tcPr/>
                </a:tc>
                <a:tc>
                  <a:txBody>
                    <a:bodyPr/>
                    <a:lstStyle/>
                    <a:p>
                      <a:r>
                        <a:rPr lang="en-US"/>
                        <a:t>salary</a:t>
                      </a:r>
                    </a:p>
                  </a:txBody>
                  <a:tcPr/>
                </a:tc>
                <a:tc>
                  <a:txBody>
                    <a:bodyPr/>
                    <a:lstStyle/>
                    <a:p>
                      <a:r>
                        <a:rPr lang="en-US" err="1"/>
                        <a:t>Super_ssn</a:t>
                      </a:r>
                    </a:p>
                  </a:txBody>
                  <a:tcPr/>
                </a:tc>
                <a:extLst>
                  <a:ext uri="{0D108BD9-81ED-4DB2-BD59-A6C34878D82A}">
                    <a16:rowId xmlns:a16="http://schemas.microsoft.com/office/drawing/2014/main" xmlns="" val="3967830435"/>
                  </a:ext>
                </a:extLst>
              </a:tr>
            </a:tbl>
          </a:graphicData>
        </a:graphic>
      </p:graphicFrame>
      <p:sp>
        <p:nvSpPr>
          <p:cNvPr id="6" name="TextBox 5">
            <a:extLst>
              <a:ext uri="{FF2B5EF4-FFF2-40B4-BE49-F238E27FC236}">
                <a16:creationId xmlns:a16="http://schemas.microsoft.com/office/drawing/2014/main" xmlns="" id="{CC1A4773-15AC-453D-891B-A53174268DF6}"/>
              </a:ext>
            </a:extLst>
          </p:cNvPr>
          <p:cNvSpPr txBox="1"/>
          <p:nvPr/>
        </p:nvSpPr>
        <p:spPr>
          <a:xfrm>
            <a:off x="1301087" y="44628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Employee</a:t>
            </a:r>
          </a:p>
        </p:txBody>
      </p:sp>
    </p:spTree>
    <p:extLst>
      <p:ext uri="{BB962C8B-B14F-4D97-AF65-F5344CB8AC3E}">
        <p14:creationId xmlns:p14="http://schemas.microsoft.com/office/powerpoint/2010/main" val="2893860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41DD2-C6A2-4654-9967-13BF3BA7441E}"/>
              </a:ext>
            </a:extLst>
          </p:cNvPr>
          <p:cNvSpPr>
            <a:spLocks noGrp="1"/>
          </p:cNvSpPr>
          <p:nvPr>
            <p:ph type="title"/>
          </p:nvPr>
        </p:nvSpPr>
        <p:spPr/>
        <p:txBody>
          <a:bodyPr/>
          <a:lstStyle/>
          <a:p>
            <a:r>
              <a:rPr lang="en-US">
                <a:cs typeface="Calibri Light"/>
              </a:rPr>
              <a:t>Self Join </a:t>
            </a:r>
            <a:endParaRPr lang="en-US"/>
          </a:p>
        </p:txBody>
      </p:sp>
      <p:sp>
        <p:nvSpPr>
          <p:cNvPr id="3" name="Content Placeholder 2">
            <a:extLst>
              <a:ext uri="{FF2B5EF4-FFF2-40B4-BE49-F238E27FC236}">
                <a16:creationId xmlns:a16="http://schemas.microsoft.com/office/drawing/2014/main" xmlns="" id="{B8761FDF-2371-4066-83AF-90CC93D0ED6E}"/>
              </a:ext>
            </a:extLst>
          </p:cNvPr>
          <p:cNvSpPr>
            <a:spLocks noGrp="1"/>
          </p:cNvSpPr>
          <p:nvPr>
            <p:ph idx="1"/>
          </p:nvPr>
        </p:nvSpPr>
        <p:spPr/>
        <p:txBody>
          <a:bodyPr vert="horz" lIns="91440" tIns="45720" rIns="91440" bIns="45720" rtlCol="0" anchor="t">
            <a:normAutofit/>
          </a:bodyPr>
          <a:lstStyle/>
          <a:p>
            <a:r>
              <a:rPr lang="en-US">
                <a:cs typeface="Calibri"/>
              </a:rPr>
              <a:t>Show name of employee with the name of his supervisor </a:t>
            </a:r>
          </a:p>
          <a:p>
            <a:pPr marL="0" indent="0">
              <a:buNone/>
            </a:pPr>
            <a:endParaRPr lang="en-US">
              <a:cs typeface="Calibri"/>
            </a:endParaRPr>
          </a:p>
          <a:p>
            <a:pPr marL="0" indent="0">
              <a:buNone/>
            </a:pPr>
            <a:r>
              <a:rPr lang="en-US">
                <a:latin typeface="Consolas"/>
                <a:cs typeface="Calibri"/>
              </a:rPr>
              <a:t>SELECT empl.name, super.name 
FROM EMPLOYEE </a:t>
            </a:r>
            <a:r>
              <a:rPr lang="en-US" err="1">
                <a:latin typeface="Consolas"/>
                <a:cs typeface="Calibri"/>
              </a:rPr>
              <a:t>empl</a:t>
            </a:r>
            <a:r>
              <a:rPr lang="en-US">
                <a:latin typeface="Consolas"/>
                <a:cs typeface="Calibri"/>
              </a:rPr>
              <a:t>, EMPLOYEE Super
WHERE empl.super_ssn = super.ssn;</a:t>
            </a:r>
            <a:endParaRPr lang="en-US">
              <a:cs typeface="Calibri"/>
            </a:endParaRPr>
          </a:p>
        </p:txBody>
      </p:sp>
      <p:graphicFrame>
        <p:nvGraphicFramePr>
          <p:cNvPr id="4" name="Table 4">
            <a:extLst>
              <a:ext uri="{FF2B5EF4-FFF2-40B4-BE49-F238E27FC236}">
                <a16:creationId xmlns:a16="http://schemas.microsoft.com/office/drawing/2014/main" xmlns="" id="{A1A44D6A-9E99-404D-B41B-CD916947A624}"/>
              </a:ext>
            </a:extLst>
          </p:cNvPr>
          <p:cNvGraphicFramePr>
            <a:graphicFrameLocks noGrp="1"/>
          </p:cNvGraphicFramePr>
          <p:nvPr/>
        </p:nvGraphicFramePr>
        <p:xfrm>
          <a:off x="1397531" y="5078286"/>
          <a:ext cx="8168640" cy="3708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xmlns="" val="4216395966"/>
                    </a:ext>
                  </a:extLst>
                </a:gridCol>
                <a:gridCol w="1633728">
                  <a:extLst>
                    <a:ext uri="{9D8B030D-6E8A-4147-A177-3AD203B41FA5}">
                      <a16:colId xmlns:a16="http://schemas.microsoft.com/office/drawing/2014/main" xmlns="" val="2785867986"/>
                    </a:ext>
                  </a:extLst>
                </a:gridCol>
                <a:gridCol w="1633728">
                  <a:extLst>
                    <a:ext uri="{9D8B030D-6E8A-4147-A177-3AD203B41FA5}">
                      <a16:colId xmlns:a16="http://schemas.microsoft.com/office/drawing/2014/main" xmlns="" val="414884661"/>
                    </a:ext>
                  </a:extLst>
                </a:gridCol>
                <a:gridCol w="1633728">
                  <a:extLst>
                    <a:ext uri="{9D8B030D-6E8A-4147-A177-3AD203B41FA5}">
                      <a16:colId xmlns:a16="http://schemas.microsoft.com/office/drawing/2014/main" xmlns="" val="3504483402"/>
                    </a:ext>
                  </a:extLst>
                </a:gridCol>
                <a:gridCol w="1633728">
                  <a:extLst>
                    <a:ext uri="{9D8B030D-6E8A-4147-A177-3AD203B41FA5}">
                      <a16:colId xmlns:a16="http://schemas.microsoft.com/office/drawing/2014/main" xmlns="" val="1975903610"/>
                    </a:ext>
                  </a:extLst>
                </a:gridCol>
              </a:tblGrid>
              <a:tr h="370840">
                <a:tc>
                  <a:txBody>
                    <a:bodyPr/>
                    <a:lstStyle/>
                    <a:p>
                      <a:r>
                        <a:rPr lang="en-US" err="1"/>
                        <a:t>ssn</a:t>
                      </a:r>
                    </a:p>
                  </a:txBody>
                  <a:tcPr/>
                </a:tc>
                <a:tc>
                  <a:txBody>
                    <a:bodyPr/>
                    <a:lstStyle/>
                    <a:p>
                      <a:r>
                        <a:rPr lang="en-US"/>
                        <a:t>name</a:t>
                      </a:r>
                    </a:p>
                  </a:txBody>
                  <a:tcPr/>
                </a:tc>
                <a:tc>
                  <a:txBody>
                    <a:bodyPr/>
                    <a:lstStyle/>
                    <a:p>
                      <a:r>
                        <a:rPr lang="en-US"/>
                        <a:t>address</a:t>
                      </a:r>
                    </a:p>
                  </a:txBody>
                  <a:tcPr/>
                </a:tc>
                <a:tc>
                  <a:txBody>
                    <a:bodyPr/>
                    <a:lstStyle/>
                    <a:p>
                      <a:r>
                        <a:rPr lang="en-US"/>
                        <a:t>salary</a:t>
                      </a:r>
                    </a:p>
                  </a:txBody>
                  <a:tcPr/>
                </a:tc>
                <a:tc>
                  <a:txBody>
                    <a:bodyPr/>
                    <a:lstStyle/>
                    <a:p>
                      <a:r>
                        <a:rPr lang="en-US" err="1"/>
                        <a:t>Super_ssn</a:t>
                      </a:r>
                    </a:p>
                  </a:txBody>
                  <a:tcPr/>
                </a:tc>
                <a:extLst>
                  <a:ext uri="{0D108BD9-81ED-4DB2-BD59-A6C34878D82A}">
                    <a16:rowId xmlns:a16="http://schemas.microsoft.com/office/drawing/2014/main" xmlns="" val="3967830435"/>
                  </a:ext>
                </a:extLst>
              </a:tr>
            </a:tbl>
          </a:graphicData>
        </a:graphic>
      </p:graphicFrame>
      <p:sp>
        <p:nvSpPr>
          <p:cNvPr id="6" name="TextBox 5">
            <a:extLst>
              <a:ext uri="{FF2B5EF4-FFF2-40B4-BE49-F238E27FC236}">
                <a16:creationId xmlns:a16="http://schemas.microsoft.com/office/drawing/2014/main" xmlns="" id="{CC1A4773-15AC-453D-891B-A53174268DF6}"/>
              </a:ext>
            </a:extLst>
          </p:cNvPr>
          <p:cNvSpPr txBox="1"/>
          <p:nvPr/>
        </p:nvSpPr>
        <p:spPr>
          <a:xfrm>
            <a:off x="1301087" y="44628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cs typeface="Calibri"/>
              </a:rPr>
              <a:t>empl</a:t>
            </a:r>
            <a:endParaRPr lang="en-US" err="1"/>
          </a:p>
        </p:txBody>
      </p:sp>
      <p:graphicFrame>
        <p:nvGraphicFramePr>
          <p:cNvPr id="7" name="Table 4">
            <a:extLst>
              <a:ext uri="{FF2B5EF4-FFF2-40B4-BE49-F238E27FC236}">
                <a16:creationId xmlns:a16="http://schemas.microsoft.com/office/drawing/2014/main" xmlns="" id="{916F4057-7CA6-434D-94EF-2F1D6D4249F5}"/>
              </a:ext>
            </a:extLst>
          </p:cNvPr>
          <p:cNvGraphicFramePr>
            <a:graphicFrameLocks noGrp="1"/>
          </p:cNvGraphicFramePr>
          <p:nvPr>
            <p:extLst>
              <p:ext uri="{D42A27DB-BD31-4B8C-83A1-F6EECF244321}">
                <p14:modId xmlns:p14="http://schemas.microsoft.com/office/powerpoint/2010/main" val="1613069361"/>
              </p:ext>
            </p:extLst>
          </p:nvPr>
        </p:nvGraphicFramePr>
        <p:xfrm>
          <a:off x="1238306" y="6249718"/>
          <a:ext cx="8168640" cy="3708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xmlns="" val="4216395966"/>
                    </a:ext>
                  </a:extLst>
                </a:gridCol>
                <a:gridCol w="1633728">
                  <a:extLst>
                    <a:ext uri="{9D8B030D-6E8A-4147-A177-3AD203B41FA5}">
                      <a16:colId xmlns:a16="http://schemas.microsoft.com/office/drawing/2014/main" xmlns="" val="2785867986"/>
                    </a:ext>
                  </a:extLst>
                </a:gridCol>
                <a:gridCol w="1633728">
                  <a:extLst>
                    <a:ext uri="{9D8B030D-6E8A-4147-A177-3AD203B41FA5}">
                      <a16:colId xmlns:a16="http://schemas.microsoft.com/office/drawing/2014/main" xmlns="" val="414884661"/>
                    </a:ext>
                  </a:extLst>
                </a:gridCol>
                <a:gridCol w="1633728">
                  <a:extLst>
                    <a:ext uri="{9D8B030D-6E8A-4147-A177-3AD203B41FA5}">
                      <a16:colId xmlns:a16="http://schemas.microsoft.com/office/drawing/2014/main" xmlns="" val="3504483402"/>
                    </a:ext>
                  </a:extLst>
                </a:gridCol>
                <a:gridCol w="1633728">
                  <a:extLst>
                    <a:ext uri="{9D8B030D-6E8A-4147-A177-3AD203B41FA5}">
                      <a16:colId xmlns:a16="http://schemas.microsoft.com/office/drawing/2014/main" xmlns="" val="1975903610"/>
                    </a:ext>
                  </a:extLst>
                </a:gridCol>
              </a:tblGrid>
              <a:tr h="370840">
                <a:tc>
                  <a:txBody>
                    <a:bodyPr/>
                    <a:lstStyle/>
                    <a:p>
                      <a:r>
                        <a:rPr lang="en-US" err="1"/>
                        <a:t>ssn</a:t>
                      </a:r>
                    </a:p>
                  </a:txBody>
                  <a:tcPr/>
                </a:tc>
                <a:tc>
                  <a:txBody>
                    <a:bodyPr/>
                    <a:lstStyle/>
                    <a:p>
                      <a:r>
                        <a:rPr lang="en-US"/>
                        <a:t>name</a:t>
                      </a:r>
                    </a:p>
                  </a:txBody>
                  <a:tcPr/>
                </a:tc>
                <a:tc>
                  <a:txBody>
                    <a:bodyPr/>
                    <a:lstStyle/>
                    <a:p>
                      <a:r>
                        <a:rPr lang="en-US"/>
                        <a:t>address</a:t>
                      </a:r>
                    </a:p>
                  </a:txBody>
                  <a:tcPr/>
                </a:tc>
                <a:tc>
                  <a:txBody>
                    <a:bodyPr/>
                    <a:lstStyle/>
                    <a:p>
                      <a:r>
                        <a:rPr lang="en-US"/>
                        <a:t>salary</a:t>
                      </a:r>
                    </a:p>
                  </a:txBody>
                  <a:tcPr/>
                </a:tc>
                <a:tc>
                  <a:txBody>
                    <a:bodyPr/>
                    <a:lstStyle/>
                    <a:p>
                      <a:r>
                        <a:rPr lang="en-US" err="1"/>
                        <a:t>Super_ssn</a:t>
                      </a:r>
                    </a:p>
                  </a:txBody>
                  <a:tcPr/>
                </a:tc>
                <a:extLst>
                  <a:ext uri="{0D108BD9-81ED-4DB2-BD59-A6C34878D82A}">
                    <a16:rowId xmlns:a16="http://schemas.microsoft.com/office/drawing/2014/main" xmlns="" val="3967830435"/>
                  </a:ext>
                </a:extLst>
              </a:tr>
            </a:tbl>
          </a:graphicData>
        </a:graphic>
      </p:graphicFrame>
      <p:sp>
        <p:nvSpPr>
          <p:cNvPr id="8" name="TextBox 7">
            <a:extLst>
              <a:ext uri="{FF2B5EF4-FFF2-40B4-BE49-F238E27FC236}">
                <a16:creationId xmlns:a16="http://schemas.microsoft.com/office/drawing/2014/main" xmlns="" id="{939D1101-3B9D-4525-BD7D-2752A1B22519}"/>
              </a:ext>
            </a:extLst>
          </p:cNvPr>
          <p:cNvSpPr txBox="1"/>
          <p:nvPr/>
        </p:nvSpPr>
        <p:spPr>
          <a:xfrm>
            <a:off x="1141862" y="57934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Super</a:t>
            </a:r>
          </a:p>
        </p:txBody>
      </p:sp>
    </p:spTree>
    <p:extLst>
      <p:ext uri="{BB962C8B-B14F-4D97-AF65-F5344CB8AC3E}">
        <p14:creationId xmlns:p14="http://schemas.microsoft.com/office/powerpoint/2010/main" val="241647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952BE-D78C-4C07-AD4C-18BED73864E5}"/>
              </a:ext>
            </a:extLst>
          </p:cNvPr>
          <p:cNvSpPr>
            <a:spLocks noGrp="1"/>
          </p:cNvSpPr>
          <p:nvPr>
            <p:ph type="title"/>
          </p:nvPr>
        </p:nvSpPr>
        <p:spPr/>
        <p:txBody>
          <a:bodyPr/>
          <a:lstStyle/>
          <a:p>
            <a:r>
              <a:rPr lang="en-US" dirty="0"/>
              <a:t>Natural Join </a:t>
            </a:r>
            <a:br>
              <a:rPr lang="en-US" dirty="0"/>
            </a:br>
            <a:endParaRPr lang="en-US" dirty="0"/>
          </a:p>
        </p:txBody>
      </p:sp>
      <p:sp>
        <p:nvSpPr>
          <p:cNvPr id="3" name="Content Placeholder 2">
            <a:extLst>
              <a:ext uri="{FF2B5EF4-FFF2-40B4-BE49-F238E27FC236}">
                <a16:creationId xmlns:a16="http://schemas.microsoft.com/office/drawing/2014/main" xmlns="" id="{16F5C804-88D2-41A9-9994-6E82F8E68EE1}"/>
              </a:ext>
            </a:extLst>
          </p:cNvPr>
          <p:cNvSpPr>
            <a:spLocks noGrp="1"/>
          </p:cNvSpPr>
          <p:nvPr>
            <p:ph idx="1"/>
          </p:nvPr>
        </p:nvSpPr>
        <p:spPr>
          <a:xfrm>
            <a:off x="852268" y="1825625"/>
            <a:ext cx="10515600" cy="4351338"/>
          </a:xfrm>
        </p:spPr>
        <p:txBody>
          <a:bodyPr/>
          <a:lstStyle/>
          <a:p>
            <a:r>
              <a:rPr lang="en-US" b="0" i="0" dirty="0">
                <a:effectLst/>
                <a:latin typeface="Helvetica" panose="020B0604020202020204" pitchFamily="34" charset="0"/>
              </a:rPr>
              <a:t>The SQL NATURAL JOIN is a type of JOIN and is structured in such a way that, columns with the same name of associated tables will appear once only.</a:t>
            </a:r>
            <a:r>
              <a:rPr lang="en-US" dirty="0"/>
              <a:t> </a:t>
            </a:r>
          </a:p>
          <a:p>
            <a:endParaRPr lang="en-US" dirty="0"/>
          </a:p>
          <a:p>
            <a:pPr algn="l"/>
            <a:r>
              <a:rPr lang="en-US" b="1" i="0" dirty="0">
                <a:effectLst/>
                <a:latin typeface="Helvetica" panose="020B0604020202020204" pitchFamily="34" charset="0"/>
              </a:rPr>
              <a:t>Natural Join: Guidelines</a:t>
            </a:r>
            <a:endParaRPr lang="en-US" b="0" i="0" dirty="0">
              <a:effectLst/>
              <a:latin typeface="Helvetica" panose="020B0604020202020204" pitchFamily="34" charset="0"/>
            </a:endParaRPr>
          </a:p>
          <a:p>
            <a:pPr marL="0" indent="0" algn="l">
              <a:buNone/>
            </a:pPr>
            <a:r>
              <a:rPr lang="en-US" b="0" i="0" dirty="0">
                <a:effectLst/>
                <a:latin typeface="Helvetica" panose="020B0604020202020204" pitchFamily="34" charset="0"/>
              </a:rPr>
              <a:t>- The associated tables one identically named column.</a:t>
            </a:r>
            <a:br>
              <a:rPr lang="en-US" b="0" i="0" dirty="0">
                <a:effectLst/>
                <a:latin typeface="Helvetica" panose="020B0604020202020204" pitchFamily="34" charset="0"/>
              </a:rPr>
            </a:br>
            <a:r>
              <a:rPr lang="en-US" b="0" i="0" dirty="0">
                <a:effectLst/>
                <a:latin typeface="Helvetica" panose="020B0604020202020204" pitchFamily="34" charset="0"/>
              </a:rPr>
              <a:t>- The columns must be the same data type.</a:t>
            </a:r>
            <a:br>
              <a:rPr lang="en-US" b="0" i="0" dirty="0">
                <a:effectLst/>
                <a:latin typeface="Helvetica" panose="020B0604020202020204" pitchFamily="34" charset="0"/>
              </a:rPr>
            </a:br>
            <a:r>
              <a:rPr lang="en-US" b="0" i="0" dirty="0">
                <a:effectLst/>
                <a:latin typeface="Helvetica" panose="020B0604020202020204" pitchFamily="34" charset="0"/>
              </a:rPr>
              <a:t>- Don’t use ON clause in a natural join.</a:t>
            </a:r>
          </a:p>
          <a:p>
            <a:endParaRPr lang="en-US" dirty="0"/>
          </a:p>
          <a:p>
            <a:endParaRPr lang="en-US" dirty="0"/>
          </a:p>
          <a:p>
            <a:pPr lvl="2"/>
            <a:endParaRPr lang="en-US" dirty="0"/>
          </a:p>
        </p:txBody>
      </p:sp>
    </p:spTree>
    <p:extLst>
      <p:ext uri="{BB962C8B-B14F-4D97-AF65-F5344CB8AC3E}">
        <p14:creationId xmlns:p14="http://schemas.microsoft.com/office/powerpoint/2010/main" val="111834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990D0-6C6C-4166-BE78-46D88DBD7F68}"/>
              </a:ext>
            </a:extLst>
          </p:cNvPr>
          <p:cNvSpPr>
            <a:spLocks noGrp="1"/>
          </p:cNvSpPr>
          <p:nvPr>
            <p:ph type="title"/>
          </p:nvPr>
        </p:nvSpPr>
        <p:spPr/>
        <p:txBody>
          <a:bodyPr/>
          <a:lstStyle/>
          <a:p>
            <a:r>
              <a:rPr lang="en-US" dirty="0"/>
              <a:t>Natural Join </a:t>
            </a:r>
            <a:br>
              <a:rPr lang="en-US" dirty="0"/>
            </a:br>
            <a:r>
              <a:rPr lang="en-US" dirty="0"/>
              <a:t>Example </a:t>
            </a:r>
          </a:p>
        </p:txBody>
      </p:sp>
      <p:sp>
        <p:nvSpPr>
          <p:cNvPr id="3" name="Content Placeholder 2">
            <a:extLst>
              <a:ext uri="{FF2B5EF4-FFF2-40B4-BE49-F238E27FC236}">
                <a16:creationId xmlns:a16="http://schemas.microsoft.com/office/drawing/2014/main" xmlns="" id="{AEA54705-3869-4091-9665-1C49B9E4ACDA}"/>
              </a:ext>
            </a:extLst>
          </p:cNvPr>
          <p:cNvSpPr>
            <a:spLocks noGrp="1"/>
          </p:cNvSpPr>
          <p:nvPr>
            <p:ph idx="1"/>
          </p:nvPr>
        </p:nvSpPr>
        <p:spPr/>
        <p:txBody>
          <a:bodyPr>
            <a:normAutofit fontScale="92500" lnSpcReduction="10000"/>
          </a:bodyPr>
          <a:lstStyle/>
          <a:p>
            <a:pPr marL="0" indent="0">
              <a:buNone/>
            </a:pPr>
            <a:r>
              <a:rPr lang="en-US" dirty="0"/>
              <a:t>Select * </a:t>
            </a:r>
          </a:p>
          <a:p>
            <a:pPr marL="0" indent="0">
              <a:buNone/>
            </a:pPr>
            <a:r>
              <a:rPr lang="en-US" dirty="0"/>
              <a:t>From student natural join department;</a:t>
            </a:r>
          </a:p>
          <a:p>
            <a:endParaRPr lang="en-US" dirty="0"/>
          </a:p>
          <a:p>
            <a:endParaRPr lang="en-US" dirty="0"/>
          </a:p>
          <a:p>
            <a:endParaRPr lang="en-US" dirty="0"/>
          </a:p>
          <a:p>
            <a:endParaRPr lang="en-US" dirty="0"/>
          </a:p>
          <a:p>
            <a:endParaRPr lang="en-US" dirty="0"/>
          </a:p>
          <a:p>
            <a:r>
              <a:rPr lang="en-US" dirty="0"/>
              <a:t>Note: if we would have used join instead of natural join there would have been 5 columns in result. Secondly, we had to give the condition for join too. </a:t>
            </a:r>
          </a:p>
        </p:txBody>
      </p:sp>
      <p:pic>
        <p:nvPicPr>
          <p:cNvPr id="5" name="Picture 4">
            <a:extLst>
              <a:ext uri="{FF2B5EF4-FFF2-40B4-BE49-F238E27FC236}">
                <a16:creationId xmlns:a16="http://schemas.microsoft.com/office/drawing/2014/main" xmlns="" id="{200CBE76-CF3B-42E1-9A3E-A5DBFA50C234}"/>
              </a:ext>
            </a:extLst>
          </p:cNvPr>
          <p:cNvPicPr>
            <a:picLocks noChangeAspect="1"/>
          </p:cNvPicPr>
          <p:nvPr/>
        </p:nvPicPr>
        <p:blipFill>
          <a:blip r:embed="rId2"/>
          <a:stretch>
            <a:fillRect/>
          </a:stretch>
        </p:blipFill>
        <p:spPr>
          <a:xfrm>
            <a:off x="5381625" y="111967"/>
            <a:ext cx="6810375" cy="2028825"/>
          </a:xfrm>
          <a:prstGeom prst="rect">
            <a:avLst/>
          </a:prstGeom>
        </p:spPr>
      </p:pic>
      <p:graphicFrame>
        <p:nvGraphicFramePr>
          <p:cNvPr id="8" name="Table 8">
            <a:extLst>
              <a:ext uri="{FF2B5EF4-FFF2-40B4-BE49-F238E27FC236}">
                <a16:creationId xmlns:a16="http://schemas.microsoft.com/office/drawing/2014/main" xmlns="" id="{BB216C7F-C7F1-4536-86F2-8FD51B5108F9}"/>
              </a:ext>
            </a:extLst>
          </p:cNvPr>
          <p:cNvGraphicFramePr>
            <a:graphicFrameLocks noGrp="1"/>
          </p:cNvGraphicFramePr>
          <p:nvPr>
            <p:extLst>
              <p:ext uri="{D42A27DB-BD31-4B8C-83A1-F6EECF244321}">
                <p14:modId xmlns:p14="http://schemas.microsoft.com/office/powerpoint/2010/main" val="2297296023"/>
              </p:ext>
            </p:extLst>
          </p:nvPr>
        </p:nvGraphicFramePr>
        <p:xfrm>
          <a:off x="1652173" y="2744020"/>
          <a:ext cx="8128000" cy="212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1758253680"/>
                    </a:ext>
                  </a:extLst>
                </a:gridCol>
                <a:gridCol w="2032000">
                  <a:extLst>
                    <a:ext uri="{9D8B030D-6E8A-4147-A177-3AD203B41FA5}">
                      <a16:colId xmlns:a16="http://schemas.microsoft.com/office/drawing/2014/main" xmlns="" val="139353980"/>
                    </a:ext>
                  </a:extLst>
                </a:gridCol>
                <a:gridCol w="2032000">
                  <a:extLst>
                    <a:ext uri="{9D8B030D-6E8A-4147-A177-3AD203B41FA5}">
                      <a16:colId xmlns:a16="http://schemas.microsoft.com/office/drawing/2014/main" xmlns="" val="2959052840"/>
                    </a:ext>
                  </a:extLst>
                </a:gridCol>
                <a:gridCol w="2032000">
                  <a:extLst>
                    <a:ext uri="{9D8B030D-6E8A-4147-A177-3AD203B41FA5}">
                      <a16:colId xmlns:a16="http://schemas.microsoft.com/office/drawing/2014/main" xmlns="" val="3156128842"/>
                    </a:ext>
                  </a:extLst>
                </a:gridCol>
              </a:tblGrid>
              <a:tr h="370840">
                <a:tc>
                  <a:txBody>
                    <a:bodyPr/>
                    <a:lstStyle/>
                    <a:p>
                      <a:r>
                        <a:rPr lang="en-US" dirty="0"/>
                        <a:t>Rollnumber</a:t>
                      </a:r>
                    </a:p>
                  </a:txBody>
                  <a:tcPr/>
                </a:tc>
                <a:tc>
                  <a:txBody>
                    <a:bodyPr/>
                    <a:lstStyle/>
                    <a:p>
                      <a:r>
                        <a:rPr lang="en-US" dirty="0"/>
                        <a:t>Name</a:t>
                      </a:r>
                    </a:p>
                  </a:txBody>
                  <a:tcPr/>
                </a:tc>
                <a:tc>
                  <a:txBody>
                    <a:bodyPr/>
                    <a:lstStyle/>
                    <a:p>
                      <a:r>
                        <a:rPr lang="en-US" dirty="0"/>
                        <a:t>Did</a:t>
                      </a:r>
                    </a:p>
                  </a:txBody>
                  <a:tcPr/>
                </a:tc>
                <a:tc>
                  <a:txBody>
                    <a:bodyPr/>
                    <a:lstStyle/>
                    <a:p>
                      <a:r>
                        <a:rPr lang="en-US" dirty="0"/>
                        <a:t>Dname</a:t>
                      </a:r>
                    </a:p>
                  </a:txBody>
                  <a:tcPr/>
                </a:tc>
                <a:extLst>
                  <a:ext uri="{0D108BD9-81ED-4DB2-BD59-A6C34878D82A}">
                    <a16:rowId xmlns:a16="http://schemas.microsoft.com/office/drawing/2014/main" xmlns="" val="936592917"/>
                  </a:ext>
                </a:extLst>
              </a:tr>
              <a:tr h="370840">
                <a:tc>
                  <a:txBody>
                    <a:bodyPr/>
                    <a:lstStyle/>
                    <a:p>
                      <a:r>
                        <a:rPr lang="en-US" dirty="0"/>
                        <a:t>S1</a:t>
                      </a:r>
                    </a:p>
                  </a:txBody>
                  <a:tcPr/>
                </a:tc>
                <a:tc>
                  <a:txBody>
                    <a:bodyPr/>
                    <a:lstStyle/>
                    <a:p>
                      <a:r>
                        <a:rPr lang="en-US" dirty="0"/>
                        <a:t>Ahmad</a:t>
                      </a:r>
                    </a:p>
                  </a:txBody>
                  <a:tcPr/>
                </a:tc>
                <a:tc>
                  <a:txBody>
                    <a:bodyPr/>
                    <a:lstStyle/>
                    <a:p>
                      <a:r>
                        <a:rPr lang="en-US" dirty="0"/>
                        <a:t>D1</a:t>
                      </a:r>
                    </a:p>
                  </a:txBody>
                  <a:tcPr/>
                </a:tc>
                <a:tc>
                  <a:txBody>
                    <a:bodyPr/>
                    <a:lstStyle/>
                    <a:p>
                      <a:r>
                        <a:rPr lang="en-US" dirty="0"/>
                        <a:t>FOIT</a:t>
                      </a:r>
                    </a:p>
                  </a:txBody>
                  <a:tcPr/>
                </a:tc>
                <a:extLst>
                  <a:ext uri="{0D108BD9-81ED-4DB2-BD59-A6C34878D82A}">
                    <a16:rowId xmlns:a16="http://schemas.microsoft.com/office/drawing/2014/main" xmlns="" val="571069602"/>
                  </a:ext>
                </a:extLst>
              </a:tr>
              <a:tr h="370840">
                <a:tc>
                  <a:txBody>
                    <a:bodyPr/>
                    <a:lstStyle/>
                    <a:p>
                      <a:r>
                        <a:rPr lang="en-US" dirty="0"/>
                        <a:t>S2</a:t>
                      </a:r>
                    </a:p>
                  </a:txBody>
                  <a:tcPr/>
                </a:tc>
                <a:tc>
                  <a:txBody>
                    <a:bodyPr/>
                    <a:lstStyle/>
                    <a:p>
                      <a:r>
                        <a:rPr lang="en-US" dirty="0"/>
                        <a:t>Aliya</a:t>
                      </a:r>
                    </a:p>
                  </a:txBody>
                  <a:tcPr/>
                </a:tc>
                <a:tc>
                  <a:txBody>
                    <a:bodyPr/>
                    <a:lstStyle/>
                    <a:p>
                      <a:r>
                        <a:rPr lang="en-US" dirty="0"/>
                        <a:t>D1</a:t>
                      </a:r>
                    </a:p>
                  </a:txBody>
                  <a:tcPr/>
                </a:tc>
                <a:tc>
                  <a:txBody>
                    <a:bodyPr/>
                    <a:lstStyle/>
                    <a:p>
                      <a:r>
                        <a:rPr lang="en-US" dirty="0"/>
                        <a:t>FOIT</a:t>
                      </a:r>
                    </a:p>
                  </a:txBody>
                  <a:tcPr/>
                </a:tc>
                <a:extLst>
                  <a:ext uri="{0D108BD9-81ED-4DB2-BD59-A6C34878D82A}">
                    <a16:rowId xmlns:a16="http://schemas.microsoft.com/office/drawing/2014/main" xmlns="" val="471738701"/>
                  </a:ext>
                </a:extLst>
              </a:tr>
              <a:tr h="370840">
                <a:tc>
                  <a:txBody>
                    <a:bodyPr/>
                    <a:lstStyle/>
                    <a:p>
                      <a:r>
                        <a:rPr lang="en-US" dirty="0"/>
                        <a:t>S3</a:t>
                      </a:r>
                    </a:p>
                  </a:txBody>
                  <a:tcPr/>
                </a:tc>
                <a:tc>
                  <a:txBody>
                    <a:bodyPr/>
                    <a:lstStyle/>
                    <a:p>
                      <a:r>
                        <a:rPr lang="en-US" dirty="0"/>
                        <a:t>Bushra</a:t>
                      </a:r>
                    </a:p>
                  </a:txBody>
                  <a:tcPr/>
                </a:tc>
                <a:tc>
                  <a:txBody>
                    <a:bodyPr/>
                    <a:lstStyle/>
                    <a:p>
                      <a:r>
                        <a:rPr lang="en-US" dirty="0"/>
                        <a:t>D2</a:t>
                      </a:r>
                    </a:p>
                  </a:txBody>
                  <a:tcPr/>
                </a:tc>
                <a:tc>
                  <a:txBody>
                    <a:bodyPr/>
                    <a:lstStyle/>
                    <a:p>
                      <a:r>
                        <a:rPr lang="en-US" dirty="0"/>
                        <a:t>FOEE</a:t>
                      </a:r>
                    </a:p>
                  </a:txBody>
                  <a:tcPr/>
                </a:tc>
                <a:extLst>
                  <a:ext uri="{0D108BD9-81ED-4DB2-BD59-A6C34878D82A}">
                    <a16:rowId xmlns:a16="http://schemas.microsoft.com/office/drawing/2014/main" xmlns="" val="1943280150"/>
                  </a:ext>
                </a:extLst>
              </a:tr>
              <a:tr h="370840">
                <a:tc>
                  <a:txBody>
                    <a:bodyPr/>
                    <a:lstStyle/>
                    <a:p>
                      <a:r>
                        <a:rPr lang="en-US" dirty="0"/>
                        <a:t>S4</a:t>
                      </a:r>
                    </a:p>
                  </a:txBody>
                  <a:tcPr/>
                </a:tc>
                <a:tc>
                  <a:txBody>
                    <a:bodyPr/>
                    <a:lstStyle/>
                    <a:p>
                      <a:r>
                        <a:rPr lang="en-US" dirty="0"/>
                        <a:t>Bilawal</a:t>
                      </a:r>
                    </a:p>
                  </a:txBody>
                  <a:tcPr/>
                </a:tc>
                <a:tc>
                  <a:txBody>
                    <a:bodyPr/>
                    <a:lstStyle/>
                    <a:p>
                      <a:r>
                        <a:rPr lang="en-US" dirty="0"/>
                        <a:t>D2</a:t>
                      </a:r>
                    </a:p>
                  </a:txBody>
                  <a:tcPr/>
                </a:tc>
                <a:tc>
                  <a:txBody>
                    <a:bodyPr/>
                    <a:lstStyle/>
                    <a:p>
                      <a:r>
                        <a:rPr lang="en-US" dirty="0"/>
                        <a:t>FOEE</a:t>
                      </a:r>
                    </a:p>
                    <a:p>
                      <a:endParaRPr lang="en-US" dirty="0"/>
                    </a:p>
                  </a:txBody>
                  <a:tcPr/>
                </a:tc>
                <a:extLst>
                  <a:ext uri="{0D108BD9-81ED-4DB2-BD59-A6C34878D82A}">
                    <a16:rowId xmlns:a16="http://schemas.microsoft.com/office/drawing/2014/main" xmlns="" val="1416896787"/>
                  </a:ext>
                </a:extLst>
              </a:tr>
            </a:tbl>
          </a:graphicData>
        </a:graphic>
      </p:graphicFrame>
    </p:spTree>
    <p:extLst>
      <p:ext uri="{BB962C8B-B14F-4D97-AF65-F5344CB8AC3E}">
        <p14:creationId xmlns:p14="http://schemas.microsoft.com/office/powerpoint/2010/main" val="2405881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8BB1E-7250-4C8C-A283-7A052527CF0D}"/>
              </a:ext>
            </a:extLst>
          </p:cNvPr>
          <p:cNvSpPr>
            <a:spLocks noGrp="1"/>
          </p:cNvSpPr>
          <p:nvPr>
            <p:ph type="title"/>
          </p:nvPr>
        </p:nvSpPr>
        <p:spPr/>
        <p:txBody>
          <a:bodyPr/>
          <a:lstStyle/>
          <a:p>
            <a:r>
              <a:rPr lang="en-US" dirty="0"/>
              <a:t>Practice Queries</a:t>
            </a:r>
          </a:p>
        </p:txBody>
      </p:sp>
      <p:sp>
        <p:nvSpPr>
          <p:cNvPr id="3" name="Content Placeholder 2">
            <a:extLst>
              <a:ext uri="{FF2B5EF4-FFF2-40B4-BE49-F238E27FC236}">
                <a16:creationId xmlns:a16="http://schemas.microsoft.com/office/drawing/2014/main" xmlns="" id="{68DA791A-4206-42E1-A6F9-FCC3A39A299F}"/>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names of all employee with their dependent names whether they have any dependent or not.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all project names </a:t>
            </a:r>
            <a:r>
              <a:rPr lang="en-US" sz="1800" dirty="0">
                <a:effectLst/>
                <a:latin typeface="Calibri" panose="020F0502020204030204" pitchFamily="34" charset="0"/>
                <a:ea typeface="Calibri" panose="020F0502020204030204" pitchFamily="34" charset="0"/>
                <a:cs typeface="Times New Roman" panose="02020603050405020304" pitchFamily="18" charset="0"/>
              </a:rPr>
              <a:t>along with the employee names working on it whether there are some employees working on it or not. </a:t>
            </a:r>
          </a:p>
          <a:p>
            <a:pPr marL="0" marR="0" lvl="0" indent="0">
              <a:lnSpc>
                <a:spcPct val="107000"/>
              </a:lnSpc>
              <a:spcBef>
                <a:spcPts val="0"/>
              </a:spcBef>
              <a:spcAft>
                <a:spcPts val="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	Show department names along with their locations for those departments whose location has ‘ton’ in its name. </a:t>
            </a:r>
          </a:p>
          <a:p>
            <a:pPr marL="0" marR="0" lvl="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4.	Show all employee names with their department names whether they are working in any department or not . </a:t>
            </a:r>
          </a:p>
          <a:p>
            <a:pPr marL="0" marR="0" lvl="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5	Show a report which tells all which employee is working on which project. Which employee is not working on project and which project is not being worked on.  </a:t>
            </a: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6.	Show names of all managers with their dependent names whether they have any dependent or not. </a:t>
            </a:r>
          </a:p>
          <a:p>
            <a:pPr marL="342900" marR="0" lvl="0" indent="-342900">
              <a:lnSpc>
                <a:spcPct val="107000"/>
              </a:lnSpc>
              <a:spcBef>
                <a:spcPts val="0"/>
              </a:spcBef>
              <a:spcAft>
                <a:spcPts val="80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3318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B88A4-CB38-4289-B760-3190C361BE52}"/>
              </a:ext>
            </a:extLst>
          </p:cNvPr>
          <p:cNvSpPr>
            <a:spLocks noGrp="1"/>
          </p:cNvSpPr>
          <p:nvPr>
            <p:ph type="title"/>
          </p:nvPr>
        </p:nvSpPr>
        <p:spPr/>
        <p:txBody>
          <a:bodyPr/>
          <a:lstStyle/>
          <a:p>
            <a:r>
              <a:rPr lang="en-US" dirty="0"/>
              <a:t>Clause:  using </a:t>
            </a:r>
          </a:p>
        </p:txBody>
      </p:sp>
      <p:sp>
        <p:nvSpPr>
          <p:cNvPr id="3" name="Content Placeholder 2">
            <a:extLst>
              <a:ext uri="{FF2B5EF4-FFF2-40B4-BE49-F238E27FC236}">
                <a16:creationId xmlns:a16="http://schemas.microsoft.com/office/drawing/2014/main" xmlns="" id="{02360E07-9DFF-41F1-A163-BEC3E4731020}"/>
              </a:ext>
            </a:extLst>
          </p:cNvPr>
          <p:cNvSpPr>
            <a:spLocks noGrp="1"/>
          </p:cNvSpPr>
          <p:nvPr>
            <p:ph idx="1"/>
          </p:nvPr>
        </p:nvSpPr>
        <p:spPr/>
        <p:txBody>
          <a:bodyPr>
            <a:normAutofit/>
          </a:bodyPr>
          <a:lstStyle/>
          <a:p>
            <a:r>
              <a:rPr lang="en-US" dirty="0"/>
              <a:t>If several columns have the same names but the datatypes do not match, the NATURAL JOIN clause can be modified with the USING clause to specify the columns that should be used for JOIN.</a:t>
            </a:r>
          </a:p>
          <a:p>
            <a:endParaRPr lang="en-US" dirty="0"/>
          </a:p>
          <a:p>
            <a:pPr algn="l" fontAlgn="base">
              <a:buFont typeface="Arial" panose="020B0604020202020204" pitchFamily="34" charset="0"/>
              <a:buChar char="•"/>
            </a:pPr>
            <a:r>
              <a:rPr lang="en-US" b="0" i="0" dirty="0">
                <a:effectLst/>
                <a:latin typeface="urw-din"/>
              </a:rPr>
              <a:t>NATURAL JOIN and USING Clause are mutually exclusive.</a:t>
            </a:r>
          </a:p>
          <a:p>
            <a:pPr algn="l" fontAlgn="base">
              <a:buFont typeface="Arial" panose="020B0604020202020204" pitchFamily="34" charset="0"/>
              <a:buChar char="•"/>
            </a:pPr>
            <a:r>
              <a:rPr lang="en-US" b="0" i="0" dirty="0">
                <a:effectLst/>
                <a:latin typeface="urw-din"/>
              </a:rPr>
              <a:t>NATURAL JOIN uses all the columns with matching names and datatypes to join the tables. </a:t>
            </a:r>
            <a:endParaRPr lang="en-US" dirty="0"/>
          </a:p>
        </p:txBody>
      </p:sp>
    </p:spTree>
    <p:extLst>
      <p:ext uri="{BB962C8B-B14F-4D97-AF65-F5344CB8AC3E}">
        <p14:creationId xmlns:p14="http://schemas.microsoft.com/office/powerpoint/2010/main" val="2463719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225741-B46D-4D9E-BD0C-1E225FDC088F}"/>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xmlns="" id="{D1DE8E08-BA59-4E8F-9475-CFDF5956FEDE}"/>
              </a:ext>
            </a:extLst>
          </p:cNvPr>
          <p:cNvSpPr>
            <a:spLocks noGrp="1"/>
          </p:cNvSpPr>
          <p:nvPr>
            <p:ph idx="1"/>
          </p:nvPr>
        </p:nvSpPr>
        <p:spPr/>
        <p:txBody>
          <a:bodyPr/>
          <a:lstStyle/>
          <a:p>
            <a:endParaRPr lang="en-US" dirty="0"/>
          </a:p>
          <a:p>
            <a:endParaRPr lang="en-US" dirty="0"/>
          </a:p>
          <a:p>
            <a:r>
              <a:rPr lang="en-US" dirty="0"/>
              <a:t>Select * </a:t>
            </a:r>
          </a:p>
          <a:p>
            <a:r>
              <a:rPr lang="en-US" dirty="0"/>
              <a:t>From student join department using (did) ; </a:t>
            </a:r>
          </a:p>
        </p:txBody>
      </p:sp>
      <p:pic>
        <p:nvPicPr>
          <p:cNvPr id="4" name="Picture 3">
            <a:extLst>
              <a:ext uri="{FF2B5EF4-FFF2-40B4-BE49-F238E27FC236}">
                <a16:creationId xmlns:a16="http://schemas.microsoft.com/office/drawing/2014/main" xmlns="" id="{8111E4F2-72E4-42A1-BE9B-C214C80BDC86}"/>
              </a:ext>
            </a:extLst>
          </p:cNvPr>
          <p:cNvPicPr>
            <a:picLocks noChangeAspect="1"/>
          </p:cNvPicPr>
          <p:nvPr/>
        </p:nvPicPr>
        <p:blipFill>
          <a:blip r:embed="rId2"/>
          <a:stretch>
            <a:fillRect/>
          </a:stretch>
        </p:blipFill>
        <p:spPr>
          <a:xfrm>
            <a:off x="4847053" y="365125"/>
            <a:ext cx="6810375" cy="2028825"/>
          </a:xfrm>
          <a:prstGeom prst="rect">
            <a:avLst/>
          </a:prstGeom>
        </p:spPr>
      </p:pic>
      <p:graphicFrame>
        <p:nvGraphicFramePr>
          <p:cNvPr id="5" name="Table 4">
            <a:extLst>
              <a:ext uri="{FF2B5EF4-FFF2-40B4-BE49-F238E27FC236}">
                <a16:creationId xmlns:a16="http://schemas.microsoft.com/office/drawing/2014/main" xmlns="" id="{A0ACEE19-AFDD-4544-893F-2662C2DC6725}"/>
              </a:ext>
            </a:extLst>
          </p:cNvPr>
          <p:cNvGraphicFramePr>
            <a:graphicFrameLocks noGrp="1"/>
          </p:cNvGraphicFramePr>
          <p:nvPr>
            <p:extLst>
              <p:ext uri="{D42A27DB-BD31-4B8C-83A1-F6EECF244321}">
                <p14:modId xmlns:p14="http://schemas.microsoft.com/office/powerpoint/2010/main" val="1471613754"/>
              </p:ext>
            </p:extLst>
          </p:nvPr>
        </p:nvGraphicFramePr>
        <p:xfrm>
          <a:off x="1358705" y="4053523"/>
          <a:ext cx="8128000" cy="2123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849328839"/>
                    </a:ext>
                  </a:extLst>
                </a:gridCol>
                <a:gridCol w="1625600">
                  <a:extLst>
                    <a:ext uri="{9D8B030D-6E8A-4147-A177-3AD203B41FA5}">
                      <a16:colId xmlns:a16="http://schemas.microsoft.com/office/drawing/2014/main" xmlns="" val="1222231484"/>
                    </a:ext>
                  </a:extLst>
                </a:gridCol>
                <a:gridCol w="1625600">
                  <a:extLst>
                    <a:ext uri="{9D8B030D-6E8A-4147-A177-3AD203B41FA5}">
                      <a16:colId xmlns:a16="http://schemas.microsoft.com/office/drawing/2014/main" xmlns="" val="4244730129"/>
                    </a:ext>
                  </a:extLst>
                </a:gridCol>
                <a:gridCol w="1625600">
                  <a:extLst>
                    <a:ext uri="{9D8B030D-6E8A-4147-A177-3AD203B41FA5}">
                      <a16:colId xmlns:a16="http://schemas.microsoft.com/office/drawing/2014/main" xmlns="" val="1011632969"/>
                    </a:ext>
                  </a:extLst>
                </a:gridCol>
                <a:gridCol w="1625600">
                  <a:extLst>
                    <a:ext uri="{9D8B030D-6E8A-4147-A177-3AD203B41FA5}">
                      <a16:colId xmlns:a16="http://schemas.microsoft.com/office/drawing/2014/main" xmlns="" val="2547820546"/>
                    </a:ext>
                  </a:extLst>
                </a:gridCol>
              </a:tblGrid>
              <a:tr h="370840">
                <a:tc>
                  <a:txBody>
                    <a:bodyPr/>
                    <a:lstStyle/>
                    <a:p>
                      <a:r>
                        <a:rPr lang="en-US" dirty="0"/>
                        <a:t>Rollnumber</a:t>
                      </a:r>
                    </a:p>
                  </a:txBody>
                  <a:tcPr/>
                </a:tc>
                <a:tc>
                  <a:txBody>
                    <a:bodyPr/>
                    <a:lstStyle/>
                    <a:p>
                      <a:r>
                        <a:rPr lang="en-US" dirty="0"/>
                        <a:t>Name</a:t>
                      </a:r>
                    </a:p>
                  </a:txBody>
                  <a:tcPr/>
                </a:tc>
                <a:tc>
                  <a:txBody>
                    <a:bodyPr/>
                    <a:lstStyle/>
                    <a:p>
                      <a:r>
                        <a:rPr lang="en-US" dirty="0"/>
                        <a:t>Did</a:t>
                      </a:r>
                    </a:p>
                  </a:txBody>
                  <a:tcPr/>
                </a:tc>
                <a:tc>
                  <a:txBody>
                    <a:bodyPr/>
                    <a:lstStyle/>
                    <a:p>
                      <a:r>
                        <a:rPr lang="en-US" dirty="0"/>
                        <a:t>Dname</a:t>
                      </a:r>
                    </a:p>
                  </a:txBody>
                  <a:tcPr/>
                </a:tc>
                <a:tc>
                  <a:txBody>
                    <a:bodyPr/>
                    <a:lstStyle/>
                    <a:p>
                      <a:r>
                        <a:rPr lang="en-US" dirty="0"/>
                        <a:t>Did</a:t>
                      </a:r>
                    </a:p>
                  </a:txBody>
                  <a:tcPr/>
                </a:tc>
                <a:extLst>
                  <a:ext uri="{0D108BD9-81ED-4DB2-BD59-A6C34878D82A}">
                    <a16:rowId xmlns:a16="http://schemas.microsoft.com/office/drawing/2014/main" xmlns="" val="788242659"/>
                  </a:ext>
                </a:extLst>
              </a:tr>
              <a:tr h="370840">
                <a:tc>
                  <a:txBody>
                    <a:bodyPr/>
                    <a:lstStyle/>
                    <a:p>
                      <a:r>
                        <a:rPr lang="en-US" dirty="0"/>
                        <a:t>S1</a:t>
                      </a:r>
                    </a:p>
                  </a:txBody>
                  <a:tcPr/>
                </a:tc>
                <a:tc>
                  <a:txBody>
                    <a:bodyPr/>
                    <a:lstStyle/>
                    <a:p>
                      <a:r>
                        <a:rPr lang="en-US" dirty="0"/>
                        <a:t>Ahmad</a:t>
                      </a:r>
                    </a:p>
                  </a:txBody>
                  <a:tcPr/>
                </a:tc>
                <a:tc>
                  <a:txBody>
                    <a:bodyPr/>
                    <a:lstStyle/>
                    <a:p>
                      <a:r>
                        <a:rPr lang="en-US" dirty="0"/>
                        <a:t>D1</a:t>
                      </a:r>
                    </a:p>
                  </a:txBody>
                  <a:tcPr/>
                </a:tc>
                <a:tc>
                  <a:txBody>
                    <a:bodyPr/>
                    <a:lstStyle/>
                    <a:p>
                      <a:r>
                        <a:rPr lang="en-US" dirty="0"/>
                        <a:t>FOIT</a:t>
                      </a:r>
                    </a:p>
                  </a:txBody>
                  <a:tcPr/>
                </a:tc>
                <a:tc>
                  <a:txBody>
                    <a:bodyPr/>
                    <a:lstStyle/>
                    <a:p>
                      <a:r>
                        <a:rPr lang="en-US" dirty="0"/>
                        <a:t>D1</a:t>
                      </a:r>
                    </a:p>
                  </a:txBody>
                  <a:tcPr/>
                </a:tc>
                <a:extLst>
                  <a:ext uri="{0D108BD9-81ED-4DB2-BD59-A6C34878D82A}">
                    <a16:rowId xmlns:a16="http://schemas.microsoft.com/office/drawing/2014/main" xmlns="" val="1286220402"/>
                  </a:ext>
                </a:extLst>
              </a:tr>
              <a:tr h="370840">
                <a:tc>
                  <a:txBody>
                    <a:bodyPr/>
                    <a:lstStyle/>
                    <a:p>
                      <a:r>
                        <a:rPr lang="en-US" dirty="0"/>
                        <a:t>S2</a:t>
                      </a:r>
                    </a:p>
                  </a:txBody>
                  <a:tcPr/>
                </a:tc>
                <a:tc>
                  <a:txBody>
                    <a:bodyPr/>
                    <a:lstStyle/>
                    <a:p>
                      <a:r>
                        <a:rPr lang="en-US" dirty="0"/>
                        <a:t>Aliya</a:t>
                      </a:r>
                    </a:p>
                  </a:txBody>
                  <a:tcPr/>
                </a:tc>
                <a:tc>
                  <a:txBody>
                    <a:bodyPr/>
                    <a:lstStyle/>
                    <a:p>
                      <a:r>
                        <a:rPr lang="en-US" dirty="0"/>
                        <a:t>D1</a:t>
                      </a:r>
                    </a:p>
                  </a:txBody>
                  <a:tcPr/>
                </a:tc>
                <a:tc>
                  <a:txBody>
                    <a:bodyPr/>
                    <a:lstStyle/>
                    <a:p>
                      <a:r>
                        <a:rPr lang="en-US" dirty="0"/>
                        <a:t>FOIT</a:t>
                      </a:r>
                    </a:p>
                  </a:txBody>
                  <a:tcPr/>
                </a:tc>
                <a:tc>
                  <a:txBody>
                    <a:bodyPr/>
                    <a:lstStyle/>
                    <a:p>
                      <a:r>
                        <a:rPr lang="en-US" dirty="0"/>
                        <a:t>D1</a:t>
                      </a:r>
                    </a:p>
                  </a:txBody>
                  <a:tcPr/>
                </a:tc>
                <a:extLst>
                  <a:ext uri="{0D108BD9-81ED-4DB2-BD59-A6C34878D82A}">
                    <a16:rowId xmlns:a16="http://schemas.microsoft.com/office/drawing/2014/main" xmlns="" val="732129056"/>
                  </a:ext>
                </a:extLst>
              </a:tr>
              <a:tr h="370840">
                <a:tc>
                  <a:txBody>
                    <a:bodyPr/>
                    <a:lstStyle/>
                    <a:p>
                      <a:r>
                        <a:rPr lang="en-US" dirty="0"/>
                        <a:t>S3</a:t>
                      </a:r>
                    </a:p>
                  </a:txBody>
                  <a:tcPr/>
                </a:tc>
                <a:tc>
                  <a:txBody>
                    <a:bodyPr/>
                    <a:lstStyle/>
                    <a:p>
                      <a:r>
                        <a:rPr lang="en-US" dirty="0"/>
                        <a:t>Bushra</a:t>
                      </a:r>
                    </a:p>
                  </a:txBody>
                  <a:tcPr/>
                </a:tc>
                <a:tc>
                  <a:txBody>
                    <a:bodyPr/>
                    <a:lstStyle/>
                    <a:p>
                      <a:r>
                        <a:rPr lang="en-US" dirty="0"/>
                        <a:t>D2</a:t>
                      </a:r>
                    </a:p>
                  </a:txBody>
                  <a:tcPr/>
                </a:tc>
                <a:tc>
                  <a:txBody>
                    <a:bodyPr/>
                    <a:lstStyle/>
                    <a:p>
                      <a:r>
                        <a:rPr lang="en-US" dirty="0"/>
                        <a:t>FOEE</a:t>
                      </a:r>
                    </a:p>
                  </a:txBody>
                  <a:tcPr/>
                </a:tc>
                <a:tc>
                  <a:txBody>
                    <a:bodyPr/>
                    <a:lstStyle/>
                    <a:p>
                      <a:r>
                        <a:rPr lang="en-US" dirty="0"/>
                        <a:t>D2</a:t>
                      </a:r>
                    </a:p>
                  </a:txBody>
                  <a:tcPr/>
                </a:tc>
                <a:extLst>
                  <a:ext uri="{0D108BD9-81ED-4DB2-BD59-A6C34878D82A}">
                    <a16:rowId xmlns:a16="http://schemas.microsoft.com/office/drawing/2014/main" xmlns="" val="875505541"/>
                  </a:ext>
                </a:extLst>
              </a:tr>
              <a:tr h="370840">
                <a:tc>
                  <a:txBody>
                    <a:bodyPr/>
                    <a:lstStyle/>
                    <a:p>
                      <a:r>
                        <a:rPr lang="en-US" dirty="0"/>
                        <a:t>S4</a:t>
                      </a:r>
                    </a:p>
                  </a:txBody>
                  <a:tcPr/>
                </a:tc>
                <a:tc>
                  <a:txBody>
                    <a:bodyPr/>
                    <a:lstStyle/>
                    <a:p>
                      <a:r>
                        <a:rPr lang="en-US" dirty="0"/>
                        <a:t>Bilawal</a:t>
                      </a:r>
                    </a:p>
                  </a:txBody>
                  <a:tcPr/>
                </a:tc>
                <a:tc>
                  <a:txBody>
                    <a:bodyPr/>
                    <a:lstStyle/>
                    <a:p>
                      <a:r>
                        <a:rPr lang="en-US" dirty="0"/>
                        <a:t>D2</a:t>
                      </a:r>
                    </a:p>
                  </a:txBody>
                  <a:tcPr/>
                </a:tc>
                <a:tc>
                  <a:txBody>
                    <a:bodyPr/>
                    <a:lstStyle/>
                    <a:p>
                      <a:r>
                        <a:rPr lang="en-US" dirty="0"/>
                        <a:t>FOEE</a:t>
                      </a:r>
                    </a:p>
                    <a:p>
                      <a:endParaRPr lang="en-US" dirty="0"/>
                    </a:p>
                  </a:txBody>
                  <a:tcPr/>
                </a:tc>
                <a:tc>
                  <a:txBody>
                    <a:bodyPr/>
                    <a:lstStyle/>
                    <a:p>
                      <a:r>
                        <a:rPr lang="en-US" dirty="0"/>
                        <a:t>D2</a:t>
                      </a:r>
                    </a:p>
                  </a:txBody>
                  <a:tcPr/>
                </a:tc>
                <a:extLst>
                  <a:ext uri="{0D108BD9-81ED-4DB2-BD59-A6C34878D82A}">
                    <a16:rowId xmlns:a16="http://schemas.microsoft.com/office/drawing/2014/main" xmlns="" val="2955505730"/>
                  </a:ext>
                </a:extLst>
              </a:tr>
            </a:tbl>
          </a:graphicData>
        </a:graphic>
      </p:graphicFrame>
    </p:spTree>
    <p:extLst>
      <p:ext uri="{BB962C8B-B14F-4D97-AF65-F5344CB8AC3E}">
        <p14:creationId xmlns:p14="http://schemas.microsoft.com/office/powerpoint/2010/main" val="70905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51AF5-F227-49C6-8564-ADB42114BC5D}"/>
              </a:ext>
            </a:extLst>
          </p:cNvPr>
          <p:cNvSpPr>
            <a:spLocks noGrp="1"/>
          </p:cNvSpPr>
          <p:nvPr>
            <p:ph type="title"/>
          </p:nvPr>
        </p:nvSpPr>
        <p:spPr/>
        <p:txBody>
          <a:bodyPr/>
          <a:lstStyle/>
          <a:p>
            <a:r>
              <a:rPr lang="en-US" dirty="0" smtClean="0">
                <a:cs typeface="Calibri Light"/>
              </a:rPr>
              <a:t>JOIN</a:t>
            </a:r>
            <a:endParaRPr lang="en-US" dirty="0"/>
          </a:p>
        </p:txBody>
      </p:sp>
      <p:sp>
        <p:nvSpPr>
          <p:cNvPr id="3" name="Content Placeholder 2">
            <a:extLst>
              <a:ext uri="{FF2B5EF4-FFF2-40B4-BE49-F238E27FC236}">
                <a16:creationId xmlns:a16="http://schemas.microsoft.com/office/drawing/2014/main" xmlns="" id="{4E6A0214-A71C-434A-AC2E-D0338BFA94E5}"/>
              </a:ext>
            </a:extLst>
          </p:cNvPr>
          <p:cNvSpPr>
            <a:spLocks noGrp="1"/>
          </p:cNvSpPr>
          <p:nvPr>
            <p:ph idx="1"/>
          </p:nvPr>
        </p:nvSpPr>
        <p:spPr>
          <a:xfrm>
            <a:off x="185057" y="1390197"/>
            <a:ext cx="6183086" cy="2115004"/>
          </a:xfrm>
        </p:spPr>
        <p:txBody>
          <a:bodyPr vert="horz" lIns="91440" tIns="45720" rIns="91440" bIns="45720" rtlCol="0" anchor="t">
            <a:normAutofit/>
          </a:bodyPr>
          <a:lstStyle/>
          <a:p>
            <a:pPr marL="0" indent="0">
              <a:buNone/>
            </a:pPr>
            <a:r>
              <a:rPr lang="en-US" dirty="0" smtClean="0">
                <a:ea typeface="+mn-lt"/>
                <a:cs typeface="+mn-lt"/>
              </a:rPr>
              <a:t>Show student name and student’s department number. </a:t>
            </a:r>
            <a:endParaRPr lang="en-US" dirty="0">
              <a:cs typeface="Calibri" panose="020F0502020204030204"/>
            </a:endParaRPr>
          </a:p>
          <a:p>
            <a:pPr marL="0" indent="0">
              <a:buNone/>
            </a:pPr>
            <a:endParaRPr lang="en-US" dirty="0">
              <a:ea typeface="+mn-lt"/>
              <a:cs typeface="+mn-lt"/>
            </a:endParaRPr>
          </a:p>
          <a:p>
            <a:pPr marL="0" indent="0">
              <a:buNone/>
            </a:pPr>
            <a:endParaRPr lang="en-US" dirty="0">
              <a:ea typeface="+mn-lt"/>
              <a:cs typeface="+mn-lt"/>
            </a:endParaRPr>
          </a:p>
        </p:txBody>
      </p:sp>
      <p:graphicFrame>
        <p:nvGraphicFramePr>
          <p:cNvPr id="4" name="Table 4">
            <a:extLst>
              <a:ext uri="{FF2B5EF4-FFF2-40B4-BE49-F238E27FC236}">
                <a16:creationId xmlns:a16="http://schemas.microsoft.com/office/drawing/2014/main" xmlns="" id="{CA048276-E362-4FA4-91B2-B931282B864A}"/>
              </a:ext>
            </a:extLst>
          </p:cNvPr>
          <p:cNvGraphicFramePr>
            <a:graphicFrameLocks noGrp="1"/>
          </p:cNvGraphicFramePr>
          <p:nvPr>
            <p:extLst>
              <p:ext uri="{D42A27DB-BD31-4B8C-83A1-F6EECF244321}">
                <p14:modId xmlns:p14="http://schemas.microsoft.com/office/powerpoint/2010/main" val="843930851"/>
              </p:ext>
            </p:extLst>
          </p:nvPr>
        </p:nvGraphicFramePr>
        <p:xfrm>
          <a:off x="637237" y="4217151"/>
          <a:ext cx="8168636" cy="2286000"/>
        </p:xfrm>
        <a:graphic>
          <a:graphicData uri="http://schemas.openxmlformats.org/drawingml/2006/table">
            <a:tbl>
              <a:tblPr firstRow="1" bandRow="1">
                <a:tableStyleId>{5C22544A-7EE6-4342-B048-85BDC9FD1C3A}</a:tableStyleId>
              </a:tblPr>
              <a:tblGrid>
                <a:gridCol w="1961865">
                  <a:extLst>
                    <a:ext uri="{9D8B030D-6E8A-4147-A177-3AD203B41FA5}">
                      <a16:colId xmlns:a16="http://schemas.microsoft.com/office/drawing/2014/main" xmlns="" val="1720271494"/>
                    </a:ext>
                  </a:extLst>
                </a:gridCol>
                <a:gridCol w="1305590">
                  <a:extLst>
                    <a:ext uri="{9D8B030D-6E8A-4147-A177-3AD203B41FA5}">
                      <a16:colId xmlns:a16="http://schemas.microsoft.com/office/drawing/2014/main" xmlns="" val="2432466460"/>
                    </a:ext>
                  </a:extLst>
                </a:gridCol>
                <a:gridCol w="1633727">
                  <a:extLst>
                    <a:ext uri="{9D8B030D-6E8A-4147-A177-3AD203B41FA5}">
                      <a16:colId xmlns:a16="http://schemas.microsoft.com/office/drawing/2014/main" xmlns="" val="3302807274"/>
                    </a:ext>
                  </a:extLst>
                </a:gridCol>
                <a:gridCol w="1633727">
                  <a:extLst>
                    <a:ext uri="{9D8B030D-6E8A-4147-A177-3AD203B41FA5}">
                      <a16:colId xmlns:a16="http://schemas.microsoft.com/office/drawing/2014/main" xmlns="" val="1011818161"/>
                    </a:ext>
                  </a:extLst>
                </a:gridCol>
                <a:gridCol w="1633727">
                  <a:extLst>
                    <a:ext uri="{9D8B030D-6E8A-4147-A177-3AD203B41FA5}">
                      <a16:colId xmlns:a16="http://schemas.microsoft.com/office/drawing/2014/main" xmlns="" val="2312924465"/>
                    </a:ext>
                  </a:extLst>
                </a:gridCol>
              </a:tblGrid>
              <a:tr h="370840">
                <a:tc>
                  <a:txBody>
                    <a:bodyPr/>
                    <a:lstStyle/>
                    <a:p>
                      <a:r>
                        <a:rPr lang="en-US" sz="2400" dirty="0"/>
                        <a:t>RollNumber</a:t>
                      </a:r>
                    </a:p>
                  </a:txBody>
                  <a:tcPr/>
                </a:tc>
                <a:tc>
                  <a:txBody>
                    <a:bodyPr/>
                    <a:lstStyle/>
                    <a:p>
                      <a:r>
                        <a:rPr lang="en-US" sz="2400"/>
                        <a:t>Name</a:t>
                      </a:r>
                    </a:p>
                  </a:txBody>
                  <a:tcPr/>
                </a:tc>
                <a:tc>
                  <a:txBody>
                    <a:bodyPr/>
                    <a:lstStyle/>
                    <a:p>
                      <a:r>
                        <a:rPr lang="en-US" sz="2400"/>
                        <a:t>Did</a:t>
                      </a:r>
                    </a:p>
                  </a:txBody>
                  <a:tcPr/>
                </a:tc>
                <a:tc>
                  <a:txBody>
                    <a:bodyPr/>
                    <a:lstStyle/>
                    <a:p>
                      <a:r>
                        <a:rPr lang="en-US" sz="2400" err="1"/>
                        <a:t>DNumber</a:t>
                      </a:r>
                    </a:p>
                  </a:txBody>
                  <a:tcPr/>
                </a:tc>
                <a:tc>
                  <a:txBody>
                    <a:bodyPr/>
                    <a:lstStyle/>
                    <a:p>
                      <a:r>
                        <a:rPr lang="en-US" sz="2400" dirty="0"/>
                        <a:t>Dname</a:t>
                      </a:r>
                    </a:p>
                  </a:txBody>
                  <a:tcPr/>
                </a:tc>
                <a:extLst>
                  <a:ext uri="{0D108BD9-81ED-4DB2-BD59-A6C34878D82A}">
                    <a16:rowId xmlns:a16="http://schemas.microsoft.com/office/drawing/2014/main" xmlns="" val="1904523016"/>
                  </a:ext>
                </a:extLst>
              </a:tr>
              <a:tr h="370840">
                <a:tc>
                  <a:txBody>
                    <a:bodyPr/>
                    <a:lstStyle/>
                    <a:p>
                      <a:r>
                        <a:rPr lang="en-US" sz="2400"/>
                        <a:t>S1</a:t>
                      </a:r>
                    </a:p>
                  </a:txBody>
                  <a:tcPr/>
                </a:tc>
                <a:tc>
                  <a:txBody>
                    <a:bodyPr/>
                    <a:lstStyle/>
                    <a:p>
                      <a:r>
                        <a:rPr lang="en-US" sz="2400"/>
                        <a:t>Ahmad</a:t>
                      </a:r>
                    </a:p>
                  </a:txBody>
                  <a:tcPr/>
                </a:tc>
                <a:tc>
                  <a:txBody>
                    <a:bodyPr/>
                    <a:lstStyle/>
                    <a:p>
                      <a:r>
                        <a:rPr lang="en-US" sz="2400"/>
                        <a:t>D1</a:t>
                      </a:r>
                    </a:p>
                  </a:txBody>
                  <a:tcPr/>
                </a:tc>
                <a:tc>
                  <a:txBody>
                    <a:bodyPr/>
                    <a:lstStyle/>
                    <a:p>
                      <a:r>
                        <a:rPr lang="en-US" sz="2400"/>
                        <a:t>D1</a:t>
                      </a:r>
                    </a:p>
                  </a:txBody>
                  <a:tcPr/>
                </a:tc>
                <a:tc>
                  <a:txBody>
                    <a:bodyPr/>
                    <a:lstStyle/>
                    <a:p>
                      <a:r>
                        <a:rPr lang="en-US" sz="2400"/>
                        <a:t>FOIT</a:t>
                      </a:r>
                    </a:p>
                  </a:txBody>
                  <a:tcPr/>
                </a:tc>
                <a:extLst>
                  <a:ext uri="{0D108BD9-81ED-4DB2-BD59-A6C34878D82A}">
                    <a16:rowId xmlns:a16="http://schemas.microsoft.com/office/drawing/2014/main" xmlns="" val="3546649011"/>
                  </a:ext>
                </a:extLst>
              </a:tr>
              <a:tr h="370840">
                <a:tc>
                  <a:txBody>
                    <a:bodyPr/>
                    <a:lstStyle/>
                    <a:p>
                      <a:r>
                        <a:rPr lang="en-US" sz="2400"/>
                        <a:t>S2</a:t>
                      </a:r>
                    </a:p>
                  </a:txBody>
                  <a:tcPr/>
                </a:tc>
                <a:tc>
                  <a:txBody>
                    <a:bodyPr/>
                    <a:lstStyle/>
                    <a:p>
                      <a:r>
                        <a:rPr lang="en-US" sz="2400"/>
                        <a:t>Aliya</a:t>
                      </a:r>
                    </a:p>
                  </a:txBody>
                  <a:tcPr/>
                </a:tc>
                <a:tc>
                  <a:txBody>
                    <a:bodyPr/>
                    <a:lstStyle/>
                    <a:p>
                      <a:r>
                        <a:rPr lang="en-US" sz="2400"/>
                        <a:t>D1</a:t>
                      </a:r>
                    </a:p>
                  </a:txBody>
                  <a:tcPr/>
                </a:tc>
                <a:tc>
                  <a:txBody>
                    <a:bodyPr/>
                    <a:lstStyle/>
                    <a:p>
                      <a:r>
                        <a:rPr lang="en-US" sz="2400"/>
                        <a:t>D1</a:t>
                      </a:r>
                    </a:p>
                  </a:txBody>
                  <a:tcPr/>
                </a:tc>
                <a:tc>
                  <a:txBody>
                    <a:bodyPr/>
                    <a:lstStyle/>
                    <a:p>
                      <a:r>
                        <a:rPr lang="en-US" sz="2400"/>
                        <a:t>FOIT</a:t>
                      </a:r>
                    </a:p>
                  </a:txBody>
                  <a:tcPr/>
                </a:tc>
                <a:extLst>
                  <a:ext uri="{0D108BD9-81ED-4DB2-BD59-A6C34878D82A}">
                    <a16:rowId xmlns:a16="http://schemas.microsoft.com/office/drawing/2014/main" xmlns="" val="3797323147"/>
                  </a:ext>
                </a:extLst>
              </a:tr>
              <a:tr h="370840">
                <a:tc>
                  <a:txBody>
                    <a:bodyPr/>
                    <a:lstStyle/>
                    <a:p>
                      <a:r>
                        <a:rPr lang="en-US" sz="2400"/>
                        <a:t>S3</a:t>
                      </a:r>
                    </a:p>
                  </a:txBody>
                  <a:tcPr/>
                </a:tc>
                <a:tc>
                  <a:txBody>
                    <a:bodyPr/>
                    <a:lstStyle/>
                    <a:p>
                      <a:r>
                        <a:rPr lang="en-US" sz="2400"/>
                        <a:t>Bushra</a:t>
                      </a:r>
                    </a:p>
                  </a:txBody>
                  <a:tcPr/>
                </a:tc>
                <a:tc>
                  <a:txBody>
                    <a:bodyPr/>
                    <a:lstStyle/>
                    <a:p>
                      <a:r>
                        <a:rPr lang="en-US" sz="2400"/>
                        <a:t>D2</a:t>
                      </a:r>
                    </a:p>
                  </a:txBody>
                  <a:tcPr/>
                </a:tc>
                <a:tc>
                  <a:txBody>
                    <a:bodyPr/>
                    <a:lstStyle/>
                    <a:p>
                      <a:r>
                        <a:rPr lang="en-US" sz="2400"/>
                        <a:t>D2</a:t>
                      </a:r>
                    </a:p>
                  </a:txBody>
                  <a:tcPr/>
                </a:tc>
                <a:tc>
                  <a:txBody>
                    <a:bodyPr/>
                    <a:lstStyle/>
                    <a:p>
                      <a:r>
                        <a:rPr lang="en-US" sz="2400"/>
                        <a:t>FOEE</a:t>
                      </a:r>
                    </a:p>
                  </a:txBody>
                  <a:tcPr/>
                </a:tc>
                <a:extLst>
                  <a:ext uri="{0D108BD9-81ED-4DB2-BD59-A6C34878D82A}">
                    <a16:rowId xmlns:a16="http://schemas.microsoft.com/office/drawing/2014/main" xmlns="" val="3061885228"/>
                  </a:ext>
                </a:extLst>
              </a:tr>
              <a:tr h="370840">
                <a:tc>
                  <a:txBody>
                    <a:bodyPr/>
                    <a:lstStyle/>
                    <a:p>
                      <a:r>
                        <a:rPr lang="en-US" sz="2400"/>
                        <a:t>S4</a:t>
                      </a:r>
                    </a:p>
                  </a:txBody>
                  <a:tcPr/>
                </a:tc>
                <a:tc>
                  <a:txBody>
                    <a:bodyPr/>
                    <a:lstStyle/>
                    <a:p>
                      <a:r>
                        <a:rPr lang="en-US" sz="2400"/>
                        <a:t>Bilawal</a:t>
                      </a:r>
                    </a:p>
                  </a:txBody>
                  <a:tcPr/>
                </a:tc>
                <a:tc>
                  <a:txBody>
                    <a:bodyPr/>
                    <a:lstStyle/>
                    <a:p>
                      <a:r>
                        <a:rPr lang="en-US" sz="2400"/>
                        <a:t>D2</a:t>
                      </a:r>
                    </a:p>
                  </a:txBody>
                  <a:tcPr/>
                </a:tc>
                <a:tc>
                  <a:txBody>
                    <a:bodyPr/>
                    <a:lstStyle/>
                    <a:p>
                      <a:r>
                        <a:rPr lang="en-US" sz="2400"/>
                        <a:t>D2</a:t>
                      </a:r>
                    </a:p>
                  </a:txBody>
                  <a:tcPr/>
                </a:tc>
                <a:tc>
                  <a:txBody>
                    <a:bodyPr/>
                    <a:lstStyle/>
                    <a:p>
                      <a:r>
                        <a:rPr lang="en-US" sz="2400"/>
                        <a:t>FOEE</a:t>
                      </a:r>
                    </a:p>
                  </a:txBody>
                  <a:tcPr/>
                </a:tc>
                <a:extLst>
                  <a:ext uri="{0D108BD9-81ED-4DB2-BD59-A6C34878D82A}">
                    <a16:rowId xmlns:a16="http://schemas.microsoft.com/office/drawing/2014/main" xmlns="" val="3992733786"/>
                  </a:ext>
                </a:extLst>
              </a:tr>
            </a:tbl>
          </a:graphicData>
        </a:graphic>
      </p:graphicFrame>
      <p:graphicFrame>
        <p:nvGraphicFramePr>
          <p:cNvPr id="5" name="Table 5">
            <a:extLst>
              <a:ext uri="{FF2B5EF4-FFF2-40B4-BE49-F238E27FC236}">
                <a16:creationId xmlns:a16="http://schemas.microsoft.com/office/drawing/2014/main" xmlns="" id="{2BBF1E31-1635-4D4E-B713-85AD1BEE5E46}"/>
              </a:ext>
            </a:extLst>
          </p:cNvPr>
          <p:cNvGraphicFramePr>
            <a:graphicFrameLocks noGrp="1"/>
          </p:cNvGraphicFramePr>
          <p:nvPr>
            <p:extLst>
              <p:ext uri="{D42A27DB-BD31-4B8C-83A1-F6EECF244321}">
                <p14:modId xmlns:p14="http://schemas.microsoft.com/office/powerpoint/2010/main" val="847847031"/>
              </p:ext>
            </p:extLst>
          </p:nvPr>
        </p:nvGraphicFramePr>
        <p:xfrm>
          <a:off x="6788396" y="278824"/>
          <a:ext cx="5263473" cy="2286000"/>
        </p:xfrm>
        <a:graphic>
          <a:graphicData uri="http://schemas.openxmlformats.org/drawingml/2006/table">
            <a:tbl>
              <a:tblPr firstRow="1" bandRow="1">
                <a:tableStyleId>{5C22544A-7EE6-4342-B048-85BDC9FD1C3A}</a:tableStyleId>
              </a:tblPr>
              <a:tblGrid>
                <a:gridCol w="1754491">
                  <a:extLst>
                    <a:ext uri="{9D8B030D-6E8A-4147-A177-3AD203B41FA5}">
                      <a16:colId xmlns:a16="http://schemas.microsoft.com/office/drawing/2014/main" xmlns="" val="3890302439"/>
                    </a:ext>
                  </a:extLst>
                </a:gridCol>
                <a:gridCol w="1754491">
                  <a:extLst>
                    <a:ext uri="{9D8B030D-6E8A-4147-A177-3AD203B41FA5}">
                      <a16:colId xmlns:a16="http://schemas.microsoft.com/office/drawing/2014/main" xmlns="" val="2924648010"/>
                    </a:ext>
                  </a:extLst>
                </a:gridCol>
                <a:gridCol w="1754491">
                  <a:extLst>
                    <a:ext uri="{9D8B030D-6E8A-4147-A177-3AD203B41FA5}">
                      <a16:colId xmlns:a16="http://schemas.microsoft.com/office/drawing/2014/main" xmlns="" val="2149457344"/>
                    </a:ext>
                  </a:extLst>
                </a:gridCol>
              </a:tblGrid>
              <a:tr h="324134">
                <a:tc>
                  <a:txBody>
                    <a:bodyPr/>
                    <a:lstStyle/>
                    <a:p>
                      <a:pPr lvl="0">
                        <a:buNone/>
                      </a:pPr>
                      <a:r>
                        <a:rPr lang="en-US" sz="2400" dirty="0"/>
                        <a:t>RollNumber</a:t>
                      </a:r>
                      <a:endParaRPr lang="en-US" dirty="0"/>
                    </a:p>
                  </a:txBody>
                  <a:tcPr/>
                </a:tc>
                <a:tc>
                  <a:txBody>
                    <a:bodyPr/>
                    <a:lstStyle/>
                    <a:p>
                      <a:pPr lvl="0">
                        <a:buNone/>
                      </a:pPr>
                      <a:r>
                        <a:rPr lang="en-US" sz="2400"/>
                        <a:t>Name</a:t>
                      </a:r>
                      <a:endParaRPr lang="en-US"/>
                    </a:p>
                  </a:txBody>
                  <a:tcPr/>
                </a:tc>
                <a:tc>
                  <a:txBody>
                    <a:bodyPr/>
                    <a:lstStyle/>
                    <a:p>
                      <a:pPr lvl="0">
                        <a:buNone/>
                      </a:pPr>
                      <a:r>
                        <a:rPr lang="en-US" sz="2400"/>
                        <a:t>Did</a:t>
                      </a:r>
                      <a:endParaRPr lang="en-US"/>
                    </a:p>
                  </a:txBody>
                  <a:tcPr/>
                </a:tc>
                <a:extLst>
                  <a:ext uri="{0D108BD9-81ED-4DB2-BD59-A6C34878D82A}">
                    <a16:rowId xmlns:a16="http://schemas.microsoft.com/office/drawing/2014/main" xmlns="" val="3142063071"/>
                  </a:ext>
                </a:extLst>
              </a:tr>
              <a:tr h="324134">
                <a:tc>
                  <a:txBody>
                    <a:bodyPr/>
                    <a:lstStyle/>
                    <a:p>
                      <a:pPr lvl="0">
                        <a:buNone/>
                      </a:pPr>
                      <a:r>
                        <a:rPr lang="en-US" sz="2400"/>
                        <a:t>S1</a:t>
                      </a:r>
                      <a:endParaRPr lang="en-US"/>
                    </a:p>
                  </a:txBody>
                  <a:tcPr/>
                </a:tc>
                <a:tc>
                  <a:txBody>
                    <a:bodyPr/>
                    <a:lstStyle/>
                    <a:p>
                      <a:pPr lvl="0">
                        <a:buNone/>
                      </a:pPr>
                      <a:r>
                        <a:rPr lang="en-US" sz="2400"/>
                        <a:t>Ahmad</a:t>
                      </a:r>
                      <a:endParaRPr lang="en-US"/>
                    </a:p>
                  </a:txBody>
                  <a:tcPr/>
                </a:tc>
                <a:tc>
                  <a:txBody>
                    <a:bodyPr/>
                    <a:lstStyle/>
                    <a:p>
                      <a:pPr lvl="0">
                        <a:buNone/>
                      </a:pPr>
                      <a:r>
                        <a:rPr lang="en-US" sz="2400"/>
                        <a:t>D1</a:t>
                      </a:r>
                      <a:endParaRPr lang="en-US"/>
                    </a:p>
                  </a:txBody>
                  <a:tcPr/>
                </a:tc>
                <a:extLst>
                  <a:ext uri="{0D108BD9-81ED-4DB2-BD59-A6C34878D82A}">
                    <a16:rowId xmlns:a16="http://schemas.microsoft.com/office/drawing/2014/main" xmlns="" val="1730085906"/>
                  </a:ext>
                </a:extLst>
              </a:tr>
              <a:tr h="324134">
                <a:tc>
                  <a:txBody>
                    <a:bodyPr/>
                    <a:lstStyle/>
                    <a:p>
                      <a:pPr lvl="0">
                        <a:buNone/>
                      </a:pPr>
                      <a:r>
                        <a:rPr lang="en-US" sz="2400"/>
                        <a:t>S2</a:t>
                      </a:r>
                      <a:endParaRPr lang="en-US"/>
                    </a:p>
                  </a:txBody>
                  <a:tcPr/>
                </a:tc>
                <a:tc>
                  <a:txBody>
                    <a:bodyPr/>
                    <a:lstStyle/>
                    <a:p>
                      <a:pPr lvl="0">
                        <a:buNone/>
                      </a:pPr>
                      <a:r>
                        <a:rPr lang="en-US" sz="2400"/>
                        <a:t>Aliya</a:t>
                      </a:r>
                      <a:endParaRPr lang="en-US"/>
                    </a:p>
                  </a:txBody>
                  <a:tcPr/>
                </a:tc>
                <a:tc>
                  <a:txBody>
                    <a:bodyPr/>
                    <a:lstStyle/>
                    <a:p>
                      <a:pPr lvl="0">
                        <a:buNone/>
                      </a:pPr>
                      <a:r>
                        <a:rPr lang="en-US" sz="2400"/>
                        <a:t>D1</a:t>
                      </a:r>
                      <a:endParaRPr lang="en-US"/>
                    </a:p>
                  </a:txBody>
                  <a:tcPr/>
                </a:tc>
                <a:extLst>
                  <a:ext uri="{0D108BD9-81ED-4DB2-BD59-A6C34878D82A}">
                    <a16:rowId xmlns:a16="http://schemas.microsoft.com/office/drawing/2014/main" xmlns="" val="587489041"/>
                  </a:ext>
                </a:extLst>
              </a:tr>
              <a:tr h="324134">
                <a:tc>
                  <a:txBody>
                    <a:bodyPr/>
                    <a:lstStyle/>
                    <a:p>
                      <a:pPr lvl="0">
                        <a:buNone/>
                      </a:pPr>
                      <a:r>
                        <a:rPr lang="en-US" sz="2400"/>
                        <a:t>S3</a:t>
                      </a:r>
                      <a:endParaRPr lang="en-US"/>
                    </a:p>
                  </a:txBody>
                  <a:tcPr/>
                </a:tc>
                <a:tc>
                  <a:txBody>
                    <a:bodyPr/>
                    <a:lstStyle/>
                    <a:p>
                      <a:pPr lvl="0">
                        <a:buNone/>
                      </a:pPr>
                      <a:r>
                        <a:rPr lang="en-US" sz="2400"/>
                        <a:t>Bushra</a:t>
                      </a:r>
                      <a:endParaRPr lang="en-US"/>
                    </a:p>
                  </a:txBody>
                  <a:tcPr/>
                </a:tc>
                <a:tc>
                  <a:txBody>
                    <a:bodyPr/>
                    <a:lstStyle/>
                    <a:p>
                      <a:pPr lvl="0">
                        <a:buNone/>
                      </a:pPr>
                      <a:r>
                        <a:rPr lang="en-US" sz="2400"/>
                        <a:t>D2</a:t>
                      </a:r>
                      <a:endParaRPr lang="en-US"/>
                    </a:p>
                  </a:txBody>
                  <a:tcPr/>
                </a:tc>
                <a:extLst>
                  <a:ext uri="{0D108BD9-81ED-4DB2-BD59-A6C34878D82A}">
                    <a16:rowId xmlns:a16="http://schemas.microsoft.com/office/drawing/2014/main" xmlns="" val="3227101805"/>
                  </a:ext>
                </a:extLst>
              </a:tr>
              <a:tr h="324134">
                <a:tc>
                  <a:txBody>
                    <a:bodyPr/>
                    <a:lstStyle/>
                    <a:p>
                      <a:pPr lvl="0">
                        <a:buNone/>
                      </a:pPr>
                      <a:r>
                        <a:rPr lang="en-US" sz="2400"/>
                        <a:t>S4</a:t>
                      </a:r>
                      <a:endParaRPr lang="en-US"/>
                    </a:p>
                  </a:txBody>
                  <a:tcPr/>
                </a:tc>
                <a:tc>
                  <a:txBody>
                    <a:bodyPr/>
                    <a:lstStyle/>
                    <a:p>
                      <a:pPr lvl="0">
                        <a:buNone/>
                      </a:pPr>
                      <a:r>
                        <a:rPr lang="en-US" sz="2400"/>
                        <a:t>Bilawal</a:t>
                      </a:r>
                      <a:endParaRPr lang="en-US"/>
                    </a:p>
                  </a:txBody>
                  <a:tcPr/>
                </a:tc>
                <a:tc>
                  <a:txBody>
                    <a:bodyPr/>
                    <a:lstStyle/>
                    <a:p>
                      <a:pPr lvl="0">
                        <a:buNone/>
                      </a:pPr>
                      <a:r>
                        <a:rPr lang="en-US" sz="2400"/>
                        <a:t>D2</a:t>
                      </a:r>
                      <a:endParaRPr lang="en-US"/>
                    </a:p>
                  </a:txBody>
                  <a:tcPr/>
                </a:tc>
                <a:extLst>
                  <a:ext uri="{0D108BD9-81ED-4DB2-BD59-A6C34878D82A}">
                    <a16:rowId xmlns:a16="http://schemas.microsoft.com/office/drawing/2014/main" xmlns="" val="2037652926"/>
                  </a:ext>
                </a:extLst>
              </a:tr>
            </a:tbl>
          </a:graphicData>
        </a:graphic>
      </p:graphicFrame>
      <p:graphicFrame>
        <p:nvGraphicFramePr>
          <p:cNvPr id="7" name="Table 7">
            <a:extLst>
              <a:ext uri="{FF2B5EF4-FFF2-40B4-BE49-F238E27FC236}">
                <a16:creationId xmlns:a16="http://schemas.microsoft.com/office/drawing/2014/main" xmlns="" id="{F148DEA9-EF2B-469D-83A6-F53ED18BE103}"/>
              </a:ext>
            </a:extLst>
          </p:cNvPr>
          <p:cNvGraphicFramePr>
            <a:graphicFrameLocks noGrp="1"/>
          </p:cNvGraphicFramePr>
          <p:nvPr>
            <p:extLst>
              <p:ext uri="{D42A27DB-BD31-4B8C-83A1-F6EECF244321}">
                <p14:modId xmlns:p14="http://schemas.microsoft.com/office/powerpoint/2010/main" val="1536292930"/>
              </p:ext>
            </p:extLst>
          </p:nvPr>
        </p:nvGraphicFramePr>
        <p:xfrm>
          <a:off x="7504904" y="2667182"/>
          <a:ext cx="3748700" cy="1371600"/>
        </p:xfrm>
        <a:graphic>
          <a:graphicData uri="http://schemas.openxmlformats.org/drawingml/2006/table">
            <a:tbl>
              <a:tblPr firstRow="1" bandRow="1">
                <a:tableStyleId>{5C22544A-7EE6-4342-B048-85BDC9FD1C3A}</a:tableStyleId>
              </a:tblPr>
              <a:tblGrid>
                <a:gridCol w="1874350">
                  <a:extLst>
                    <a:ext uri="{9D8B030D-6E8A-4147-A177-3AD203B41FA5}">
                      <a16:colId xmlns:a16="http://schemas.microsoft.com/office/drawing/2014/main" xmlns="" val="3398773824"/>
                    </a:ext>
                  </a:extLst>
                </a:gridCol>
                <a:gridCol w="1874350">
                  <a:extLst>
                    <a:ext uri="{9D8B030D-6E8A-4147-A177-3AD203B41FA5}">
                      <a16:colId xmlns:a16="http://schemas.microsoft.com/office/drawing/2014/main" xmlns="" val="2784660695"/>
                    </a:ext>
                  </a:extLst>
                </a:gridCol>
              </a:tblGrid>
              <a:tr h="358253">
                <a:tc>
                  <a:txBody>
                    <a:bodyPr/>
                    <a:lstStyle/>
                    <a:p>
                      <a:pPr lvl="0">
                        <a:buNone/>
                      </a:pPr>
                      <a:r>
                        <a:rPr lang="en-US" sz="2400" err="1"/>
                        <a:t>DNumber</a:t>
                      </a:r>
                      <a:endParaRPr lang="en-US"/>
                    </a:p>
                  </a:txBody>
                  <a:tcPr/>
                </a:tc>
                <a:tc>
                  <a:txBody>
                    <a:bodyPr/>
                    <a:lstStyle/>
                    <a:p>
                      <a:pPr lvl="0">
                        <a:buNone/>
                      </a:pPr>
                      <a:r>
                        <a:rPr lang="en-US" sz="2400" dirty="0"/>
                        <a:t>Dname</a:t>
                      </a:r>
                      <a:endParaRPr lang="en-US" dirty="0"/>
                    </a:p>
                  </a:txBody>
                  <a:tcPr/>
                </a:tc>
                <a:extLst>
                  <a:ext uri="{0D108BD9-81ED-4DB2-BD59-A6C34878D82A}">
                    <a16:rowId xmlns:a16="http://schemas.microsoft.com/office/drawing/2014/main" xmlns="" val="511635895"/>
                  </a:ext>
                </a:extLst>
              </a:tr>
              <a:tr h="358253">
                <a:tc>
                  <a:txBody>
                    <a:bodyPr/>
                    <a:lstStyle/>
                    <a:p>
                      <a:pPr lvl="0">
                        <a:buNone/>
                      </a:pPr>
                      <a:r>
                        <a:rPr lang="en-US" sz="2400"/>
                        <a:t>D1</a:t>
                      </a:r>
                      <a:endParaRPr lang="en-US"/>
                    </a:p>
                  </a:txBody>
                  <a:tcPr/>
                </a:tc>
                <a:tc>
                  <a:txBody>
                    <a:bodyPr/>
                    <a:lstStyle/>
                    <a:p>
                      <a:pPr lvl="0">
                        <a:buNone/>
                      </a:pPr>
                      <a:r>
                        <a:rPr lang="en-US" sz="2400"/>
                        <a:t>FOIT</a:t>
                      </a:r>
                      <a:endParaRPr lang="en-US"/>
                    </a:p>
                  </a:txBody>
                  <a:tcPr/>
                </a:tc>
                <a:extLst>
                  <a:ext uri="{0D108BD9-81ED-4DB2-BD59-A6C34878D82A}">
                    <a16:rowId xmlns:a16="http://schemas.microsoft.com/office/drawing/2014/main" xmlns="" val="1789721376"/>
                  </a:ext>
                </a:extLst>
              </a:tr>
              <a:tr h="358253">
                <a:tc>
                  <a:txBody>
                    <a:bodyPr/>
                    <a:lstStyle/>
                    <a:p>
                      <a:pPr lvl="0">
                        <a:buNone/>
                      </a:pPr>
                      <a:r>
                        <a:rPr lang="en-US" sz="2400"/>
                        <a:t>D2</a:t>
                      </a:r>
                      <a:endParaRPr lang="en-US"/>
                    </a:p>
                  </a:txBody>
                  <a:tcPr/>
                </a:tc>
                <a:tc>
                  <a:txBody>
                    <a:bodyPr/>
                    <a:lstStyle/>
                    <a:p>
                      <a:pPr lvl="0">
                        <a:buNone/>
                      </a:pPr>
                      <a:r>
                        <a:rPr lang="en-US" sz="2400"/>
                        <a:t>FOEE</a:t>
                      </a:r>
                      <a:endParaRPr lang="en-US"/>
                    </a:p>
                  </a:txBody>
                  <a:tcPr/>
                </a:tc>
                <a:extLst>
                  <a:ext uri="{0D108BD9-81ED-4DB2-BD59-A6C34878D82A}">
                    <a16:rowId xmlns:a16="http://schemas.microsoft.com/office/drawing/2014/main" xmlns="" val="520541634"/>
                  </a:ext>
                </a:extLst>
              </a:tr>
            </a:tbl>
          </a:graphicData>
        </a:graphic>
      </p:graphicFrame>
    </p:spTree>
    <p:extLst>
      <p:ext uri="{BB962C8B-B14F-4D97-AF65-F5344CB8AC3E}">
        <p14:creationId xmlns:p14="http://schemas.microsoft.com/office/powerpoint/2010/main" val="413725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6E8B1-B6B8-4164-B090-61A0926541CD}"/>
              </a:ext>
            </a:extLst>
          </p:cNvPr>
          <p:cNvSpPr>
            <a:spLocks noGrp="1"/>
          </p:cNvSpPr>
          <p:nvPr>
            <p:ph type="title"/>
          </p:nvPr>
        </p:nvSpPr>
        <p:spPr/>
        <p:txBody>
          <a:bodyPr/>
          <a:lstStyle/>
          <a:p>
            <a:r>
              <a:rPr lang="en-US" dirty="0">
                <a:cs typeface="Calibri Light"/>
              </a:rPr>
              <a:t>Same Concept with Inner Join </a:t>
            </a:r>
            <a:endParaRPr lang="en-US" dirty="0"/>
          </a:p>
        </p:txBody>
      </p:sp>
      <p:sp>
        <p:nvSpPr>
          <p:cNvPr id="3" name="Content Placeholder 2">
            <a:extLst>
              <a:ext uri="{FF2B5EF4-FFF2-40B4-BE49-F238E27FC236}">
                <a16:creationId xmlns:a16="http://schemas.microsoft.com/office/drawing/2014/main" xmlns="" id="{92DDB881-6CA9-48FA-B480-CA1BB0E265E3}"/>
              </a:ext>
            </a:extLst>
          </p:cNvPr>
          <p:cNvSpPr>
            <a:spLocks noGrp="1"/>
          </p:cNvSpPr>
          <p:nvPr>
            <p:ph idx="1"/>
          </p:nvPr>
        </p:nvSpPr>
        <p:spPr/>
        <p:txBody>
          <a:bodyPr vert="horz" lIns="91440" tIns="45720" rIns="91440" bIns="45720" rtlCol="0" anchor="t">
            <a:normAutofit/>
          </a:bodyPr>
          <a:lstStyle/>
          <a:p>
            <a:pPr marL="0" indent="0">
              <a:buNone/>
            </a:pPr>
            <a:r>
              <a:rPr lang="en-US" sz="2400" dirty="0">
                <a:ea typeface="+mn-lt"/>
                <a:cs typeface="+mn-lt"/>
              </a:rPr>
              <a:t>Select </a:t>
            </a:r>
            <a:r>
              <a:rPr lang="en-US" sz="2400" dirty="0" err="1">
                <a:ea typeface="+mn-lt"/>
                <a:cs typeface="+mn-lt"/>
              </a:rPr>
              <a:t>Student.RollNumber</a:t>
            </a:r>
            <a:r>
              <a:rPr lang="en-US" sz="2400" dirty="0">
                <a:ea typeface="+mn-lt"/>
                <a:cs typeface="+mn-lt"/>
              </a:rPr>
              <a:t>, </a:t>
            </a:r>
            <a:r>
              <a:rPr lang="en-US" sz="2400" dirty="0" err="1">
                <a:ea typeface="+mn-lt"/>
                <a:cs typeface="+mn-lt"/>
              </a:rPr>
              <a:t>Student.Name</a:t>
            </a:r>
            <a:r>
              <a:rPr lang="en-US" sz="2400" dirty="0">
                <a:ea typeface="+mn-lt"/>
                <a:cs typeface="+mn-lt"/>
              </a:rPr>
              <a:t>, </a:t>
            </a:r>
            <a:r>
              <a:rPr lang="en-US" sz="2400" dirty="0" err="1">
                <a:ea typeface="+mn-lt"/>
                <a:cs typeface="+mn-lt"/>
              </a:rPr>
              <a:t>Department.Dname</a:t>
            </a:r>
            <a:endParaRPr lang="en-US" sz="2400" dirty="0">
              <a:cs typeface="Calibri" panose="020F0502020204030204"/>
            </a:endParaRPr>
          </a:p>
          <a:p>
            <a:pPr marL="0" indent="0">
              <a:buNone/>
            </a:pPr>
            <a:r>
              <a:rPr lang="en-US" sz="2400" dirty="0">
                <a:ea typeface="+mn-lt"/>
                <a:cs typeface="+mn-lt"/>
              </a:rPr>
              <a:t>From Student inner join Department on </a:t>
            </a:r>
            <a:r>
              <a:rPr lang="en-US" sz="2400" dirty="0" err="1">
                <a:ea typeface="+mn-lt"/>
                <a:cs typeface="+mn-lt"/>
              </a:rPr>
              <a:t>Student.Did</a:t>
            </a:r>
            <a:r>
              <a:rPr lang="en-US" sz="2400" dirty="0">
                <a:ea typeface="+mn-lt"/>
                <a:cs typeface="+mn-lt"/>
              </a:rPr>
              <a:t> = </a:t>
            </a:r>
            <a:r>
              <a:rPr lang="en-US" sz="2400" dirty="0" err="1">
                <a:ea typeface="+mn-lt"/>
                <a:cs typeface="+mn-lt"/>
              </a:rPr>
              <a:t>Department.Dnumber</a:t>
            </a:r>
            <a:r>
              <a:rPr lang="en-US" sz="2400" dirty="0">
                <a:ea typeface="+mn-lt"/>
                <a:cs typeface="+mn-lt"/>
              </a:rPr>
              <a:t> </a:t>
            </a:r>
            <a:endParaRPr lang="en-US" sz="2400" dirty="0">
              <a:cs typeface="Calibri" panose="020F0502020204030204"/>
            </a:endParaRPr>
          </a:p>
          <a:p>
            <a:pPr marL="0" indent="0">
              <a:buNone/>
            </a:pPr>
            <a:r>
              <a:rPr lang="en-US" sz="2400" dirty="0">
                <a:ea typeface="+mn-lt"/>
                <a:cs typeface="+mn-lt"/>
              </a:rPr>
              <a:t>Where </a:t>
            </a:r>
            <a:r>
              <a:rPr lang="en-US" sz="2400" dirty="0" err="1">
                <a:ea typeface="+mn-lt"/>
                <a:cs typeface="+mn-lt"/>
              </a:rPr>
              <a:t>department.Dname</a:t>
            </a:r>
            <a:r>
              <a:rPr lang="en-US" sz="2400" dirty="0">
                <a:ea typeface="+mn-lt"/>
                <a:cs typeface="+mn-lt"/>
              </a:rPr>
              <a:t> = ‘</a:t>
            </a:r>
            <a:r>
              <a:rPr lang="en-US" sz="2400" dirty="0" err="1">
                <a:ea typeface="+mn-lt"/>
                <a:cs typeface="+mn-lt"/>
              </a:rPr>
              <a:t>Foit</a:t>
            </a:r>
            <a:r>
              <a:rPr lang="en-US" sz="2400" dirty="0">
                <a:ea typeface="+mn-lt"/>
                <a:cs typeface="+mn-lt"/>
              </a:rPr>
              <a:t>’; </a:t>
            </a:r>
          </a:p>
          <a:p>
            <a:pPr marL="0" indent="0">
              <a:buNone/>
            </a:pPr>
            <a:endParaRPr lang="en-US" dirty="0">
              <a:cs typeface="Calibri" panose="020F0502020204030204"/>
            </a:endParaRPr>
          </a:p>
        </p:txBody>
      </p:sp>
      <p:graphicFrame>
        <p:nvGraphicFramePr>
          <p:cNvPr id="4" name="Table 5">
            <a:extLst>
              <a:ext uri="{FF2B5EF4-FFF2-40B4-BE49-F238E27FC236}">
                <a16:creationId xmlns:a16="http://schemas.microsoft.com/office/drawing/2014/main" xmlns="" id="{BE035F89-0E9B-4625-8552-77E268B1559A}"/>
              </a:ext>
            </a:extLst>
          </p:cNvPr>
          <p:cNvGraphicFramePr>
            <a:graphicFrameLocks noGrp="1"/>
          </p:cNvGraphicFramePr>
          <p:nvPr>
            <p:extLst>
              <p:ext uri="{D42A27DB-BD31-4B8C-83A1-F6EECF244321}">
                <p14:modId xmlns:p14="http://schemas.microsoft.com/office/powerpoint/2010/main" val="2470216197"/>
              </p:ext>
            </p:extLst>
          </p:nvPr>
        </p:nvGraphicFramePr>
        <p:xfrm>
          <a:off x="1690641" y="3869478"/>
          <a:ext cx="8168640" cy="155448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xmlns="" val="2402178655"/>
                    </a:ext>
                  </a:extLst>
                </a:gridCol>
                <a:gridCol w="2722880">
                  <a:extLst>
                    <a:ext uri="{9D8B030D-6E8A-4147-A177-3AD203B41FA5}">
                      <a16:colId xmlns:a16="http://schemas.microsoft.com/office/drawing/2014/main" xmlns="" val="1337296118"/>
                    </a:ext>
                  </a:extLst>
                </a:gridCol>
                <a:gridCol w="2722880">
                  <a:extLst>
                    <a:ext uri="{9D8B030D-6E8A-4147-A177-3AD203B41FA5}">
                      <a16:colId xmlns:a16="http://schemas.microsoft.com/office/drawing/2014/main" xmlns="" val="4147735312"/>
                    </a:ext>
                  </a:extLst>
                </a:gridCol>
              </a:tblGrid>
              <a:tr h="370840">
                <a:tc>
                  <a:txBody>
                    <a:bodyPr/>
                    <a:lstStyle/>
                    <a:p>
                      <a:r>
                        <a:rPr lang="en-US" sz="2800" dirty="0"/>
                        <a:t>RollNumber</a:t>
                      </a:r>
                    </a:p>
                  </a:txBody>
                  <a:tcPr/>
                </a:tc>
                <a:tc>
                  <a:txBody>
                    <a:bodyPr/>
                    <a:lstStyle/>
                    <a:p>
                      <a:r>
                        <a:rPr lang="en-US" sz="2800"/>
                        <a:t>Name</a:t>
                      </a:r>
                    </a:p>
                  </a:txBody>
                  <a:tcPr/>
                </a:tc>
                <a:tc>
                  <a:txBody>
                    <a:bodyPr/>
                    <a:lstStyle/>
                    <a:p>
                      <a:r>
                        <a:rPr lang="en-US" sz="2800" dirty="0"/>
                        <a:t>Dname</a:t>
                      </a:r>
                    </a:p>
                  </a:txBody>
                  <a:tcPr/>
                </a:tc>
                <a:extLst>
                  <a:ext uri="{0D108BD9-81ED-4DB2-BD59-A6C34878D82A}">
                    <a16:rowId xmlns:a16="http://schemas.microsoft.com/office/drawing/2014/main" xmlns="" val="1751757321"/>
                  </a:ext>
                </a:extLst>
              </a:tr>
              <a:tr h="370840">
                <a:tc>
                  <a:txBody>
                    <a:bodyPr/>
                    <a:lstStyle/>
                    <a:p>
                      <a:r>
                        <a:rPr lang="en-US" sz="2800"/>
                        <a:t>S1</a:t>
                      </a:r>
                    </a:p>
                  </a:txBody>
                  <a:tcPr/>
                </a:tc>
                <a:tc>
                  <a:txBody>
                    <a:bodyPr/>
                    <a:lstStyle/>
                    <a:p>
                      <a:r>
                        <a:rPr lang="en-US" sz="2800"/>
                        <a:t>Ahmad</a:t>
                      </a:r>
                    </a:p>
                  </a:txBody>
                  <a:tcPr/>
                </a:tc>
                <a:tc>
                  <a:txBody>
                    <a:bodyPr/>
                    <a:lstStyle/>
                    <a:p>
                      <a:r>
                        <a:rPr lang="en-US" sz="2800"/>
                        <a:t>FOIT</a:t>
                      </a:r>
                    </a:p>
                  </a:txBody>
                  <a:tcPr/>
                </a:tc>
                <a:extLst>
                  <a:ext uri="{0D108BD9-81ED-4DB2-BD59-A6C34878D82A}">
                    <a16:rowId xmlns:a16="http://schemas.microsoft.com/office/drawing/2014/main" xmlns="" val="4223588636"/>
                  </a:ext>
                </a:extLst>
              </a:tr>
              <a:tr h="370840">
                <a:tc>
                  <a:txBody>
                    <a:bodyPr/>
                    <a:lstStyle/>
                    <a:p>
                      <a:r>
                        <a:rPr lang="en-US" sz="2800"/>
                        <a:t>S2</a:t>
                      </a:r>
                    </a:p>
                  </a:txBody>
                  <a:tcPr/>
                </a:tc>
                <a:tc>
                  <a:txBody>
                    <a:bodyPr/>
                    <a:lstStyle/>
                    <a:p>
                      <a:r>
                        <a:rPr lang="en-US" sz="2800"/>
                        <a:t>Aliya</a:t>
                      </a:r>
                    </a:p>
                  </a:txBody>
                  <a:tcPr/>
                </a:tc>
                <a:tc>
                  <a:txBody>
                    <a:bodyPr/>
                    <a:lstStyle/>
                    <a:p>
                      <a:r>
                        <a:rPr lang="en-US" sz="2800" dirty="0"/>
                        <a:t>FOIT</a:t>
                      </a:r>
                    </a:p>
                  </a:txBody>
                  <a:tcPr/>
                </a:tc>
                <a:extLst>
                  <a:ext uri="{0D108BD9-81ED-4DB2-BD59-A6C34878D82A}">
                    <a16:rowId xmlns:a16="http://schemas.microsoft.com/office/drawing/2014/main" xmlns="" val="2984680567"/>
                  </a:ext>
                </a:extLst>
              </a:tr>
            </a:tbl>
          </a:graphicData>
        </a:graphic>
      </p:graphicFrame>
    </p:spTree>
    <p:extLst>
      <p:ext uri="{BB962C8B-B14F-4D97-AF65-F5344CB8AC3E}">
        <p14:creationId xmlns:p14="http://schemas.microsoft.com/office/powerpoint/2010/main" val="98870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Join Practice </a:t>
            </a:r>
            <a:endParaRPr lang="en-US" dirty="0"/>
          </a:p>
        </p:txBody>
      </p:sp>
      <p:pic>
        <p:nvPicPr>
          <p:cNvPr id="4"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9922" y="1644526"/>
            <a:ext cx="5942278" cy="4276518"/>
          </a:xfrm>
        </p:spPr>
      </p:pic>
      <p:sp>
        <p:nvSpPr>
          <p:cNvPr id="7" name="Content Placeholder 6"/>
          <p:cNvSpPr>
            <a:spLocks noGrp="1"/>
          </p:cNvSpPr>
          <p:nvPr>
            <p:ph sz="half" idx="2"/>
          </p:nvPr>
        </p:nvSpPr>
        <p:spPr>
          <a:xfrm>
            <a:off x="6172200" y="979714"/>
            <a:ext cx="6019800" cy="5606143"/>
          </a:xfrm>
        </p:spPr>
        <p:txBody>
          <a:bodyPr>
            <a:normAutofit lnSpcReduction="10000"/>
          </a:bodyPr>
          <a:lstStyle/>
          <a:p>
            <a:r>
              <a:rPr lang="en-US" dirty="0" smtClean="0"/>
              <a:t>Show name of employees with name of department who have salary greater than 300,000</a:t>
            </a:r>
          </a:p>
          <a:p>
            <a:r>
              <a:rPr lang="en-US" dirty="0" smtClean="0"/>
              <a:t>Show name of employee and their spouse name. </a:t>
            </a:r>
          </a:p>
          <a:p>
            <a:r>
              <a:rPr lang="en-US" dirty="0" smtClean="0"/>
              <a:t>Show name of project and location. </a:t>
            </a:r>
          </a:p>
          <a:p>
            <a:r>
              <a:rPr lang="en-US" dirty="0" smtClean="0"/>
              <a:t>Show name of department with name of their manager. </a:t>
            </a:r>
          </a:p>
          <a:p>
            <a:r>
              <a:rPr lang="en-US" dirty="0" smtClean="0"/>
              <a:t>Show name of employee , salary and name of project and hours of working on that project. </a:t>
            </a:r>
          </a:p>
          <a:p>
            <a:r>
              <a:rPr lang="en-US" dirty="0" smtClean="0"/>
              <a:t>Show name of department with name of project under its supervision.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4459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9004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7975245-A2BE-4383-91B4-FF2B429F75FE}"/>
              </a:ext>
            </a:extLst>
          </p:cNvPr>
          <p:cNvSpPr>
            <a:spLocks noGrp="1"/>
          </p:cNvSpPr>
          <p:nvPr>
            <p:ph type="title"/>
          </p:nvPr>
        </p:nvSpPr>
        <p:spPr>
          <a:xfrm>
            <a:off x="1420837" y="1026037"/>
            <a:ext cx="4445391" cy="1242500"/>
          </a:xfrm>
        </p:spPr>
        <p:txBody>
          <a:bodyPr/>
          <a:lstStyle/>
          <a:p>
            <a:r>
              <a:rPr lang="en-US" dirty="0"/>
              <a:t>Types of Joins </a:t>
            </a:r>
          </a:p>
        </p:txBody>
      </p:sp>
      <p:sp>
        <p:nvSpPr>
          <p:cNvPr id="5" name="Text Placeholder 4">
            <a:extLst>
              <a:ext uri="{FF2B5EF4-FFF2-40B4-BE49-F238E27FC236}">
                <a16:creationId xmlns:a16="http://schemas.microsoft.com/office/drawing/2014/main" xmlns="" id="{077209B3-3961-4909-9A1D-C5A72639F7E1}"/>
              </a:ext>
            </a:extLst>
          </p:cNvPr>
          <p:cNvSpPr>
            <a:spLocks noGrp="1"/>
          </p:cNvSpPr>
          <p:nvPr>
            <p:ph type="body" idx="1"/>
          </p:nvPr>
        </p:nvSpPr>
        <p:spPr>
          <a:xfrm>
            <a:off x="831850" y="2996419"/>
            <a:ext cx="10515600" cy="3093232"/>
          </a:xfrm>
        </p:spPr>
        <p:txBody>
          <a:bodyPr>
            <a:normAutofit lnSpcReduction="10000"/>
          </a:bodyPr>
          <a:lstStyle/>
          <a:p>
            <a:pPr marL="342900" indent="-342900">
              <a:buFont typeface="Arial" panose="020B0604020202020204" pitchFamily="34" charset="0"/>
              <a:buChar char="•"/>
            </a:pPr>
            <a:r>
              <a:rPr lang="en-US" sz="3200" dirty="0">
                <a:solidFill>
                  <a:schemeClr val="tx1"/>
                </a:solidFill>
              </a:rPr>
              <a:t>Inner Join</a:t>
            </a:r>
          </a:p>
          <a:p>
            <a:pPr marL="800100" lvl="1" indent="-342900">
              <a:buFont typeface="Arial" panose="020B0604020202020204" pitchFamily="34" charset="0"/>
              <a:buChar char="•"/>
            </a:pPr>
            <a:r>
              <a:rPr lang="en-US" sz="2800" dirty="0">
                <a:solidFill>
                  <a:schemeClr val="tx1"/>
                </a:solidFill>
              </a:rPr>
              <a:t>Natural Join</a:t>
            </a:r>
          </a:p>
          <a:p>
            <a:pPr marL="342900" indent="-342900">
              <a:buFont typeface="Arial" panose="020B0604020202020204" pitchFamily="34" charset="0"/>
              <a:buChar char="•"/>
            </a:pPr>
            <a:r>
              <a:rPr lang="en-US" sz="3200" dirty="0">
                <a:solidFill>
                  <a:schemeClr val="tx1"/>
                </a:solidFill>
                <a:highlight>
                  <a:srgbClr val="FFFF00"/>
                </a:highlight>
              </a:rPr>
              <a:t>Outer Join</a:t>
            </a:r>
          </a:p>
          <a:p>
            <a:pPr marL="800100" lvl="1" indent="-342900">
              <a:buFont typeface="Arial" panose="020B0604020202020204" pitchFamily="34" charset="0"/>
              <a:buChar char="•"/>
            </a:pPr>
            <a:r>
              <a:rPr lang="en-US" sz="2800" dirty="0">
                <a:solidFill>
                  <a:schemeClr val="tx1"/>
                </a:solidFill>
                <a:highlight>
                  <a:srgbClr val="FFFF00"/>
                </a:highlight>
              </a:rPr>
              <a:t>Right Outer Join </a:t>
            </a:r>
          </a:p>
          <a:p>
            <a:pPr marL="800100" lvl="1" indent="-342900">
              <a:buFont typeface="Arial" panose="020B0604020202020204" pitchFamily="34" charset="0"/>
              <a:buChar char="•"/>
            </a:pPr>
            <a:r>
              <a:rPr lang="en-US" sz="2800" dirty="0">
                <a:solidFill>
                  <a:schemeClr val="tx1"/>
                </a:solidFill>
                <a:highlight>
                  <a:srgbClr val="FFFF00"/>
                </a:highlight>
              </a:rPr>
              <a:t>Left Outer Join </a:t>
            </a:r>
          </a:p>
          <a:p>
            <a:pPr marL="800100" lvl="1" indent="-342900">
              <a:buFont typeface="Arial" panose="020B0604020202020204" pitchFamily="34" charset="0"/>
              <a:buChar char="•"/>
            </a:pPr>
            <a:r>
              <a:rPr lang="en-US" sz="2800" dirty="0">
                <a:solidFill>
                  <a:schemeClr val="tx1"/>
                </a:solidFill>
                <a:highlight>
                  <a:srgbClr val="FFFF00"/>
                </a:highlight>
              </a:rPr>
              <a:t>Full Outer Join</a:t>
            </a:r>
          </a:p>
          <a:p>
            <a:r>
              <a:rPr lang="en-US" sz="1600" dirty="0"/>
              <a:t>	</a:t>
            </a:r>
          </a:p>
        </p:txBody>
      </p:sp>
    </p:spTree>
    <p:extLst>
      <p:ext uri="{BB962C8B-B14F-4D97-AF65-F5344CB8AC3E}">
        <p14:creationId xmlns:p14="http://schemas.microsoft.com/office/powerpoint/2010/main" val="380965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8D04A48-6A00-47F0-99C0-606D340DA765}"/>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xmlns="" id="{D08C829F-1803-42E7-8F81-65A23DD82ED7}"/>
              </a:ext>
            </a:extLst>
          </p:cNvPr>
          <p:cNvSpPr>
            <a:spLocks noGrp="1"/>
          </p:cNvSpPr>
          <p:nvPr>
            <p:ph idx="1"/>
          </p:nvPr>
        </p:nvSpPr>
        <p:spPr/>
        <p:txBody>
          <a:bodyPr>
            <a:normAutofit fontScale="92500" lnSpcReduction="20000"/>
          </a:bodyPr>
          <a:lstStyle/>
          <a:p>
            <a:pPr marL="0" indent="0">
              <a:buNone/>
            </a:pPr>
            <a:r>
              <a:rPr lang="en-US" dirty="0"/>
              <a:t>Outer join =  ??9 rows </a:t>
            </a:r>
          </a:p>
          <a:p>
            <a:pPr marL="0" indent="0">
              <a:buNone/>
            </a:pPr>
            <a:r>
              <a:rPr lang="en-US" dirty="0"/>
              <a:t>Select </a:t>
            </a:r>
            <a:r>
              <a:rPr lang="en-US" dirty="0" err="1"/>
              <a:t>fname,dname</a:t>
            </a:r>
            <a:endParaRPr lang="en-US" dirty="0"/>
          </a:p>
          <a:p>
            <a:pPr marL="0" indent="0">
              <a:buNone/>
            </a:pPr>
            <a:r>
              <a:rPr lang="en-US" dirty="0">
                <a:highlight>
                  <a:srgbClr val="FFFF00"/>
                </a:highlight>
              </a:rPr>
              <a:t>From employee full  outer join department on </a:t>
            </a:r>
            <a:r>
              <a:rPr lang="en-US" dirty="0" err="1">
                <a:highlight>
                  <a:srgbClr val="FFFF00"/>
                </a:highlight>
              </a:rPr>
              <a:t>dno</a:t>
            </a:r>
            <a:r>
              <a:rPr lang="en-US" dirty="0">
                <a:highlight>
                  <a:srgbClr val="FFFF00"/>
                </a:highlight>
              </a:rPr>
              <a:t>= </a:t>
            </a:r>
            <a:r>
              <a:rPr lang="en-US" dirty="0" err="1">
                <a:highlight>
                  <a:srgbClr val="FFFF00"/>
                </a:highlight>
              </a:rPr>
              <a:t>dnumber</a:t>
            </a:r>
            <a:r>
              <a:rPr lang="en-US" dirty="0">
                <a:highlight>
                  <a:srgbClr val="FFFF00"/>
                </a:highlight>
              </a:rPr>
              <a:t>;</a:t>
            </a:r>
          </a:p>
          <a:p>
            <a:pPr marL="0" indent="0">
              <a:buNone/>
            </a:pPr>
            <a:r>
              <a:rPr lang="en-US" dirty="0">
                <a:highlight>
                  <a:srgbClr val="FFFF00"/>
                </a:highlight>
              </a:rPr>
              <a:t>John research</a:t>
            </a:r>
          </a:p>
          <a:p>
            <a:pPr marL="0" indent="0">
              <a:buNone/>
            </a:pPr>
            <a:r>
              <a:rPr lang="en-US" dirty="0">
                <a:highlight>
                  <a:srgbClr val="FFFF00"/>
                </a:highlight>
              </a:rPr>
              <a:t>Franklin research </a:t>
            </a:r>
          </a:p>
          <a:p>
            <a:pPr marL="0" indent="0">
              <a:buNone/>
            </a:pPr>
            <a:r>
              <a:rPr lang="en-US" dirty="0">
                <a:highlight>
                  <a:srgbClr val="FFFF00"/>
                </a:highlight>
              </a:rPr>
              <a:t>Alicia admin</a:t>
            </a:r>
          </a:p>
          <a:p>
            <a:pPr marL="0" indent="0">
              <a:buNone/>
            </a:pPr>
            <a:r>
              <a:rPr lang="en-US" dirty="0" err="1">
                <a:highlight>
                  <a:srgbClr val="FFFF00"/>
                </a:highlight>
              </a:rPr>
              <a:t>JEnnifer</a:t>
            </a:r>
            <a:r>
              <a:rPr lang="en-US" dirty="0">
                <a:highlight>
                  <a:srgbClr val="FFFF00"/>
                </a:highlight>
              </a:rPr>
              <a:t> NULL</a:t>
            </a:r>
          </a:p>
          <a:p>
            <a:pPr marL="0" indent="0">
              <a:buNone/>
            </a:pPr>
            <a:r>
              <a:rPr lang="en-US" dirty="0">
                <a:highlight>
                  <a:srgbClr val="FFFF00"/>
                </a:highlight>
              </a:rPr>
              <a:t>..</a:t>
            </a:r>
          </a:p>
          <a:p>
            <a:pPr marL="0" indent="0">
              <a:buNone/>
            </a:pPr>
            <a:r>
              <a:rPr lang="en-US" dirty="0">
                <a:highlight>
                  <a:srgbClr val="FFFF00"/>
                </a:highlight>
              </a:rPr>
              <a:t>James NULL </a:t>
            </a:r>
          </a:p>
          <a:p>
            <a:pPr marL="0" indent="0">
              <a:buNone/>
            </a:pPr>
            <a:r>
              <a:rPr lang="en-US" dirty="0">
                <a:highlight>
                  <a:srgbClr val="FFFF00"/>
                </a:highlight>
              </a:rPr>
              <a:t>NULL IT</a:t>
            </a:r>
          </a:p>
          <a:p>
            <a:pPr marL="0" indent="0">
              <a:buNone/>
            </a:pPr>
            <a:endParaRPr lang="en-US" dirty="0">
              <a:highlight>
                <a:srgbClr val="FFFF00"/>
              </a:highlight>
            </a:endParaRPr>
          </a:p>
          <a:p>
            <a:pPr marL="0" indent="0">
              <a:buNone/>
            </a:pPr>
            <a:endParaRPr lang="en-US" dirty="0">
              <a:highlight>
                <a:srgbClr val="FFFF00"/>
              </a:highlight>
            </a:endParaRPr>
          </a:p>
        </p:txBody>
      </p:sp>
    </p:spTree>
    <p:extLst>
      <p:ext uri="{BB962C8B-B14F-4D97-AF65-F5344CB8AC3E}">
        <p14:creationId xmlns:p14="http://schemas.microsoft.com/office/powerpoint/2010/main" val="368300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E5878-24CD-44D6-BDF0-988F4C7F94FA}"/>
              </a:ext>
            </a:extLst>
          </p:cNvPr>
          <p:cNvSpPr>
            <a:spLocks noGrp="1"/>
          </p:cNvSpPr>
          <p:nvPr>
            <p:ph type="title"/>
          </p:nvPr>
        </p:nvSpPr>
        <p:spPr/>
        <p:txBody>
          <a:bodyPr/>
          <a:lstStyle/>
          <a:p>
            <a:r>
              <a:rPr lang="en-US">
                <a:cs typeface="Calibri Light"/>
              </a:rPr>
              <a:t>JOINS</a:t>
            </a:r>
            <a:endParaRPr lang="en-US"/>
          </a:p>
        </p:txBody>
      </p:sp>
      <p:sp>
        <p:nvSpPr>
          <p:cNvPr id="3" name="Content Placeholder 2">
            <a:extLst>
              <a:ext uri="{FF2B5EF4-FFF2-40B4-BE49-F238E27FC236}">
                <a16:creationId xmlns:a16="http://schemas.microsoft.com/office/drawing/2014/main" xmlns="" id="{C9443639-8281-4CD6-BB55-0596A7C42A71}"/>
              </a:ext>
            </a:extLst>
          </p:cNvPr>
          <p:cNvSpPr>
            <a:spLocks noGrp="1"/>
          </p:cNvSpPr>
          <p:nvPr>
            <p:ph idx="1"/>
          </p:nvPr>
        </p:nvSpPr>
        <p:spPr/>
        <p:txBody>
          <a:bodyPr vert="horz" lIns="91440" tIns="45720" rIns="91440" bIns="45720" rtlCol="0" anchor="t">
            <a:normAutofit lnSpcReduction="10000"/>
          </a:bodyPr>
          <a:lstStyle/>
          <a:p>
            <a:pPr marL="0" indent="0">
              <a:buNone/>
            </a:pPr>
            <a:r>
              <a:rPr lang="en-US">
                <a:ea typeface="+mn-lt"/>
                <a:cs typeface="+mn-lt"/>
              </a:rPr>
              <a:t>A JOIN clause is used to combine rows from two or more tables, based on a related column between them.</a:t>
            </a:r>
          </a:p>
          <a:p>
            <a:pPr>
              <a:buFont typeface="Arial"/>
              <a:buChar char="•"/>
            </a:pPr>
            <a:r>
              <a:rPr lang="en-US" b="1">
                <a:ea typeface="+mn-lt"/>
                <a:cs typeface="+mn-lt"/>
              </a:rPr>
              <a:t>(INNER) JOIN</a:t>
            </a:r>
            <a:r>
              <a:rPr lang="en-US">
                <a:ea typeface="+mn-lt"/>
                <a:cs typeface="+mn-lt"/>
              </a:rPr>
              <a:t>: Returns records that have matching values in both tables</a:t>
            </a:r>
            <a:endParaRPr lang="en-US"/>
          </a:p>
          <a:p>
            <a:pPr>
              <a:buFont typeface="Arial"/>
              <a:buChar char="•"/>
            </a:pPr>
            <a:r>
              <a:rPr lang="en-US" b="1">
                <a:ea typeface="+mn-lt"/>
                <a:cs typeface="+mn-lt"/>
              </a:rPr>
              <a:t>LEFT (OUTER) JOIN</a:t>
            </a:r>
            <a:r>
              <a:rPr lang="en-US">
                <a:ea typeface="+mn-lt"/>
                <a:cs typeface="+mn-lt"/>
              </a:rPr>
              <a:t>: Returns all records from the left table, and the matched records from the right table</a:t>
            </a:r>
            <a:endParaRPr lang="en-US"/>
          </a:p>
          <a:p>
            <a:pPr>
              <a:buFont typeface="Arial"/>
              <a:buChar char="•"/>
            </a:pPr>
            <a:r>
              <a:rPr lang="en-US" b="1">
                <a:ea typeface="+mn-lt"/>
                <a:cs typeface="+mn-lt"/>
              </a:rPr>
              <a:t>RIGHT (OUTER) JOIN</a:t>
            </a:r>
            <a:r>
              <a:rPr lang="en-US">
                <a:ea typeface="+mn-lt"/>
                <a:cs typeface="+mn-lt"/>
              </a:rPr>
              <a:t>: Returns all records from the right table, and the matched records from the left table</a:t>
            </a:r>
            <a:endParaRPr lang="en-US"/>
          </a:p>
          <a:p>
            <a:pPr>
              <a:buFont typeface="Arial"/>
              <a:buChar char="•"/>
            </a:pPr>
            <a:r>
              <a:rPr lang="en-US" b="1">
                <a:ea typeface="+mn-lt"/>
                <a:cs typeface="+mn-lt"/>
              </a:rPr>
              <a:t>FULL (OUTER) JOIN</a:t>
            </a:r>
            <a:r>
              <a:rPr lang="en-US">
                <a:ea typeface="+mn-lt"/>
                <a:cs typeface="+mn-lt"/>
              </a:rPr>
              <a:t>: Returns all records when there is a match in either left or right table</a:t>
            </a:r>
            <a:endParaRPr lang="en-US"/>
          </a:p>
          <a:p>
            <a:pPr marL="0" indent="0">
              <a:buNone/>
            </a:pPr>
            <a:endParaRPr lang="en-US">
              <a:ea typeface="+mn-lt"/>
              <a:cs typeface="+mn-lt"/>
            </a:endParaRPr>
          </a:p>
        </p:txBody>
      </p:sp>
    </p:spTree>
    <p:extLst>
      <p:ext uri="{BB962C8B-B14F-4D97-AF65-F5344CB8AC3E}">
        <p14:creationId xmlns:p14="http://schemas.microsoft.com/office/powerpoint/2010/main" val="36072467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TotalTime>
  <Words>1043</Words>
  <Application>Microsoft Office PowerPoint</Application>
  <PresentationFormat>Widescreen</PresentationFormat>
  <Paragraphs>520</Paragraphs>
  <Slides>28</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Consolas</vt:lpstr>
      <vt:lpstr>Helvetica</vt:lpstr>
      <vt:lpstr>Times New Roman</vt:lpstr>
      <vt:lpstr>urw-din</vt:lpstr>
      <vt:lpstr>office theme</vt:lpstr>
      <vt:lpstr>Joins</vt:lpstr>
      <vt:lpstr>JOIN</vt:lpstr>
      <vt:lpstr>JOIN</vt:lpstr>
      <vt:lpstr>Same Concept with Inner Join </vt:lpstr>
      <vt:lpstr>Join Practice </vt:lpstr>
      <vt:lpstr>PowerPoint Presentation</vt:lpstr>
      <vt:lpstr>Types of Joins </vt:lpstr>
      <vt:lpstr>PowerPoint Presentation</vt:lpstr>
      <vt:lpstr>JOINS</vt:lpstr>
      <vt:lpstr>Join types </vt:lpstr>
      <vt:lpstr>Join types </vt:lpstr>
      <vt:lpstr>JOINS</vt:lpstr>
      <vt:lpstr>JOINS</vt:lpstr>
      <vt:lpstr>Syntax : INNER JOIN </vt:lpstr>
      <vt:lpstr>Output: INNER JOIN </vt:lpstr>
      <vt:lpstr>Syntax : LEFT OUTER JOIN </vt:lpstr>
      <vt:lpstr>Output: LEFT OUTER JOIN </vt:lpstr>
      <vt:lpstr>Syntax : RIGHT OUTER JOIN </vt:lpstr>
      <vt:lpstr>Output: RIGHT OUTER JOIN </vt:lpstr>
      <vt:lpstr>Syntax : FULL OUTER JOIN</vt:lpstr>
      <vt:lpstr>Output: FULL OUTER JOIN </vt:lpstr>
      <vt:lpstr>Self Join </vt:lpstr>
      <vt:lpstr>Self Join </vt:lpstr>
      <vt:lpstr>Natural Join  </vt:lpstr>
      <vt:lpstr>Natural Join  Example </vt:lpstr>
      <vt:lpstr>Practice Queries</vt:lpstr>
      <vt:lpstr>Clause:  using </vt:lpstr>
      <vt:lpstr>Example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ayesha zaheer</dc:creator>
  <cp:lastModifiedBy>Ayesha Zaheer</cp:lastModifiedBy>
  <cp:revision>48</cp:revision>
  <dcterms:created xsi:type="dcterms:W3CDTF">2020-04-09T20:27:55Z</dcterms:created>
  <dcterms:modified xsi:type="dcterms:W3CDTF">2024-04-29T04:54:24Z</dcterms:modified>
</cp:coreProperties>
</file>