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colors1.xml" ContentType="application/vnd.openxmlformats-officedocument.drawingml.diagramColors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8" r:id="rId5"/>
    <p:sldId id="260" r:id="rId6"/>
    <p:sldId id="261" r:id="rId7"/>
    <p:sldId id="262" r:id="rId8"/>
    <p:sldId id="263" r:id="rId9"/>
    <p:sldId id="264" r:id="rId10"/>
    <p:sldId id="265" r:id="rId11"/>
    <p:sldId id="257" r:id="rId12"/>
    <p:sldId id="269" r:id="rId13"/>
    <p:sldId id="270" r:id="rId14"/>
    <p:sldId id="271" r:id="rId15"/>
    <p:sldId id="272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176CBE-5863-49A4-88D2-997B86031165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BC3F5F-0E00-48D7-B4E2-200580FF0767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pPr algn="l"/>
          <a:r>
            <a:rPr lang="en-US" sz="2800" b="1" dirty="0" smtClean="0">
              <a:latin typeface="Baskerville Old Face" panose="02020602080505020303" pitchFamily="18" charset="0"/>
            </a:rPr>
            <a:t>BODY</a:t>
          </a:r>
        </a:p>
        <a:p>
          <a:pPr algn="l"/>
          <a:r>
            <a:rPr lang="en-US" sz="2800" b="1" dirty="0" smtClean="0">
              <a:latin typeface="Baskerville Old Face" panose="02020602080505020303" pitchFamily="18" charset="0"/>
            </a:rPr>
            <a:t>- </a:t>
          </a:r>
          <a:r>
            <a:rPr lang="en-US" sz="2400" b="1" dirty="0" smtClean="0">
              <a:latin typeface="Baskerville Old Face" panose="02020602080505020303" pitchFamily="18" charset="0"/>
            </a:rPr>
            <a:t>All information that support the ideas</a:t>
          </a:r>
        </a:p>
        <a:p>
          <a:pPr algn="l"/>
          <a:r>
            <a:rPr lang="en-US" sz="2400" b="1" dirty="0" smtClean="0">
              <a:latin typeface="Baskerville Old Face" panose="02020602080505020303" pitchFamily="18" charset="0"/>
            </a:rPr>
            <a:t>- Discuss the problem or issue</a:t>
          </a:r>
          <a:endParaRPr lang="en-US" sz="1400" dirty="0"/>
        </a:p>
      </dgm:t>
    </dgm:pt>
    <dgm:pt modelId="{FEB203C4-FA8E-4EB8-92FA-ADAF3AB84AB7}" type="parTrans" cxnId="{82D3AD77-F2D8-46C1-8402-DE27C2D1D3AB}">
      <dgm:prSet/>
      <dgm:spPr/>
      <dgm:t>
        <a:bodyPr/>
        <a:lstStyle/>
        <a:p>
          <a:endParaRPr lang="en-US"/>
        </a:p>
      </dgm:t>
    </dgm:pt>
    <dgm:pt modelId="{FD5BB788-875D-4997-B940-228C8AB449BE}" type="sibTrans" cxnId="{82D3AD77-F2D8-46C1-8402-DE27C2D1D3AB}">
      <dgm:prSet/>
      <dgm:spPr/>
      <dgm:t>
        <a:bodyPr/>
        <a:lstStyle/>
        <a:p>
          <a:endParaRPr lang="en-US"/>
        </a:p>
      </dgm:t>
    </dgm:pt>
    <dgm:pt modelId="{999CB24B-7DA2-4035-9C29-C481D1878E0C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pPr algn="l"/>
          <a:r>
            <a:rPr lang="en-US" sz="2800" dirty="0" smtClean="0">
              <a:latin typeface="Baskerville Old Face" panose="02020602080505020303" pitchFamily="18" charset="0"/>
            </a:rPr>
            <a:t>OPENING</a:t>
          </a:r>
        </a:p>
        <a:p>
          <a:pPr algn="l"/>
          <a:r>
            <a:rPr lang="en-US" sz="2800" dirty="0" smtClean="0">
              <a:latin typeface="Baskerville Old Face" panose="02020602080505020303" pitchFamily="18" charset="0"/>
            </a:rPr>
            <a:t>Includes:</a:t>
          </a:r>
        </a:p>
        <a:p>
          <a:pPr algn="l"/>
          <a:r>
            <a:rPr lang="en-US" sz="2400" dirty="0" smtClean="0">
              <a:latin typeface="Baskerville Old Face" panose="02020602080505020303" pitchFamily="18" charset="0"/>
            </a:rPr>
            <a:t>Date	Recipient</a:t>
          </a:r>
        </a:p>
        <a:p>
          <a:pPr algn="l"/>
          <a:r>
            <a:rPr lang="en-US" sz="2400" dirty="0" smtClean="0">
              <a:latin typeface="Baskerville Old Face" panose="02020602080505020303" pitchFamily="18" charset="0"/>
            </a:rPr>
            <a:t>Writer	Subject</a:t>
          </a:r>
          <a:endParaRPr lang="en-US" sz="2400" dirty="0">
            <a:latin typeface="Baskerville Old Face" panose="02020602080505020303" pitchFamily="18" charset="0"/>
          </a:endParaRPr>
        </a:p>
      </dgm:t>
    </dgm:pt>
    <dgm:pt modelId="{76BEBD9D-8B58-4599-8303-0966BD8C371C}" type="parTrans" cxnId="{9D037F4C-98D4-4874-9F35-6844707E7CD1}">
      <dgm:prSet/>
      <dgm:spPr/>
      <dgm:t>
        <a:bodyPr/>
        <a:lstStyle/>
        <a:p>
          <a:endParaRPr lang="en-US"/>
        </a:p>
      </dgm:t>
    </dgm:pt>
    <dgm:pt modelId="{A135D7AA-7CB5-4F31-AF89-C136381120D0}" type="sibTrans" cxnId="{9D037F4C-98D4-4874-9F35-6844707E7CD1}">
      <dgm:prSet/>
      <dgm:spPr/>
      <dgm:t>
        <a:bodyPr/>
        <a:lstStyle/>
        <a:p>
          <a:endParaRPr lang="en-US"/>
        </a:p>
      </dgm:t>
    </dgm:pt>
    <dgm:pt modelId="{84BD99E5-94C1-405C-ADDB-1E03362DA3B3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/>
          <a:r>
            <a:rPr lang="en-US" sz="2800" b="1" dirty="0" smtClean="0">
              <a:latin typeface="Baskerville Old Face" panose="02020602080505020303" pitchFamily="18" charset="0"/>
            </a:rPr>
            <a:t>ARGUMENTS</a:t>
          </a:r>
        </a:p>
        <a:p>
          <a:pPr algn="l"/>
          <a:r>
            <a:rPr lang="en-US" sz="2000" dirty="0" smtClean="0">
              <a:latin typeface="Baskerville Old Face" panose="02020602080505020303" pitchFamily="18" charset="0"/>
            </a:rPr>
            <a:t>- Explains the relevance of facts</a:t>
          </a:r>
        </a:p>
        <a:p>
          <a:pPr algn="l"/>
          <a:r>
            <a:rPr lang="en-US" sz="2000" dirty="0" smtClean="0">
              <a:latin typeface="Baskerville Old Face" panose="02020602080505020303" pitchFamily="18" charset="0"/>
            </a:rPr>
            <a:t>- Includes strong points and evidence</a:t>
          </a:r>
          <a:endParaRPr lang="en-US" sz="2000" dirty="0">
            <a:latin typeface="Baskerville Old Face" panose="02020602080505020303" pitchFamily="18" charset="0"/>
          </a:endParaRPr>
        </a:p>
      </dgm:t>
    </dgm:pt>
    <dgm:pt modelId="{45FA238C-2940-4098-9E36-010FDFE295FD}" type="parTrans" cxnId="{9374A44D-10E9-4875-B7BD-DD7AE598106A}">
      <dgm:prSet/>
      <dgm:spPr/>
      <dgm:t>
        <a:bodyPr/>
        <a:lstStyle/>
        <a:p>
          <a:endParaRPr lang="en-US"/>
        </a:p>
      </dgm:t>
    </dgm:pt>
    <dgm:pt modelId="{02FB96C4-57F4-4225-8A82-CABC01A8A5B5}" type="sibTrans" cxnId="{9374A44D-10E9-4875-B7BD-DD7AE598106A}">
      <dgm:prSet/>
      <dgm:spPr/>
      <dgm:t>
        <a:bodyPr/>
        <a:lstStyle/>
        <a:p>
          <a:endParaRPr lang="en-US"/>
        </a:p>
      </dgm:t>
    </dgm:pt>
    <dgm:pt modelId="{AE3B0AC0-57B8-465A-829B-8F6A9B49C69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pPr algn="l"/>
          <a:r>
            <a:rPr lang="en-US" sz="2800" dirty="0" smtClean="0">
              <a:latin typeface="Baskerville Old Face" panose="02020602080505020303" pitchFamily="18" charset="0"/>
            </a:rPr>
            <a:t>CLOSING</a:t>
          </a:r>
        </a:p>
        <a:p>
          <a:pPr algn="l"/>
          <a:r>
            <a:rPr lang="en-US" sz="2800" dirty="0" smtClean="0">
              <a:latin typeface="Baskerville Old Face" panose="02020602080505020303" pitchFamily="18" charset="0"/>
            </a:rPr>
            <a:t>- </a:t>
          </a:r>
          <a:r>
            <a:rPr lang="en-US" sz="2400" dirty="0" smtClean="0">
              <a:latin typeface="Baskerville Old Face" panose="02020602080505020303" pitchFamily="18" charset="0"/>
            </a:rPr>
            <a:t>State the desired outcome or</a:t>
          </a:r>
        </a:p>
        <a:p>
          <a:pPr algn="l"/>
          <a:r>
            <a:rPr lang="en-US" sz="2400" dirty="0" smtClean="0">
              <a:latin typeface="Baskerville Old Face" panose="02020602080505020303" pitchFamily="18" charset="0"/>
            </a:rPr>
            <a:t>- Action to be taken by the reader</a:t>
          </a:r>
          <a:endParaRPr lang="en-US" sz="2000" dirty="0">
            <a:latin typeface="Baskerville Old Face" panose="02020602080505020303" pitchFamily="18" charset="0"/>
          </a:endParaRPr>
        </a:p>
      </dgm:t>
    </dgm:pt>
    <dgm:pt modelId="{8391326A-F106-4AC7-ABB3-6EFFAB5B9962}" type="parTrans" cxnId="{30288979-24C1-4D9D-A054-A6614515DFED}">
      <dgm:prSet/>
      <dgm:spPr/>
      <dgm:t>
        <a:bodyPr/>
        <a:lstStyle/>
        <a:p>
          <a:endParaRPr lang="en-US"/>
        </a:p>
      </dgm:t>
    </dgm:pt>
    <dgm:pt modelId="{6E3F4166-A34D-45AE-8E73-98CBDC3C13E0}" type="sibTrans" cxnId="{30288979-24C1-4D9D-A054-A6614515DFED}">
      <dgm:prSet/>
      <dgm:spPr/>
      <dgm:t>
        <a:bodyPr/>
        <a:lstStyle/>
        <a:p>
          <a:endParaRPr lang="en-US"/>
        </a:p>
      </dgm:t>
    </dgm:pt>
    <dgm:pt modelId="{F7A470E6-99C7-427E-AE40-8F0B7920F309}" type="pres">
      <dgm:prSet presAssocID="{9C176CBE-5863-49A4-88D2-997B8603116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D815D9BD-A634-4341-8F5D-A5101B4F775E}" type="pres">
      <dgm:prSet presAssocID="{43BC3F5F-0E00-48D7-B4E2-200580FF0767}" presName="singleCycle" presStyleCnt="0"/>
      <dgm:spPr/>
    </dgm:pt>
    <dgm:pt modelId="{2C1B46F4-9DB2-4D93-807A-6FAD80E573A1}" type="pres">
      <dgm:prSet presAssocID="{43BC3F5F-0E00-48D7-B4E2-200580FF0767}" presName="singleCenter" presStyleLbl="node1" presStyleIdx="0" presStyleCnt="4" custScaleX="184000" custScaleY="107632" custLinFactNeighborX="-994" custLinFactNeighborY="-13875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16C18F63-220B-4BD2-849D-BD52413724E1}" type="pres">
      <dgm:prSet presAssocID="{76BEBD9D-8B58-4599-8303-0966BD8C371C}" presName="Name56" presStyleLbl="parChTrans1D2" presStyleIdx="0" presStyleCnt="3"/>
      <dgm:spPr/>
    </dgm:pt>
    <dgm:pt modelId="{2A5182FC-EC94-4CCF-B624-E28F01DB628B}" type="pres">
      <dgm:prSet presAssocID="{999CB24B-7DA2-4035-9C29-C481D1878E0C}" presName="text0" presStyleLbl="node1" presStyleIdx="1" presStyleCnt="4" custScaleX="203135" custScaleY="1357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7A924-CDAB-4049-8B5D-118CFF46AEB4}" type="pres">
      <dgm:prSet presAssocID="{45FA238C-2940-4098-9E36-010FDFE295FD}" presName="Name56" presStyleLbl="parChTrans1D2" presStyleIdx="1" presStyleCnt="3"/>
      <dgm:spPr/>
    </dgm:pt>
    <dgm:pt modelId="{2983F107-0D11-42CA-872B-2AFA62B13A39}" type="pres">
      <dgm:prSet presAssocID="{84BD99E5-94C1-405C-ADDB-1E03362DA3B3}" presName="text0" presStyleLbl="node1" presStyleIdx="2" presStyleCnt="4" custScaleX="271454" custScaleY="146805" custRadScaleRad="101872" custRadScaleInc="31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29277-F7DD-4331-9486-82632E995FBA}" type="pres">
      <dgm:prSet presAssocID="{8391326A-F106-4AC7-ABB3-6EFFAB5B9962}" presName="Name56" presStyleLbl="parChTrans1D2" presStyleIdx="2" presStyleCnt="3"/>
      <dgm:spPr/>
    </dgm:pt>
    <dgm:pt modelId="{6DB12885-5BCC-46CC-A902-A44024EEC180}" type="pres">
      <dgm:prSet presAssocID="{AE3B0AC0-57B8-465A-829B-8F6A9B49C69F}" presName="text0" presStyleLbl="node1" presStyleIdx="3" presStyleCnt="4" custScaleX="219808" custScaleY="1651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211518-0FBB-4410-B049-E07C8E203CC0}" type="presOf" srcId="{9C176CBE-5863-49A4-88D2-997B86031165}" destId="{F7A470E6-99C7-427E-AE40-8F0B7920F309}" srcOrd="0" destOrd="0" presId="urn:microsoft.com/office/officeart/2008/layout/RadialCluster"/>
    <dgm:cxn modelId="{30288979-24C1-4D9D-A054-A6614515DFED}" srcId="{43BC3F5F-0E00-48D7-B4E2-200580FF0767}" destId="{AE3B0AC0-57B8-465A-829B-8F6A9B49C69F}" srcOrd="2" destOrd="0" parTransId="{8391326A-F106-4AC7-ABB3-6EFFAB5B9962}" sibTransId="{6E3F4166-A34D-45AE-8E73-98CBDC3C13E0}"/>
    <dgm:cxn modelId="{9D037F4C-98D4-4874-9F35-6844707E7CD1}" srcId="{43BC3F5F-0E00-48D7-B4E2-200580FF0767}" destId="{999CB24B-7DA2-4035-9C29-C481D1878E0C}" srcOrd="0" destOrd="0" parTransId="{76BEBD9D-8B58-4599-8303-0966BD8C371C}" sibTransId="{A135D7AA-7CB5-4F31-AF89-C136381120D0}"/>
    <dgm:cxn modelId="{A8FAC43F-7945-41BD-81FC-70AFE0A96B9A}" type="presOf" srcId="{AE3B0AC0-57B8-465A-829B-8F6A9B49C69F}" destId="{6DB12885-5BCC-46CC-A902-A44024EEC180}" srcOrd="0" destOrd="0" presId="urn:microsoft.com/office/officeart/2008/layout/RadialCluster"/>
    <dgm:cxn modelId="{311A1C01-3DD2-472A-8A08-A46204E5D4C0}" type="presOf" srcId="{43BC3F5F-0E00-48D7-B4E2-200580FF0767}" destId="{2C1B46F4-9DB2-4D93-807A-6FAD80E573A1}" srcOrd="0" destOrd="0" presId="urn:microsoft.com/office/officeart/2008/layout/RadialCluster"/>
    <dgm:cxn modelId="{375FA09D-EA6A-42D1-9485-7BE3E4744733}" type="presOf" srcId="{8391326A-F106-4AC7-ABB3-6EFFAB5B9962}" destId="{13229277-F7DD-4331-9486-82632E995FBA}" srcOrd="0" destOrd="0" presId="urn:microsoft.com/office/officeart/2008/layout/RadialCluster"/>
    <dgm:cxn modelId="{292B3E3A-7C90-484C-A963-5EE2AA6F9CC4}" type="presOf" srcId="{999CB24B-7DA2-4035-9C29-C481D1878E0C}" destId="{2A5182FC-EC94-4CCF-B624-E28F01DB628B}" srcOrd="0" destOrd="0" presId="urn:microsoft.com/office/officeart/2008/layout/RadialCluster"/>
    <dgm:cxn modelId="{A4525C46-6FC5-4A5C-ABE9-8D08655FC2FB}" type="presOf" srcId="{84BD99E5-94C1-405C-ADDB-1E03362DA3B3}" destId="{2983F107-0D11-42CA-872B-2AFA62B13A39}" srcOrd="0" destOrd="0" presId="urn:microsoft.com/office/officeart/2008/layout/RadialCluster"/>
    <dgm:cxn modelId="{9374A44D-10E9-4875-B7BD-DD7AE598106A}" srcId="{43BC3F5F-0E00-48D7-B4E2-200580FF0767}" destId="{84BD99E5-94C1-405C-ADDB-1E03362DA3B3}" srcOrd="1" destOrd="0" parTransId="{45FA238C-2940-4098-9E36-010FDFE295FD}" sibTransId="{02FB96C4-57F4-4225-8A82-CABC01A8A5B5}"/>
    <dgm:cxn modelId="{B7095F8A-344C-4B49-9920-DBCC3EC813F1}" type="presOf" srcId="{45FA238C-2940-4098-9E36-010FDFE295FD}" destId="{0357A924-CDAB-4049-8B5D-118CFF46AEB4}" srcOrd="0" destOrd="0" presId="urn:microsoft.com/office/officeart/2008/layout/RadialCluster"/>
    <dgm:cxn modelId="{82D3AD77-F2D8-46C1-8402-DE27C2D1D3AB}" srcId="{9C176CBE-5863-49A4-88D2-997B86031165}" destId="{43BC3F5F-0E00-48D7-B4E2-200580FF0767}" srcOrd="0" destOrd="0" parTransId="{FEB203C4-FA8E-4EB8-92FA-ADAF3AB84AB7}" sibTransId="{FD5BB788-875D-4997-B940-228C8AB449BE}"/>
    <dgm:cxn modelId="{96AE32D4-2517-4846-AF85-ADD7C8EC741E}" type="presOf" srcId="{76BEBD9D-8B58-4599-8303-0966BD8C371C}" destId="{16C18F63-220B-4BD2-849D-BD52413724E1}" srcOrd="0" destOrd="0" presId="urn:microsoft.com/office/officeart/2008/layout/RadialCluster"/>
    <dgm:cxn modelId="{C72F7D13-87DF-4A71-B252-CE3311CE8BA8}" type="presParOf" srcId="{F7A470E6-99C7-427E-AE40-8F0B7920F309}" destId="{D815D9BD-A634-4341-8F5D-A5101B4F775E}" srcOrd="0" destOrd="0" presId="urn:microsoft.com/office/officeart/2008/layout/RadialCluster"/>
    <dgm:cxn modelId="{51422B2E-D93E-49F2-A325-0DDE49D551B5}" type="presParOf" srcId="{D815D9BD-A634-4341-8F5D-A5101B4F775E}" destId="{2C1B46F4-9DB2-4D93-807A-6FAD80E573A1}" srcOrd="0" destOrd="0" presId="urn:microsoft.com/office/officeart/2008/layout/RadialCluster"/>
    <dgm:cxn modelId="{62939825-BCA5-480A-B606-4943E0EB8591}" type="presParOf" srcId="{D815D9BD-A634-4341-8F5D-A5101B4F775E}" destId="{16C18F63-220B-4BD2-849D-BD52413724E1}" srcOrd="1" destOrd="0" presId="urn:microsoft.com/office/officeart/2008/layout/RadialCluster"/>
    <dgm:cxn modelId="{8D175D54-A1B1-43EC-8D04-B8C5CB074B94}" type="presParOf" srcId="{D815D9BD-A634-4341-8F5D-A5101B4F775E}" destId="{2A5182FC-EC94-4CCF-B624-E28F01DB628B}" srcOrd="2" destOrd="0" presId="urn:microsoft.com/office/officeart/2008/layout/RadialCluster"/>
    <dgm:cxn modelId="{04B6B498-E205-44BF-8DE8-EDBA15996D9B}" type="presParOf" srcId="{D815D9BD-A634-4341-8F5D-A5101B4F775E}" destId="{0357A924-CDAB-4049-8B5D-118CFF46AEB4}" srcOrd="3" destOrd="0" presId="urn:microsoft.com/office/officeart/2008/layout/RadialCluster"/>
    <dgm:cxn modelId="{1E9C7BE8-8842-45F5-8FE0-DE257FBDA54E}" type="presParOf" srcId="{D815D9BD-A634-4341-8F5D-A5101B4F775E}" destId="{2983F107-0D11-42CA-872B-2AFA62B13A39}" srcOrd="4" destOrd="0" presId="urn:microsoft.com/office/officeart/2008/layout/RadialCluster"/>
    <dgm:cxn modelId="{08249859-BF65-47C3-B693-F7121B1501FF}" type="presParOf" srcId="{D815D9BD-A634-4341-8F5D-A5101B4F775E}" destId="{13229277-F7DD-4331-9486-82632E995FBA}" srcOrd="5" destOrd="0" presId="urn:microsoft.com/office/officeart/2008/layout/RadialCluster"/>
    <dgm:cxn modelId="{07566A44-ECA1-4941-B0CF-A8EE9F00E487}" type="presParOf" srcId="{D815D9BD-A634-4341-8F5D-A5101B4F775E}" destId="{6DB12885-5BCC-46CC-A902-A44024EEC180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B46F4-9DB2-4D93-807A-6FAD80E573A1}">
      <dsp:nvSpPr>
        <dsp:cNvPr id="0" name=""/>
        <dsp:cNvSpPr/>
      </dsp:nvSpPr>
      <dsp:spPr>
        <a:xfrm>
          <a:off x="2438369" y="2133587"/>
          <a:ext cx="3785616" cy="2214420"/>
        </a:xfrm>
        <a:prstGeom prst="round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Baskerville Old Face" panose="02020602080505020303" pitchFamily="18" charset="0"/>
            </a:rPr>
            <a:t>BODY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Baskerville Old Face" panose="02020602080505020303" pitchFamily="18" charset="0"/>
            </a:rPr>
            <a:t>- </a:t>
          </a:r>
          <a:r>
            <a:rPr lang="en-US" sz="2400" b="1" kern="1200" dirty="0" smtClean="0">
              <a:latin typeface="Baskerville Old Face" panose="02020602080505020303" pitchFamily="18" charset="0"/>
            </a:rPr>
            <a:t>All information that support the ideas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Baskerville Old Face" panose="02020602080505020303" pitchFamily="18" charset="0"/>
            </a:rPr>
            <a:t>- Discuss the problem or issue</a:t>
          </a:r>
          <a:endParaRPr lang="en-US" sz="1400" kern="1200" dirty="0"/>
        </a:p>
      </dsp:txBody>
      <dsp:txXfrm>
        <a:off x="2546468" y="2241686"/>
        <a:ext cx="3569418" cy="1998222"/>
      </dsp:txXfrm>
    </dsp:sp>
    <dsp:sp modelId="{16C18F63-220B-4BD2-849D-BD52413724E1}">
      <dsp:nvSpPr>
        <dsp:cNvPr id="0" name=""/>
        <dsp:cNvSpPr/>
      </dsp:nvSpPr>
      <dsp:spPr>
        <a:xfrm rot="16294568">
          <a:off x="4244469" y="2013145"/>
          <a:ext cx="2409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097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5182FC-EC94-4CCF-B624-E28F01DB628B}">
      <dsp:nvSpPr>
        <dsp:cNvPr id="0" name=""/>
        <dsp:cNvSpPr/>
      </dsp:nvSpPr>
      <dsp:spPr>
        <a:xfrm>
          <a:off x="2993955" y="21088"/>
          <a:ext cx="2800130" cy="1871615"/>
        </a:xfrm>
        <a:prstGeom prst="round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Baskerville Old Face" panose="02020602080505020303" pitchFamily="18" charset="0"/>
            </a:rPr>
            <a:t>OPENING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Baskerville Old Face" panose="02020602080505020303" pitchFamily="18" charset="0"/>
            </a:rPr>
            <a:t>Includes: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Baskerville Old Face" panose="02020602080505020303" pitchFamily="18" charset="0"/>
            </a:rPr>
            <a:t>Date	Recipient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Baskerville Old Face" panose="02020602080505020303" pitchFamily="18" charset="0"/>
            </a:rPr>
            <a:t>Writer	Subject</a:t>
          </a:r>
          <a:endParaRPr lang="en-US" sz="2400" kern="1200" dirty="0">
            <a:latin typeface="Baskerville Old Face" panose="02020602080505020303" pitchFamily="18" charset="0"/>
          </a:endParaRPr>
        </a:p>
      </dsp:txBody>
      <dsp:txXfrm>
        <a:off x="3085320" y="112453"/>
        <a:ext cx="2617400" cy="1688885"/>
      </dsp:txXfrm>
    </dsp:sp>
    <dsp:sp modelId="{0357A924-CDAB-4049-8B5D-118CFF46AEB4}">
      <dsp:nvSpPr>
        <dsp:cNvPr id="0" name=""/>
        <dsp:cNvSpPr/>
      </dsp:nvSpPr>
      <dsp:spPr>
        <a:xfrm rot="2559458">
          <a:off x="5443288" y="4577331"/>
          <a:ext cx="67685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685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83F107-0D11-42CA-872B-2AFA62B13A39}">
      <dsp:nvSpPr>
        <dsp:cNvPr id="0" name=""/>
        <dsp:cNvSpPr/>
      </dsp:nvSpPr>
      <dsp:spPr>
        <a:xfrm>
          <a:off x="5257789" y="4806654"/>
          <a:ext cx="3741879" cy="2023645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Baskerville Old Face" panose="02020602080505020303" pitchFamily="18" charset="0"/>
            </a:rPr>
            <a:t>ARGUMENTS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askerville Old Face" panose="02020602080505020303" pitchFamily="18" charset="0"/>
            </a:rPr>
            <a:t>- Explains the relevance of facts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askerville Old Face" panose="02020602080505020303" pitchFamily="18" charset="0"/>
            </a:rPr>
            <a:t>- Includes strong points and evidence</a:t>
          </a:r>
          <a:endParaRPr lang="en-US" sz="2000" kern="1200" dirty="0">
            <a:latin typeface="Baskerville Old Face" panose="02020602080505020303" pitchFamily="18" charset="0"/>
          </a:endParaRPr>
        </a:p>
      </dsp:txBody>
      <dsp:txXfrm>
        <a:off x="5356575" y="4905440"/>
        <a:ext cx="3544307" cy="1826073"/>
      </dsp:txXfrm>
    </dsp:sp>
    <dsp:sp modelId="{13229277-F7DD-4331-9486-82632E995FBA}">
      <dsp:nvSpPr>
        <dsp:cNvPr id="0" name=""/>
        <dsp:cNvSpPr/>
      </dsp:nvSpPr>
      <dsp:spPr>
        <a:xfrm rot="8245257">
          <a:off x="2853931" y="4454108"/>
          <a:ext cx="3136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362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B12885-5BCC-46CC-A902-A44024EEC180}">
      <dsp:nvSpPr>
        <dsp:cNvPr id="0" name=""/>
        <dsp:cNvSpPr/>
      </dsp:nvSpPr>
      <dsp:spPr>
        <a:xfrm>
          <a:off x="141438" y="4560208"/>
          <a:ext cx="3029960" cy="2276702"/>
        </a:xfrm>
        <a:prstGeom prst="round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Baskerville Old Face" panose="02020602080505020303" pitchFamily="18" charset="0"/>
            </a:rPr>
            <a:t>CLOSING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Baskerville Old Face" panose="02020602080505020303" pitchFamily="18" charset="0"/>
            </a:rPr>
            <a:t>- </a:t>
          </a:r>
          <a:r>
            <a:rPr lang="en-US" sz="2400" kern="1200" dirty="0" smtClean="0">
              <a:latin typeface="Baskerville Old Face" panose="02020602080505020303" pitchFamily="18" charset="0"/>
            </a:rPr>
            <a:t>State the desired outcome or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Baskerville Old Face" panose="02020602080505020303" pitchFamily="18" charset="0"/>
            </a:rPr>
            <a:t>- Action to be taken by the reader</a:t>
          </a:r>
          <a:endParaRPr lang="en-US" sz="2000" kern="1200" dirty="0">
            <a:latin typeface="Baskerville Old Face" panose="02020602080505020303" pitchFamily="18" charset="0"/>
          </a:endParaRPr>
        </a:p>
      </dsp:txBody>
      <dsp:txXfrm>
        <a:off x="252577" y="4671347"/>
        <a:ext cx="2807682" cy="2054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FDD3-5B6F-413A-810F-0A444D6E3FCF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D051-1205-4244-B42C-21E4BDC58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4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FDD3-5B6F-413A-810F-0A444D6E3FCF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D051-1205-4244-B42C-21E4BDC58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2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FDD3-5B6F-413A-810F-0A444D6E3FCF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D051-1205-4244-B42C-21E4BDC58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5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FDD3-5B6F-413A-810F-0A444D6E3FCF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D051-1205-4244-B42C-21E4BDC58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9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FDD3-5B6F-413A-810F-0A444D6E3FCF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D051-1205-4244-B42C-21E4BDC58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2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FDD3-5B6F-413A-810F-0A444D6E3FCF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D051-1205-4244-B42C-21E4BDC58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8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FDD3-5B6F-413A-810F-0A444D6E3FCF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D051-1205-4244-B42C-21E4BDC58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FDD3-5B6F-413A-810F-0A444D6E3FCF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D051-1205-4244-B42C-21E4BDC58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4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FDD3-5B6F-413A-810F-0A444D6E3FCF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D051-1205-4244-B42C-21E4BDC58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3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FDD3-5B6F-413A-810F-0A444D6E3FCF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D051-1205-4244-B42C-21E4BDC58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3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FDD3-5B6F-413A-810F-0A444D6E3FCF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D051-1205-4244-B42C-21E4BDC58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0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0FDD3-5B6F-413A-810F-0A444D6E3FCF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9D051-1205-4244-B42C-21E4BDC58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8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>
                <a:latin typeface="Georgia" panose="02040502050405020303" pitchFamily="18" charset="0"/>
              </a:rPr>
              <a:t>M</a:t>
            </a:r>
            <a:r>
              <a:rPr lang="en-US" sz="6600" dirty="0" smtClean="0">
                <a:latin typeface="Georgia" panose="02040502050405020303" pitchFamily="18" charset="0"/>
              </a:rPr>
              <a:t>EMO </a:t>
            </a:r>
            <a:r>
              <a:rPr lang="en-US" sz="9600" dirty="0" smtClean="0">
                <a:latin typeface="Georgia" panose="02040502050405020303" pitchFamily="18" charset="0"/>
              </a:rPr>
              <a:t>W</a:t>
            </a:r>
            <a:r>
              <a:rPr lang="en-US" sz="6600" dirty="0" smtClean="0">
                <a:latin typeface="Georgia" panose="02040502050405020303" pitchFamily="18" charset="0"/>
              </a:rPr>
              <a:t>RITING</a:t>
            </a:r>
            <a:endParaRPr lang="en-US" sz="6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50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97" t="6581" r="5942" b="11686"/>
          <a:stretch/>
        </p:blipFill>
        <p:spPr bwMode="auto">
          <a:xfrm>
            <a:off x="-20783" y="490178"/>
            <a:ext cx="9164783" cy="598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869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83" t="2694" r="9245" b="6726"/>
          <a:stretch/>
        </p:blipFill>
        <p:spPr bwMode="auto">
          <a:xfrm>
            <a:off x="76200" y="76200"/>
            <a:ext cx="8915400" cy="655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243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662476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7371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63" t="1819" r="3656" b="6053"/>
          <a:stretch/>
        </p:blipFill>
        <p:spPr bwMode="auto">
          <a:xfrm>
            <a:off x="0" y="0"/>
            <a:ext cx="908384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6509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37" t="1819" r="3656" b="8074"/>
          <a:stretch/>
        </p:blipFill>
        <p:spPr bwMode="auto">
          <a:xfrm>
            <a:off x="1" y="0"/>
            <a:ext cx="913309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99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4" t="3376" r="13850"/>
          <a:stretch/>
        </p:blipFill>
        <p:spPr bwMode="auto">
          <a:xfrm>
            <a:off x="-152400" y="0"/>
            <a:ext cx="929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32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79" t="3825" r="3532" b="2504"/>
          <a:stretch/>
        </p:blipFill>
        <p:spPr bwMode="auto">
          <a:xfrm>
            <a:off x="34636" y="177436"/>
            <a:ext cx="9109364" cy="6451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94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08" t="3367" r="14598" b="3024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009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06" b="15054"/>
          <a:stretch/>
        </p:blipFill>
        <p:spPr bwMode="auto">
          <a:xfrm>
            <a:off x="457200" y="1143000"/>
            <a:ext cx="8369042" cy="521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490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733" t="3126" r="9962" b="5777"/>
          <a:stretch/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601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152400"/>
            <a:ext cx="8763000" cy="240065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a.k.a. “Memorandum” or “Internal Letter”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A written communication between the employees and/ or employer within the same company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 </a:t>
            </a:r>
            <a:endParaRPr lang="en-US" sz="2400" b="1" dirty="0">
              <a:solidFill>
                <a:schemeClr val="bg1"/>
              </a:solidFill>
              <a:latin typeface="Baskerville Old Face" panose="02020602080505020303" pitchFamily="18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2743200"/>
            <a:ext cx="3276600" cy="39703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Baskerville Old Face" panose="02020602080505020303" pitchFamily="18" charset="0"/>
              </a:rPr>
              <a:t>Characteristics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Baskerville Old Face" panose="02020602080505020303" pitchFamily="18" charset="0"/>
              </a:rPr>
              <a:t>Brief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Baskerville Old Face" panose="02020602080505020303" pitchFamily="18" charset="0"/>
              </a:rPr>
              <a:t>Concise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Baskerville Old Face" panose="02020602080505020303" pitchFamily="18" charset="0"/>
              </a:rPr>
              <a:t>Lacks salutations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Baskerville Old Face" panose="02020602080505020303" pitchFamily="18" charset="0"/>
              </a:rPr>
              <a:t>For skimming only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Baskerville Old Face" panose="02020602080505020303" pitchFamily="18" charset="0"/>
              </a:rPr>
              <a:t>Not more than a page (as much as possible)</a:t>
            </a:r>
            <a:endParaRPr lang="en-US" sz="2800" b="1" dirty="0">
              <a:latin typeface="Baskerville Old Face" panose="020206020805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0" y="2769283"/>
            <a:ext cx="5029199" cy="38472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Baskerville Old Face" panose="02020602080505020303" pitchFamily="18" charset="0"/>
              </a:rPr>
              <a:t>Uses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Baskerville Old Face" panose="02020602080505020303" pitchFamily="18" charset="0"/>
              </a:rPr>
              <a:t>To designate responsibility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Baskerville Old Face" panose="02020602080505020303" pitchFamily="18" charset="0"/>
              </a:rPr>
              <a:t>To communicate the same material to many people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Baskerville Old Face" panose="02020602080505020303" pitchFamily="18" charset="0"/>
              </a:rPr>
              <a:t>To inform people of policy and procedure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Baskerville Old Face" panose="02020602080505020303" pitchFamily="18" charset="0"/>
              </a:rPr>
              <a:t>To confirm oral agreements or decisions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Baskerville Old Face" panose="02020602080505020303" pitchFamily="18" charset="0"/>
              </a:rPr>
              <a:t>To place specific information on record</a:t>
            </a:r>
          </a:p>
        </p:txBody>
      </p:sp>
    </p:spTree>
    <p:extLst>
      <p:ext uri="{BB962C8B-B14F-4D97-AF65-F5344CB8AC3E}">
        <p14:creationId xmlns:p14="http://schemas.microsoft.com/office/powerpoint/2010/main" val="347702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01" t="4745" r="3532" b="8624"/>
          <a:stretch/>
        </p:blipFill>
        <p:spPr bwMode="auto">
          <a:xfrm>
            <a:off x="0" y="304800"/>
            <a:ext cx="9144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273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24" t="4745" r="10416" b="5258"/>
          <a:stretch/>
        </p:blipFill>
        <p:spPr bwMode="auto">
          <a:xfrm>
            <a:off x="27708" y="20782"/>
            <a:ext cx="911629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97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07" t="3826" r="7145" b="6482"/>
          <a:stretch/>
        </p:blipFill>
        <p:spPr bwMode="auto">
          <a:xfrm>
            <a:off x="37567" y="76200"/>
            <a:ext cx="9044889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17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932" t="3519" r="13170" b="7401"/>
          <a:stretch/>
        </p:blipFill>
        <p:spPr bwMode="auto">
          <a:xfrm>
            <a:off x="1" y="228600"/>
            <a:ext cx="91440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913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67" t="5663" r="6974" b="6176"/>
          <a:stretch/>
        </p:blipFill>
        <p:spPr bwMode="auto">
          <a:xfrm>
            <a:off x="13855" y="533400"/>
            <a:ext cx="913014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3186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A56B41DD4F394292ED9BFB76E74855" ma:contentTypeVersion="4" ma:contentTypeDescription="Create a new document." ma:contentTypeScope="" ma:versionID="b52eef6fa577da25efa210a2de8c1591">
  <xsd:schema xmlns:xsd="http://www.w3.org/2001/XMLSchema" xmlns:xs="http://www.w3.org/2001/XMLSchema" xmlns:p="http://schemas.microsoft.com/office/2006/metadata/properties" xmlns:ns2="0e58b041-2247-4096-8347-170c2f854b47" targetNamespace="http://schemas.microsoft.com/office/2006/metadata/properties" ma:root="true" ma:fieldsID="93608008e9de9279433939524fd2bd4e" ns2:_="">
    <xsd:import namespace="0e58b041-2247-4096-8347-170c2f854b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58b041-2247-4096-8347-170c2f854b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3346F8-5332-4759-8D95-2C6217ABED39}"/>
</file>

<file path=customXml/itemProps2.xml><?xml version="1.0" encoding="utf-8"?>
<ds:datastoreItem xmlns:ds="http://schemas.openxmlformats.org/officeDocument/2006/customXml" ds:itemID="{AC5B05FD-25C1-448A-8399-34F7E7162E0C}"/>
</file>

<file path=customXml/itemProps3.xml><?xml version="1.0" encoding="utf-8"?>
<ds:datastoreItem xmlns:ds="http://schemas.openxmlformats.org/officeDocument/2006/customXml" ds:itemID="{B2B71DC5-0630-49C7-8A56-B09F079A3756}"/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123</Words>
  <Application>Microsoft Office PowerPoint</Application>
  <PresentationFormat>On-screen Show (4:3)</PresentationFormat>
  <Paragraphs>29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MEMO WRITING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Ayesha Asif</dc:creator>
  <cp:lastModifiedBy>Ayesha Asif</cp:lastModifiedBy>
  <cp:revision>13</cp:revision>
  <dcterms:created xsi:type="dcterms:W3CDTF">2015-01-11T16:42:46Z</dcterms:created>
  <dcterms:modified xsi:type="dcterms:W3CDTF">2015-01-11T21:36:26Z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0x010100C4A56B41DD4F394292ED9BFB76E74855</vt:lpwstr>
  </property>
</Properties>
</file>