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1" r:id="rId4"/>
    <p:sldId id="262" r:id="rId5"/>
    <p:sldId id="263" r:id="rId6"/>
    <p:sldId id="265" r:id="rId7"/>
    <p:sldId id="303" r:id="rId8"/>
    <p:sldId id="266" r:id="rId9"/>
    <p:sldId id="267" r:id="rId10"/>
    <p:sldId id="304" r:id="rId11"/>
    <p:sldId id="305" r:id="rId12"/>
    <p:sldId id="268" r:id="rId13"/>
    <p:sldId id="269" r:id="rId14"/>
    <p:sldId id="306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22930-F053-4648-A84F-D329A8A4CCC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90C84-6EFD-4D38-80A0-47E293974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4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1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4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3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A2D5-06F6-481C-A179-49D637BFD8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8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A2D5-06F6-481C-A179-49D637BFD8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44BB8-6EC8-448D-AC32-E484E9FB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9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ssentialsql.com/what-is-the-difference-between-a-join-and-a-unio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A1256-9580-4666-A1F2-40208FA0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 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986D1E-DD48-4A4D-8A58-0AC481BC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3684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IN operator allows you to specify multiple values in a WHERE clause.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 IN operator is a shorthand for multiple OR conditions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CNIC, Name , GPA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Student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WHERE Name IN( 'Maria' , 'Maida','</a:t>
            </a:r>
            <a:r>
              <a:rPr lang="en-US" dirty="0" err="1">
                <a:cs typeface="Calibri"/>
              </a:rPr>
              <a:t>Madiha</a:t>
            </a:r>
            <a:r>
              <a:rPr lang="en-US" dirty="0">
                <a:cs typeface="Calibri"/>
              </a:rPr>
              <a:t>');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519B85C-59C1-416D-A0B4-43AA90DDA13F}"/>
              </a:ext>
            </a:extLst>
          </p:cNvPr>
          <p:cNvGraphicFramePr>
            <a:graphicFrameLocks/>
          </p:cNvGraphicFramePr>
          <p:nvPr/>
        </p:nvGraphicFramePr>
        <p:xfrm>
          <a:off x="2194890" y="5848417"/>
          <a:ext cx="5363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64">
                  <a:extLst>
                    <a:ext uri="{9D8B030D-6E8A-4147-A177-3AD203B41FA5}">
                      <a16:colId xmlns:a16="http://schemas.microsoft.com/office/drawing/2014/main" xmlns="" val="2614742482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229943911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1219341843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3627737408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009868258"/>
                    </a:ext>
                  </a:extLst>
                </a:gridCol>
              </a:tblGrid>
              <a:tr h="356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17271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F1DCDE-055F-4E39-987D-57FDB8A4C10E}"/>
              </a:ext>
            </a:extLst>
          </p:cNvPr>
          <p:cNvSpPr txBox="1"/>
          <p:nvPr/>
        </p:nvSpPr>
        <p:spPr>
          <a:xfrm>
            <a:off x="2075620" y="54790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408184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4105D-0C88-402A-9EDC-C78E76D1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Use of ‘Union’ or ‘OR’</a:t>
            </a:r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4259A7E-50AE-4098-98B5-9897933453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2110" y="2837834"/>
          <a:ext cx="5363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64">
                  <a:extLst>
                    <a:ext uri="{9D8B030D-6E8A-4147-A177-3AD203B41FA5}">
                      <a16:colId xmlns:a16="http://schemas.microsoft.com/office/drawing/2014/main" xmlns="" val="2614742482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229943911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1219341843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3627737408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009868258"/>
                    </a:ext>
                  </a:extLst>
                </a:gridCol>
              </a:tblGrid>
              <a:tr h="356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172714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807EDE74-E869-4CD1-9A3F-0AAA85C2D3F0}"/>
              </a:ext>
            </a:extLst>
          </p:cNvPr>
          <p:cNvGraphicFramePr>
            <a:graphicFrameLocks noGrp="1"/>
          </p:cNvGraphicFramePr>
          <p:nvPr/>
        </p:nvGraphicFramePr>
        <p:xfrm>
          <a:off x="635531" y="3952346"/>
          <a:ext cx="4773645" cy="40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29">
                  <a:extLst>
                    <a:ext uri="{9D8B030D-6E8A-4147-A177-3AD203B41FA5}">
                      <a16:colId xmlns:a16="http://schemas.microsoft.com/office/drawing/2014/main" xmlns="" val="829075147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200323802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1923740798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364383151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1476331452"/>
                    </a:ext>
                  </a:extLst>
                </a:gridCol>
              </a:tblGrid>
              <a:tr h="409432">
                <a:tc>
                  <a:txBody>
                    <a:bodyPr/>
                    <a:lstStyle/>
                    <a:p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89428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79ABAF5C-2867-4D42-99BB-8E9C7201BA43}"/>
              </a:ext>
            </a:extLst>
          </p:cNvPr>
          <p:cNvGraphicFramePr>
            <a:graphicFrameLocks noGrp="1"/>
          </p:cNvGraphicFramePr>
          <p:nvPr/>
        </p:nvGraphicFramePr>
        <p:xfrm>
          <a:off x="464934" y="5226137"/>
          <a:ext cx="3358437" cy="40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479">
                  <a:extLst>
                    <a:ext uri="{9D8B030D-6E8A-4147-A177-3AD203B41FA5}">
                      <a16:colId xmlns:a16="http://schemas.microsoft.com/office/drawing/2014/main" xmlns="" val="1262364728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xmlns="" val="1813937375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xmlns="" val="749812109"/>
                    </a:ext>
                  </a:extLst>
                </a:gridCol>
              </a:tblGrid>
              <a:tr h="4086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89199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B9E129F-ED8C-43A1-B63E-85CEB8B925F0}"/>
              </a:ext>
            </a:extLst>
          </p:cNvPr>
          <p:cNvSpPr txBox="1"/>
          <p:nvPr/>
        </p:nvSpPr>
        <p:spPr>
          <a:xfrm>
            <a:off x="379862" y="46106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Department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3BEB25-2BBA-4851-B634-E52FAF7FFA9A}"/>
              </a:ext>
            </a:extLst>
          </p:cNvPr>
          <p:cNvSpPr txBox="1"/>
          <p:nvPr/>
        </p:nvSpPr>
        <p:spPr>
          <a:xfrm>
            <a:off x="618698" y="2313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Student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988ACD-6E4D-468A-A884-49BBECF1AEC7}"/>
              </a:ext>
            </a:extLst>
          </p:cNvPr>
          <p:cNvSpPr txBox="1"/>
          <p:nvPr/>
        </p:nvSpPr>
        <p:spPr>
          <a:xfrm>
            <a:off x="618698" y="3496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Teacher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33832E-AEB6-4589-9CDF-977264078580}"/>
              </a:ext>
            </a:extLst>
          </p:cNvPr>
          <p:cNvSpPr txBox="1"/>
          <p:nvPr/>
        </p:nvSpPr>
        <p:spPr>
          <a:xfrm>
            <a:off x="6409966" y="1352632"/>
            <a:ext cx="593905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Name the student from Department 3 or GPA &gt;3. </a:t>
            </a:r>
          </a:p>
          <a:p>
            <a:pPr marL="342900" indent="-3429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Select Name </a:t>
            </a:r>
          </a:p>
          <a:p>
            <a:r>
              <a:rPr lang="en-US" dirty="0">
                <a:ea typeface="+mn-lt"/>
                <a:cs typeface="+mn-lt"/>
              </a:rPr>
              <a:t>from Student </a:t>
            </a:r>
          </a:p>
          <a:p>
            <a:r>
              <a:rPr lang="en-US" dirty="0">
                <a:ea typeface="+mn-lt"/>
                <a:cs typeface="+mn-lt"/>
              </a:rPr>
              <a:t>Where did = 3 OR GPA &gt;3;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Name Student or Teachers  from Lahore. 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SELECT Name </a:t>
            </a:r>
          </a:p>
          <a:p>
            <a:r>
              <a:rPr lang="en-US" dirty="0">
                <a:cs typeface="Calibri"/>
              </a:rPr>
              <a:t>FROM Student </a:t>
            </a:r>
          </a:p>
          <a:p>
            <a:r>
              <a:rPr lang="en-US" dirty="0">
                <a:cs typeface="Calibri"/>
              </a:rPr>
              <a:t>where Address LIKE '%Lahore%'</a:t>
            </a:r>
            <a:br>
              <a:rPr lang="en-US" dirty="0">
                <a:cs typeface="Calibri"/>
              </a:rPr>
            </a:br>
            <a:r>
              <a:rPr lang="en-US" dirty="0">
                <a:solidFill>
                  <a:srgbClr val="FF0000"/>
                </a:solidFill>
                <a:cs typeface="Calibri"/>
              </a:rPr>
              <a:t>UNION </a:t>
            </a:r>
            <a:r>
              <a:rPr lang="en-US" dirty="0">
                <a:cs typeface="Calibri"/>
              </a:rPr>
              <a:t/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SELECT  Name </a:t>
            </a:r>
          </a:p>
          <a:p>
            <a:r>
              <a:rPr lang="en-US" dirty="0">
                <a:cs typeface="Calibri"/>
              </a:rPr>
              <a:t>FROM Teacher </a:t>
            </a:r>
          </a:p>
          <a:p>
            <a:r>
              <a:rPr lang="en-US" dirty="0">
                <a:cs typeface="Calibri"/>
              </a:rPr>
              <a:t>where Address LIKE '%Lahore%';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11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360EA-FFBB-4DDA-84C8-B6FF6EDB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Set operation or join 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0805D160-B224-4EAD-A630-C0C16872B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61" y="1848371"/>
            <a:ext cx="5827307" cy="2997935"/>
          </a:xfrm>
        </p:spPr>
      </p:pic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22B140B-A78D-4D1D-9165-F2BA7530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728" y="1953061"/>
            <a:ext cx="4915468" cy="3076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E9B91D-938E-4991-B2D5-8A96B691F00E}"/>
              </a:ext>
            </a:extLst>
          </p:cNvPr>
          <p:cNvSpPr txBox="1"/>
          <p:nvPr/>
        </p:nvSpPr>
        <p:spPr>
          <a:xfrm>
            <a:off x="937146" y="5577384"/>
            <a:ext cx="90780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  <a:hlinkClick r:id="rId4"/>
              </a:rPr>
              <a:t>https://www.essentialsql.com/what-is-the-difference-between-a-join-and-a-union/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D0BD5-D8F0-416A-BECF-0CB027DE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B8C2B2-E5D8-4688-A5CF-96B2D767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Join or Sub query (IN Keyword) interchangeably. Both </a:t>
            </a:r>
            <a:r>
              <a:rPr lang="en-US" dirty="0" smtClean="0"/>
              <a:t>0have </a:t>
            </a:r>
            <a:r>
              <a:rPr lang="en-US" dirty="0"/>
              <a:t>same results. And both depicts the Set operation INTERSECTION. </a:t>
            </a:r>
          </a:p>
          <a:p>
            <a:endParaRPr lang="en-US" dirty="0"/>
          </a:p>
          <a:p>
            <a:r>
              <a:rPr lang="en-US" dirty="0"/>
              <a:t>Union can be achieved with UNION keyword only. </a:t>
            </a:r>
          </a:p>
          <a:p>
            <a:endParaRPr lang="en-US" dirty="0"/>
          </a:p>
          <a:p>
            <a:r>
              <a:rPr lang="en-US" dirty="0"/>
              <a:t>To have the functionality of minus or Except we need to use NOT IN.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9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E755E-B505-4F24-8D81-C3BF7EBC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FBDDFD-931F-4603-A65B-D8589449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department names in which some workers works with salary&gt; 30,000 or it is located in Stafford.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ssn’s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who are managers but don’t have any dependents.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manager name who have no dependents.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 list of all project numbers for projects that involve an employee whose last name is smith either as a worker or as a manager of dept who controls the project.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names of employees who do not work on any project.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 the names of all employees who work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atleast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project located in Houston but whose department has not located in Houston. </a:t>
            </a:r>
          </a:p>
          <a:p>
            <a:r>
              <a:rPr lang="en-US" sz="900" dirty="0" smtClean="0"/>
              <a:t>Ans1-// located in Stafford</a:t>
            </a:r>
          </a:p>
          <a:p>
            <a:r>
              <a:rPr lang="en-US" sz="900" dirty="0" smtClean="0"/>
              <a:t>Select </a:t>
            </a:r>
            <a:r>
              <a:rPr lang="en-US" sz="900" dirty="0" err="1" smtClean="0"/>
              <a:t>Dname</a:t>
            </a:r>
            <a:endParaRPr lang="en-US" sz="900" dirty="0"/>
          </a:p>
          <a:p>
            <a:r>
              <a:rPr lang="en-US" sz="900" dirty="0" smtClean="0"/>
              <a:t>From department as d inner join project as p on 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191510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DB6F4-4CE6-403A-887E-A8E3E9EF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managers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they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at least one dependent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nesting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A21A45-AA91-40A1-9863-BA9E0DC5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 </a:t>
            </a:r>
          </a:p>
          <a:p>
            <a:r>
              <a:rPr lang="en-US" dirty="0"/>
              <a:t>From employee </a:t>
            </a:r>
          </a:p>
          <a:p>
            <a:r>
              <a:rPr lang="en-US" dirty="0"/>
              <a:t>Where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in (select </a:t>
            </a:r>
            <a:r>
              <a:rPr lang="en-US" dirty="0" err="1">
                <a:solidFill>
                  <a:srgbClr val="FF0000"/>
                </a:solidFill>
              </a:rPr>
              <a:t>mgrssn</a:t>
            </a:r>
            <a:r>
              <a:rPr lang="en-US" dirty="0">
                <a:solidFill>
                  <a:srgbClr val="FF0000"/>
                </a:solidFill>
              </a:rPr>
              <a:t> from department) </a:t>
            </a:r>
          </a:p>
          <a:p>
            <a:pPr marL="0" indent="0">
              <a:buNone/>
            </a:pPr>
            <a:r>
              <a:rPr lang="en-US" dirty="0"/>
              <a:t> 	    And 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in (select </a:t>
            </a:r>
            <a:r>
              <a:rPr lang="en-US" dirty="0" err="1">
                <a:solidFill>
                  <a:srgbClr val="FF0000"/>
                </a:solidFill>
              </a:rPr>
              <a:t>essn</a:t>
            </a:r>
            <a:r>
              <a:rPr lang="en-US" dirty="0">
                <a:solidFill>
                  <a:srgbClr val="FF0000"/>
                </a:solidFill>
              </a:rPr>
              <a:t> from dependent) 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19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DB6F4-4CE6-403A-887E-A8E3E9EF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managers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they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at least one dependent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nesting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A21A45-AA91-40A1-9863-BA9E0DC5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 </a:t>
            </a:r>
          </a:p>
          <a:p>
            <a:r>
              <a:rPr lang="en-US" dirty="0"/>
              <a:t>From employee </a:t>
            </a:r>
          </a:p>
          <a:p>
            <a:r>
              <a:rPr lang="en-US" dirty="0"/>
              <a:t>Where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in (select </a:t>
            </a:r>
            <a:r>
              <a:rPr lang="en-US" dirty="0" err="1">
                <a:solidFill>
                  <a:srgbClr val="FF0000"/>
                </a:solidFill>
              </a:rPr>
              <a:t>mgrssn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From department 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mgrssn</a:t>
            </a:r>
            <a:r>
              <a:rPr lang="en-US" dirty="0">
                <a:solidFill>
                  <a:srgbClr val="FF0000"/>
                </a:solidFill>
              </a:rPr>
              <a:t>  in ( select </a:t>
            </a:r>
            <a:r>
              <a:rPr lang="en-US" dirty="0" err="1">
                <a:solidFill>
                  <a:srgbClr val="FF0000"/>
                </a:solidFill>
              </a:rPr>
              <a:t>essn</a:t>
            </a:r>
            <a:r>
              <a:rPr lang="en-US" dirty="0">
                <a:solidFill>
                  <a:srgbClr val="FF0000"/>
                </a:solidFill>
              </a:rPr>
              <a:t> from dependent));</a:t>
            </a:r>
          </a:p>
        </p:txBody>
      </p:sp>
    </p:spTree>
    <p:extLst>
      <p:ext uri="{BB962C8B-B14F-4D97-AF65-F5344CB8AC3E}">
        <p14:creationId xmlns:p14="http://schemas.microsoft.com/office/powerpoint/2010/main" val="125034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DB6F4-4CE6-403A-887E-A8E3E9EF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managers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they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at least one dependent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nesting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A21A45-AA91-40A1-9863-BA9E0DC5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 </a:t>
            </a:r>
          </a:p>
          <a:p>
            <a:r>
              <a:rPr lang="en-US" dirty="0"/>
              <a:t>From employee join department on </a:t>
            </a:r>
            <a:r>
              <a:rPr lang="en-US" dirty="0" err="1"/>
              <a:t>mgrssn</a:t>
            </a:r>
            <a:r>
              <a:rPr lang="en-US" dirty="0"/>
              <a:t> =</a:t>
            </a:r>
            <a:r>
              <a:rPr lang="en-US" dirty="0" err="1"/>
              <a:t>ssn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in ( select </a:t>
            </a:r>
            <a:r>
              <a:rPr lang="en-US" dirty="0" err="1">
                <a:solidFill>
                  <a:srgbClr val="FF0000"/>
                </a:solidFill>
              </a:rPr>
              <a:t>essn</a:t>
            </a:r>
            <a:r>
              <a:rPr lang="en-US" dirty="0">
                <a:solidFill>
                  <a:srgbClr val="FF0000"/>
                </a:solidFill>
              </a:rPr>
              <a:t> from dependent);</a:t>
            </a:r>
          </a:p>
        </p:txBody>
      </p:sp>
    </p:spTree>
    <p:extLst>
      <p:ext uri="{BB962C8B-B14F-4D97-AF65-F5344CB8AC3E}">
        <p14:creationId xmlns:p14="http://schemas.microsoft.com/office/powerpoint/2010/main" val="360120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B2E75-EC4E-49AF-9E1E-67D8EE0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 who are managers but they do not have dependents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1EA753-C9C2-4F03-82B5-D6C92812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 </a:t>
            </a:r>
          </a:p>
          <a:p>
            <a:r>
              <a:rPr lang="en-US" dirty="0"/>
              <a:t>From employee </a:t>
            </a:r>
          </a:p>
          <a:p>
            <a:r>
              <a:rPr lang="en-US" dirty="0"/>
              <a:t>Where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in (select </a:t>
            </a:r>
            <a:r>
              <a:rPr lang="en-US" dirty="0" err="1">
                <a:solidFill>
                  <a:srgbClr val="FF0000"/>
                </a:solidFill>
              </a:rPr>
              <a:t>mgrssn</a:t>
            </a:r>
            <a:r>
              <a:rPr lang="en-US" dirty="0">
                <a:solidFill>
                  <a:srgbClr val="FF0000"/>
                </a:solidFill>
              </a:rPr>
              <a:t> from department) </a:t>
            </a:r>
          </a:p>
          <a:p>
            <a:pPr marL="0" indent="0">
              <a:buNone/>
            </a:pPr>
            <a:r>
              <a:rPr lang="en-US" dirty="0"/>
              <a:t> 	    And 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 Not in (select </a:t>
            </a:r>
            <a:r>
              <a:rPr lang="en-US" dirty="0" err="1">
                <a:solidFill>
                  <a:srgbClr val="FF0000"/>
                </a:solidFill>
              </a:rPr>
              <a:t>essn</a:t>
            </a:r>
            <a:r>
              <a:rPr lang="en-US" dirty="0">
                <a:solidFill>
                  <a:srgbClr val="FF0000"/>
                </a:solidFill>
              </a:rPr>
              <a:t> from dependent) 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40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All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name of all employees with salary greater than all employees of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5. 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</a:t>
            </a:r>
            <a:r>
              <a:rPr lang="en-US" dirty="0" err="1">
                <a:cs typeface="Calibri"/>
              </a:rPr>
              <a:t>Fname</a:t>
            </a:r>
            <a:r>
              <a:rPr lang="en-US" dirty="0">
                <a:cs typeface="Calibri"/>
              </a:rPr>
              <a:t> , </a:t>
            </a:r>
            <a:r>
              <a:rPr lang="en-US" dirty="0" err="1">
                <a:cs typeface="Calibri"/>
              </a:rPr>
              <a:t>Lname</a:t>
            </a:r>
            <a:r>
              <a:rPr lang="en-US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Employee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WHERE salary &gt; ALL (</a:t>
            </a:r>
            <a:r>
              <a:rPr lang="en-US" dirty="0">
                <a:ea typeface="+mn-lt"/>
                <a:cs typeface="+mn-lt"/>
              </a:rPr>
              <a:t>SELECT salary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FROM EMPLOYEE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5);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Any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name of all employees with salary greater than any employee of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5. 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</a:t>
            </a:r>
            <a:r>
              <a:rPr lang="en-US" dirty="0" err="1">
                <a:cs typeface="Calibri"/>
              </a:rPr>
              <a:t>Fname</a:t>
            </a:r>
            <a:r>
              <a:rPr lang="en-US" dirty="0">
                <a:cs typeface="Calibri"/>
              </a:rPr>
              <a:t> , </a:t>
            </a:r>
            <a:r>
              <a:rPr lang="en-US" dirty="0" err="1">
                <a:cs typeface="Calibri"/>
              </a:rPr>
              <a:t>Lname</a:t>
            </a:r>
            <a:r>
              <a:rPr lang="en-US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Employee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WHERE salary &gt; Any (</a:t>
            </a:r>
            <a:r>
              <a:rPr lang="en-US" dirty="0">
                <a:ea typeface="+mn-lt"/>
                <a:cs typeface="+mn-lt"/>
              </a:rPr>
              <a:t>SELECT salary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FROM EMPLOYEE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5);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7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A1256-9580-4666-A1F2-40208FA0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  Operator – Same Queries.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986D1E-DD48-4A4D-8A58-0AC481BC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3684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CNIC, Name , GPA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Student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WHERE Name IN( 'Maria' , 'Maida','</a:t>
            </a:r>
            <a:r>
              <a:rPr lang="en-US" dirty="0" err="1">
                <a:cs typeface="Calibri"/>
              </a:rPr>
              <a:t>Madiha</a:t>
            </a:r>
            <a:r>
              <a:rPr lang="en-US" dirty="0">
                <a:cs typeface="Calibri"/>
              </a:rPr>
              <a:t>’);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CNIC, Name , GPA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Student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WHERE Name = 'Maria’  or Name = 'Maida’ or Name = '</a:t>
            </a:r>
            <a:r>
              <a:rPr lang="en-US" dirty="0" err="1">
                <a:cs typeface="Calibri"/>
              </a:rPr>
              <a:t>Madiha</a:t>
            </a:r>
            <a:r>
              <a:rPr lang="en-US" dirty="0">
                <a:cs typeface="Calibri"/>
              </a:rPr>
              <a:t>';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519B85C-59C1-416D-A0B4-43AA90DDA13F}"/>
              </a:ext>
            </a:extLst>
          </p:cNvPr>
          <p:cNvGraphicFramePr>
            <a:graphicFrameLocks/>
          </p:cNvGraphicFramePr>
          <p:nvPr/>
        </p:nvGraphicFramePr>
        <p:xfrm>
          <a:off x="2194890" y="5848417"/>
          <a:ext cx="5363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64">
                  <a:extLst>
                    <a:ext uri="{9D8B030D-6E8A-4147-A177-3AD203B41FA5}">
                      <a16:colId xmlns:a16="http://schemas.microsoft.com/office/drawing/2014/main" xmlns="" val="2614742482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229943911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1219341843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3627737408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009868258"/>
                    </a:ext>
                  </a:extLst>
                </a:gridCol>
              </a:tblGrid>
              <a:tr h="356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17271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F1DCDE-055F-4E39-987D-57FDB8A4C10E}"/>
              </a:ext>
            </a:extLst>
          </p:cNvPr>
          <p:cNvSpPr txBox="1"/>
          <p:nvPr/>
        </p:nvSpPr>
        <p:spPr>
          <a:xfrm>
            <a:off x="2075620" y="54790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52271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Set Operation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C5C3F-ED01-4B6B-8CA1-8AF7C8EF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Set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C3ECC4-3763-4C1D-B54C-1DB1E8C4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Union [UNION]</a:t>
            </a:r>
            <a:endParaRPr lang="en-US" dirty="0"/>
          </a:p>
          <a:p>
            <a:r>
              <a:rPr lang="en-US" dirty="0">
                <a:cs typeface="Calibri"/>
              </a:rPr>
              <a:t>Union All [UNION ALL]</a:t>
            </a:r>
          </a:p>
          <a:p>
            <a:r>
              <a:rPr lang="en-US" dirty="0">
                <a:cs typeface="Calibri"/>
              </a:rPr>
              <a:t>Intersection [IN]</a:t>
            </a:r>
          </a:p>
          <a:p>
            <a:r>
              <a:rPr lang="en-US" dirty="0">
                <a:cs typeface="Calibri"/>
              </a:rPr>
              <a:t>Difference [NOT IN]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A(1, 2, 3, 6) B (1, 3, 4, 5)</a:t>
            </a:r>
          </a:p>
          <a:p>
            <a:r>
              <a:rPr lang="en-US" dirty="0">
                <a:cs typeface="Calibri"/>
              </a:rPr>
              <a:t>A U B(1,2,3,4,5,6)</a:t>
            </a:r>
          </a:p>
          <a:p>
            <a:r>
              <a:rPr lang="en-US" dirty="0">
                <a:cs typeface="Calibri"/>
              </a:rPr>
              <a:t>A </a:t>
            </a:r>
            <a:r>
              <a:rPr lang="en-US" dirty="0">
                <a:ea typeface="+mn-lt"/>
                <a:cs typeface="+mn-lt"/>
              </a:rPr>
              <a:t>⋂ B = (1, 3)</a:t>
            </a:r>
          </a:p>
          <a:p>
            <a:r>
              <a:rPr lang="en-US" dirty="0">
                <a:cs typeface="Calibri"/>
              </a:rPr>
              <a:t>A – B  = ( 2, 6) B – A = (4, 5)</a:t>
            </a:r>
          </a:p>
          <a:p>
            <a:r>
              <a:rPr lang="en-US" dirty="0">
                <a:cs typeface="Calibri"/>
              </a:rPr>
              <a:t>AUB = B U A </a:t>
            </a:r>
          </a:p>
          <a:p>
            <a:r>
              <a:rPr lang="en-US" dirty="0">
                <a:cs typeface="Calibri"/>
              </a:rPr>
              <a:t>A ⋂B = B ⋂ A </a:t>
            </a:r>
          </a:p>
          <a:p>
            <a:r>
              <a:rPr lang="en-US" dirty="0">
                <a:cs typeface="Calibri"/>
              </a:rPr>
              <a:t> A – B != B – A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01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96931-CB04-406F-8AFA-F0190D04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5B41BD-AF73-4254-8ED2-5F6D5C41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gives us a keyword of union to achieve the desired results.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1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4105D-0C88-402A-9EDC-C78E76D1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Set Operation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4259A7E-50AE-4098-98B5-9897933453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2110" y="2837834"/>
          <a:ext cx="5363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64">
                  <a:extLst>
                    <a:ext uri="{9D8B030D-6E8A-4147-A177-3AD203B41FA5}">
                      <a16:colId xmlns:a16="http://schemas.microsoft.com/office/drawing/2014/main" xmlns="" val="2614742482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229943911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1219341843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3627737408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009868258"/>
                    </a:ext>
                  </a:extLst>
                </a:gridCol>
              </a:tblGrid>
              <a:tr h="356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172714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807EDE74-E869-4CD1-9A3F-0AAA85C2D3F0}"/>
              </a:ext>
            </a:extLst>
          </p:cNvPr>
          <p:cNvGraphicFramePr>
            <a:graphicFrameLocks noGrp="1"/>
          </p:cNvGraphicFramePr>
          <p:nvPr/>
        </p:nvGraphicFramePr>
        <p:xfrm>
          <a:off x="635531" y="3952346"/>
          <a:ext cx="4773645" cy="40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29">
                  <a:extLst>
                    <a:ext uri="{9D8B030D-6E8A-4147-A177-3AD203B41FA5}">
                      <a16:colId xmlns:a16="http://schemas.microsoft.com/office/drawing/2014/main" xmlns="" val="829075147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200323802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1923740798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364383151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1476331452"/>
                    </a:ext>
                  </a:extLst>
                </a:gridCol>
              </a:tblGrid>
              <a:tr h="409432">
                <a:tc>
                  <a:txBody>
                    <a:bodyPr/>
                    <a:lstStyle/>
                    <a:p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89428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79ABAF5C-2867-4D42-99BB-8E9C7201BA43}"/>
              </a:ext>
            </a:extLst>
          </p:cNvPr>
          <p:cNvGraphicFramePr>
            <a:graphicFrameLocks noGrp="1"/>
          </p:cNvGraphicFramePr>
          <p:nvPr/>
        </p:nvGraphicFramePr>
        <p:xfrm>
          <a:off x="464934" y="5226137"/>
          <a:ext cx="3358437" cy="40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479">
                  <a:extLst>
                    <a:ext uri="{9D8B030D-6E8A-4147-A177-3AD203B41FA5}">
                      <a16:colId xmlns:a16="http://schemas.microsoft.com/office/drawing/2014/main" xmlns="" val="1262364728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xmlns="" val="1813937375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xmlns="" val="749812109"/>
                    </a:ext>
                  </a:extLst>
                </a:gridCol>
              </a:tblGrid>
              <a:tr h="4086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89199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B9E129F-ED8C-43A1-B63E-85CEB8B925F0}"/>
              </a:ext>
            </a:extLst>
          </p:cNvPr>
          <p:cNvSpPr txBox="1"/>
          <p:nvPr/>
        </p:nvSpPr>
        <p:spPr>
          <a:xfrm>
            <a:off x="357116" y="47926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Department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3BEB25-2BBA-4851-B634-E52FAF7FFA9A}"/>
              </a:ext>
            </a:extLst>
          </p:cNvPr>
          <p:cNvSpPr txBox="1"/>
          <p:nvPr/>
        </p:nvSpPr>
        <p:spPr>
          <a:xfrm>
            <a:off x="618698" y="2313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Student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988ACD-6E4D-468A-A884-49BBECF1AEC7}"/>
              </a:ext>
            </a:extLst>
          </p:cNvPr>
          <p:cNvSpPr txBox="1"/>
          <p:nvPr/>
        </p:nvSpPr>
        <p:spPr>
          <a:xfrm>
            <a:off x="618698" y="3496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Teacher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33832E-AEB6-4589-9CDF-977264078580}"/>
              </a:ext>
            </a:extLst>
          </p:cNvPr>
          <p:cNvSpPr txBox="1"/>
          <p:nvPr/>
        </p:nvSpPr>
        <p:spPr>
          <a:xfrm>
            <a:off x="6095573" y="1034529"/>
            <a:ext cx="593905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Name All people (Student + Teacher) From Lahore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Name all Students who are also teaching.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Name all students who are not teaching.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28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4105D-0C88-402A-9EDC-C78E76D1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Set Operation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4259A7E-50AE-4098-98B5-9897933453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2110" y="2837834"/>
          <a:ext cx="5363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64">
                  <a:extLst>
                    <a:ext uri="{9D8B030D-6E8A-4147-A177-3AD203B41FA5}">
                      <a16:colId xmlns:a16="http://schemas.microsoft.com/office/drawing/2014/main" xmlns="" val="2614742482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229943911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1219341843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3627737408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009868258"/>
                    </a:ext>
                  </a:extLst>
                </a:gridCol>
              </a:tblGrid>
              <a:tr h="356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172714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807EDE74-E869-4CD1-9A3F-0AAA85C2D3F0}"/>
              </a:ext>
            </a:extLst>
          </p:cNvPr>
          <p:cNvGraphicFramePr>
            <a:graphicFrameLocks noGrp="1"/>
          </p:cNvGraphicFramePr>
          <p:nvPr/>
        </p:nvGraphicFramePr>
        <p:xfrm>
          <a:off x="635531" y="3952346"/>
          <a:ext cx="4773645" cy="40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29">
                  <a:extLst>
                    <a:ext uri="{9D8B030D-6E8A-4147-A177-3AD203B41FA5}">
                      <a16:colId xmlns:a16="http://schemas.microsoft.com/office/drawing/2014/main" xmlns="" val="829075147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200323802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1923740798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364383151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1476331452"/>
                    </a:ext>
                  </a:extLst>
                </a:gridCol>
              </a:tblGrid>
              <a:tr h="409432">
                <a:tc>
                  <a:txBody>
                    <a:bodyPr/>
                    <a:lstStyle/>
                    <a:p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89428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79ABAF5C-2867-4D42-99BB-8E9C7201BA43}"/>
              </a:ext>
            </a:extLst>
          </p:cNvPr>
          <p:cNvGraphicFramePr>
            <a:graphicFrameLocks noGrp="1"/>
          </p:cNvGraphicFramePr>
          <p:nvPr/>
        </p:nvGraphicFramePr>
        <p:xfrm>
          <a:off x="464934" y="5226137"/>
          <a:ext cx="3358437" cy="40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479">
                  <a:extLst>
                    <a:ext uri="{9D8B030D-6E8A-4147-A177-3AD203B41FA5}">
                      <a16:colId xmlns:a16="http://schemas.microsoft.com/office/drawing/2014/main" xmlns="" val="1262364728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xmlns="" val="1813937375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xmlns="" val="749812109"/>
                    </a:ext>
                  </a:extLst>
                </a:gridCol>
              </a:tblGrid>
              <a:tr h="4086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89199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B9E129F-ED8C-43A1-B63E-85CEB8B925F0}"/>
              </a:ext>
            </a:extLst>
          </p:cNvPr>
          <p:cNvSpPr txBox="1"/>
          <p:nvPr/>
        </p:nvSpPr>
        <p:spPr>
          <a:xfrm>
            <a:off x="357116" y="47926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Department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3BEB25-2BBA-4851-B634-E52FAF7FFA9A}"/>
              </a:ext>
            </a:extLst>
          </p:cNvPr>
          <p:cNvSpPr txBox="1"/>
          <p:nvPr/>
        </p:nvSpPr>
        <p:spPr>
          <a:xfrm>
            <a:off x="618698" y="2313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Student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988ACD-6E4D-468A-A884-49BBECF1AEC7}"/>
              </a:ext>
            </a:extLst>
          </p:cNvPr>
          <p:cNvSpPr txBox="1"/>
          <p:nvPr/>
        </p:nvSpPr>
        <p:spPr>
          <a:xfrm>
            <a:off x="618698" y="3496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Teacher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33832E-AEB6-4589-9CDF-977264078580}"/>
              </a:ext>
            </a:extLst>
          </p:cNvPr>
          <p:cNvSpPr txBox="1"/>
          <p:nvPr/>
        </p:nvSpPr>
        <p:spPr>
          <a:xfrm>
            <a:off x="6095573" y="1034529"/>
            <a:ext cx="5939050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Name All people (Student + Teacher) From Lahore</a:t>
            </a:r>
          </a:p>
          <a:p>
            <a:r>
              <a:rPr lang="en-US" dirty="0">
                <a:ea typeface="+mn-lt"/>
                <a:cs typeface="+mn-lt"/>
              </a:rPr>
              <a:t>SELECT CNIC, Name </a:t>
            </a:r>
          </a:p>
          <a:p>
            <a:r>
              <a:rPr lang="en-US" dirty="0">
                <a:ea typeface="+mn-lt"/>
                <a:cs typeface="+mn-lt"/>
              </a:rPr>
              <a:t>FROM Student </a:t>
            </a:r>
          </a:p>
          <a:p>
            <a:r>
              <a:rPr lang="en-US" dirty="0">
                <a:ea typeface="+mn-lt"/>
                <a:cs typeface="+mn-lt"/>
              </a:rPr>
              <a:t>where Address LIKE '%Lahore%'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UNION </a:t>
            </a: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SELECT CNIC , Name </a:t>
            </a:r>
          </a:p>
          <a:p>
            <a:r>
              <a:rPr lang="en-US" dirty="0">
                <a:ea typeface="+mn-lt"/>
                <a:cs typeface="+mn-lt"/>
              </a:rPr>
              <a:t>FROM Teacher </a:t>
            </a:r>
          </a:p>
          <a:p>
            <a:r>
              <a:rPr lang="en-US" dirty="0">
                <a:ea typeface="+mn-lt"/>
                <a:cs typeface="+mn-lt"/>
              </a:rPr>
              <a:t>where Address LIKE '%Lahore%’;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Name all Students who are also teaching.</a:t>
            </a:r>
          </a:p>
          <a:p>
            <a:r>
              <a:rPr lang="en-US" dirty="0">
                <a:cs typeface="Calibri"/>
              </a:rPr>
              <a:t>SELECT Name </a:t>
            </a:r>
          </a:p>
          <a:p>
            <a:r>
              <a:rPr lang="en-US" dirty="0">
                <a:cs typeface="Calibri"/>
              </a:rPr>
              <a:t>FROM Student </a:t>
            </a:r>
          </a:p>
          <a:p>
            <a:r>
              <a:rPr lang="en-US" dirty="0">
                <a:cs typeface="Calibri"/>
              </a:rPr>
              <a:t>WHERE CNIC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IN</a:t>
            </a:r>
            <a:r>
              <a:rPr lang="en-US" dirty="0">
                <a:cs typeface="Calibri"/>
              </a:rPr>
              <a:t> (SELECT CNIC </a:t>
            </a:r>
          </a:p>
          <a:p>
            <a:r>
              <a:rPr lang="en-US" dirty="0">
                <a:cs typeface="Calibri"/>
              </a:rPr>
              <a:t>	            FROM Teacher);</a:t>
            </a: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Name all students who are not teaching. </a:t>
            </a:r>
          </a:p>
          <a:p>
            <a:r>
              <a:rPr lang="en-US" dirty="0">
                <a:ea typeface="+mn-lt"/>
                <a:cs typeface="+mn-lt"/>
              </a:rPr>
              <a:t>SELECT Name </a:t>
            </a:r>
          </a:p>
          <a:p>
            <a:r>
              <a:rPr lang="en-US" dirty="0">
                <a:ea typeface="+mn-lt"/>
                <a:cs typeface="+mn-lt"/>
              </a:rPr>
              <a:t>FROM Student </a:t>
            </a:r>
          </a:p>
          <a:p>
            <a:r>
              <a:rPr lang="en-US" dirty="0">
                <a:ea typeface="+mn-lt"/>
                <a:cs typeface="+mn-lt"/>
              </a:rPr>
              <a:t>WHERE CNIC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NOT IN</a:t>
            </a:r>
            <a:r>
              <a:rPr lang="en-US" dirty="0">
                <a:ea typeface="+mn-lt"/>
                <a:cs typeface="+mn-lt"/>
              </a:rPr>
              <a:t> (SELECT CNIC </a:t>
            </a:r>
          </a:p>
          <a:p>
            <a:r>
              <a:rPr lang="en-US" dirty="0">
                <a:ea typeface="+mn-lt"/>
                <a:cs typeface="+mn-lt"/>
              </a:rPr>
              <a:t>		FROM Teacher);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743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3A672-027E-4483-8FBD-5ED52EEB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Union Compatibility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E94BE-3F02-44E7-A135-0E7977B0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Two tables must have equal number of attributes. </a:t>
            </a:r>
          </a:p>
          <a:p>
            <a:r>
              <a:rPr lang="en-US" dirty="0">
                <a:cs typeface="Calibri"/>
              </a:rPr>
              <a:t>Each attribute must have same domain.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2FBCB0D-D21A-4B42-92BA-CE1B53837EF9}"/>
              </a:ext>
            </a:extLst>
          </p:cNvPr>
          <p:cNvSpPr txBox="1"/>
          <p:nvPr/>
        </p:nvSpPr>
        <p:spPr>
          <a:xfrm>
            <a:off x="2663687" y="31792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Name All people (Student + Teacher) From Lahore</a:t>
            </a:r>
          </a:p>
          <a:p>
            <a:r>
              <a:rPr lang="en-US" dirty="0">
                <a:ea typeface="+mn-lt"/>
                <a:cs typeface="+mn-lt"/>
              </a:rPr>
              <a:t>SELECT CNIC, Name </a:t>
            </a:r>
          </a:p>
          <a:p>
            <a:r>
              <a:rPr lang="en-US" dirty="0">
                <a:ea typeface="+mn-lt"/>
                <a:cs typeface="+mn-lt"/>
              </a:rPr>
              <a:t>FROM Student </a:t>
            </a:r>
          </a:p>
          <a:p>
            <a:r>
              <a:rPr lang="en-US" dirty="0">
                <a:ea typeface="+mn-lt"/>
                <a:cs typeface="+mn-lt"/>
              </a:rPr>
              <a:t>where Address LIKE '%Lahore%'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UNION </a:t>
            </a: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SELECT CNIC , Name </a:t>
            </a:r>
          </a:p>
          <a:p>
            <a:r>
              <a:rPr lang="en-US" dirty="0">
                <a:ea typeface="+mn-lt"/>
                <a:cs typeface="+mn-lt"/>
              </a:rPr>
              <a:t>FROM Teacher </a:t>
            </a:r>
          </a:p>
          <a:p>
            <a:r>
              <a:rPr lang="en-US" dirty="0">
                <a:ea typeface="+mn-lt"/>
                <a:cs typeface="+mn-lt"/>
              </a:rPr>
              <a:t>where Address LIKE '%Lahore%’;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668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4105D-0C88-402A-9EDC-C78E76D1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Use of ‘Union’ or ‘OR’</a:t>
            </a:r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4259A7E-50AE-4098-98B5-9897933453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2110" y="2837834"/>
          <a:ext cx="5363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64">
                  <a:extLst>
                    <a:ext uri="{9D8B030D-6E8A-4147-A177-3AD203B41FA5}">
                      <a16:colId xmlns:a16="http://schemas.microsoft.com/office/drawing/2014/main" xmlns="" val="2614742482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229943911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1219341843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3627737408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009868258"/>
                    </a:ext>
                  </a:extLst>
                </a:gridCol>
              </a:tblGrid>
              <a:tr h="356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172714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807EDE74-E869-4CD1-9A3F-0AAA85C2D3F0}"/>
              </a:ext>
            </a:extLst>
          </p:cNvPr>
          <p:cNvGraphicFramePr>
            <a:graphicFrameLocks noGrp="1"/>
          </p:cNvGraphicFramePr>
          <p:nvPr/>
        </p:nvGraphicFramePr>
        <p:xfrm>
          <a:off x="635531" y="3952346"/>
          <a:ext cx="4773645" cy="40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29">
                  <a:extLst>
                    <a:ext uri="{9D8B030D-6E8A-4147-A177-3AD203B41FA5}">
                      <a16:colId xmlns:a16="http://schemas.microsoft.com/office/drawing/2014/main" xmlns="" val="829075147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200323802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1923740798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364383151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1476331452"/>
                    </a:ext>
                  </a:extLst>
                </a:gridCol>
              </a:tblGrid>
              <a:tr h="409432">
                <a:tc>
                  <a:txBody>
                    <a:bodyPr/>
                    <a:lstStyle/>
                    <a:p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89428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79ABAF5C-2867-4D42-99BB-8E9C7201BA43}"/>
              </a:ext>
            </a:extLst>
          </p:cNvPr>
          <p:cNvGraphicFramePr>
            <a:graphicFrameLocks noGrp="1"/>
          </p:cNvGraphicFramePr>
          <p:nvPr/>
        </p:nvGraphicFramePr>
        <p:xfrm>
          <a:off x="464934" y="5226137"/>
          <a:ext cx="3358437" cy="40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479">
                  <a:extLst>
                    <a:ext uri="{9D8B030D-6E8A-4147-A177-3AD203B41FA5}">
                      <a16:colId xmlns:a16="http://schemas.microsoft.com/office/drawing/2014/main" xmlns="" val="1262364728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xmlns="" val="1813937375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xmlns="" val="749812109"/>
                    </a:ext>
                  </a:extLst>
                </a:gridCol>
              </a:tblGrid>
              <a:tr h="4086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89199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B9E129F-ED8C-43A1-B63E-85CEB8B925F0}"/>
              </a:ext>
            </a:extLst>
          </p:cNvPr>
          <p:cNvSpPr txBox="1"/>
          <p:nvPr/>
        </p:nvSpPr>
        <p:spPr>
          <a:xfrm>
            <a:off x="379862" y="46106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Department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3BEB25-2BBA-4851-B634-E52FAF7FFA9A}"/>
              </a:ext>
            </a:extLst>
          </p:cNvPr>
          <p:cNvSpPr txBox="1"/>
          <p:nvPr/>
        </p:nvSpPr>
        <p:spPr>
          <a:xfrm>
            <a:off x="618698" y="2313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Student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988ACD-6E4D-468A-A884-49BBECF1AEC7}"/>
              </a:ext>
            </a:extLst>
          </p:cNvPr>
          <p:cNvSpPr txBox="1"/>
          <p:nvPr/>
        </p:nvSpPr>
        <p:spPr>
          <a:xfrm>
            <a:off x="618698" y="3496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Teacher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33832E-AEB6-4589-9CDF-977264078580}"/>
              </a:ext>
            </a:extLst>
          </p:cNvPr>
          <p:cNvSpPr txBox="1"/>
          <p:nvPr/>
        </p:nvSpPr>
        <p:spPr>
          <a:xfrm>
            <a:off x="6099415" y="1464775"/>
            <a:ext cx="59390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Name the student from Department 3 or GPA &gt;3. </a:t>
            </a:r>
          </a:p>
          <a:p>
            <a:pPr marL="342900" indent="-3429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Name Student or Teachers  from Lahore. 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33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593</Words>
  <Application>Microsoft Office PowerPoint</Application>
  <PresentationFormat>Widescreen</PresentationFormat>
  <Paragraphs>232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IN  Operator</vt:lpstr>
      <vt:lpstr>IN  Operator – Same Queries. </vt:lpstr>
      <vt:lpstr>Set Operation </vt:lpstr>
      <vt:lpstr>Set Operation</vt:lpstr>
      <vt:lpstr>Union</vt:lpstr>
      <vt:lpstr>Set Operation</vt:lpstr>
      <vt:lpstr>Set Operation</vt:lpstr>
      <vt:lpstr>Union Compatibility</vt:lpstr>
      <vt:lpstr>Use of ‘Union’ or ‘OR’ </vt:lpstr>
      <vt:lpstr>Use of ‘Union’ or ‘OR’ </vt:lpstr>
      <vt:lpstr>Set operation or join </vt:lpstr>
      <vt:lpstr>Summary</vt:lpstr>
      <vt:lpstr>Practice Questions</vt:lpstr>
      <vt:lpstr>Show employee names who are managers and they have at least one dependent. nesting </vt:lpstr>
      <vt:lpstr>Show employee names who are managers and they have at least one dependent. nesting </vt:lpstr>
      <vt:lpstr>Show employee names who are managers and they have at least one dependent. nesting </vt:lpstr>
      <vt:lpstr>Show employee name who are managers but they do not have dependents </vt:lpstr>
      <vt:lpstr>&gt; All </vt:lpstr>
      <vt:lpstr>&gt; Any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Zaheer</dc:creator>
  <cp:lastModifiedBy>Microsoft account</cp:lastModifiedBy>
  <cp:revision>13</cp:revision>
  <dcterms:created xsi:type="dcterms:W3CDTF">2022-11-30T06:30:30Z</dcterms:created>
  <dcterms:modified xsi:type="dcterms:W3CDTF">2025-02-02T21:11:36Z</dcterms:modified>
</cp:coreProperties>
</file>