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3" r:id="rId4"/>
    <p:sldId id="275" r:id="rId5"/>
    <p:sldId id="269" r:id="rId6"/>
    <p:sldId id="271" r:id="rId7"/>
    <p:sldId id="272" r:id="rId8"/>
    <p:sldId id="276" r:id="rId9"/>
    <p:sldId id="27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B7151-1120-1AAE-4688-729435245861}" v="4767" dt="2020-05-11T20:35:04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Co-related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of Exists and Not Exists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4AE07-35EE-4705-984D-5BFB71C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9418C3-4F70-459A-BE2D-D011852D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Select the project names of projects that have employee with last name smith involved as manager or as a worker.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Step one: Break query into pieces.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Project number of all those project in which smith is involved as worker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Project number of all those projects in which smith is involved as manager 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C82027C-960B-43AF-99BD-81B68226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48" y="4851805"/>
            <a:ext cx="2696996" cy="17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1EDAD-A933-437B-B926-D1108F00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E69A3-3E1D-4D3B-908A-99A5B28A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Project number of all those project in which smith is involved as worker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Select </a:t>
            </a:r>
            <a:r>
              <a:rPr lang="en-US" dirty="0" err="1">
                <a:latin typeface="Arial"/>
                <a:cs typeface="Arial"/>
              </a:rPr>
              <a:t>wo.pno</a:t>
            </a:r>
            <a:endParaRPr lang="en-US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From WORKS_ON AS wo INNER JOIN EMPLOYEE AS e ON </a:t>
            </a:r>
            <a:r>
              <a:rPr lang="en-US" dirty="0" err="1">
                <a:latin typeface="Arial"/>
                <a:cs typeface="Arial"/>
              </a:rPr>
              <a:t>e.ssn</a:t>
            </a:r>
            <a:r>
              <a:rPr lang="en-US" dirty="0">
                <a:latin typeface="Arial"/>
                <a:cs typeface="Arial"/>
              </a:rPr>
              <a:t> = </a:t>
            </a:r>
            <a:r>
              <a:rPr lang="en-US" dirty="0" err="1">
                <a:latin typeface="Arial"/>
                <a:cs typeface="Arial"/>
              </a:rPr>
              <a:t>wo.essn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WHERE e.Lname</a:t>
            </a:r>
            <a:r>
              <a:rPr lang="en-US" dirty="0">
                <a:latin typeface="Arial"/>
                <a:cs typeface="Arial"/>
              </a:rPr>
              <a:t> = 'smith';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FDF0838-4C4B-4455-BCB8-E17418F8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26" y="3709160"/>
            <a:ext cx="4683919" cy="30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2FEF4-F622-44D2-8E8E-5575995F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8CAC6E-47C9-4BFF-9030-F554A842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Project number of all those projects in which smith is involved as manager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SELECT </a:t>
            </a:r>
            <a:r>
              <a:rPr lang="en-US" dirty="0" err="1">
                <a:latin typeface="Arial"/>
                <a:ea typeface="+mn-lt"/>
                <a:cs typeface="Arial"/>
              </a:rPr>
              <a:t>p.Pnumber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FROM  PROJECT AS p INNER JOIN DEPARTMENT AS d ON </a:t>
            </a:r>
            <a:r>
              <a:rPr lang="en-US" dirty="0" err="1">
                <a:latin typeface="Arial"/>
                <a:ea typeface="+mn-lt"/>
                <a:cs typeface="Arial"/>
              </a:rPr>
              <a:t>p.Dnum</a:t>
            </a:r>
            <a:r>
              <a:rPr lang="en-US" dirty="0">
                <a:latin typeface="Arial"/>
                <a:ea typeface="+mn-lt"/>
                <a:cs typeface="Arial"/>
              </a:rPr>
              <a:t> =  </a:t>
            </a:r>
            <a:r>
              <a:rPr lang="en-US" dirty="0" err="1">
                <a:latin typeface="Arial"/>
                <a:ea typeface="+mn-lt"/>
                <a:cs typeface="Arial"/>
              </a:rPr>
              <a:t>d.Dnumber</a:t>
            </a:r>
            <a:r>
              <a:rPr lang="en-US" dirty="0">
                <a:latin typeface="Arial"/>
                <a:ea typeface="+mn-lt"/>
                <a:cs typeface="Arial"/>
              </a:rPr>
              <a:t> INNER JOIN EMPLYEE AS e ON </a:t>
            </a:r>
            <a:r>
              <a:rPr lang="en-US" dirty="0" err="1">
                <a:latin typeface="Arial"/>
                <a:ea typeface="+mn-lt"/>
                <a:cs typeface="Arial"/>
              </a:rPr>
              <a:t>d.Mgr_ssn</a:t>
            </a:r>
            <a:r>
              <a:rPr lang="en-US" dirty="0">
                <a:latin typeface="Arial"/>
                <a:ea typeface="+mn-lt"/>
                <a:cs typeface="Arial"/>
              </a:rPr>
              <a:t> = </a:t>
            </a:r>
            <a:r>
              <a:rPr lang="en-US" dirty="0" err="1">
                <a:latin typeface="Arial"/>
                <a:ea typeface="+mn-lt"/>
                <a:cs typeface="Arial"/>
              </a:rPr>
              <a:t>e.ssn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WHERE </a:t>
            </a:r>
            <a:r>
              <a:rPr lang="en-US" dirty="0" err="1">
                <a:latin typeface="Arial"/>
                <a:ea typeface="+mn-lt"/>
                <a:cs typeface="Arial"/>
              </a:rPr>
              <a:t>Lname</a:t>
            </a:r>
            <a:r>
              <a:rPr lang="en-US" dirty="0">
                <a:latin typeface="Arial"/>
                <a:ea typeface="+mn-lt"/>
                <a:cs typeface="Arial"/>
              </a:rPr>
              <a:t> = 'Smith'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4E3EE17-E97D-4AE7-B7E4-7E2D8FD3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3" y="4169595"/>
            <a:ext cx="4076699" cy="26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698CE-8FFB-49D7-A8E9-A731B26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9FE4C-1953-4C23-B06D-6187415D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SELECT </a:t>
            </a:r>
            <a:r>
              <a:rPr lang="en-US">
                <a:ea typeface="+mn-lt"/>
                <a:cs typeface="+mn-lt"/>
              </a:rPr>
              <a:t>DISTINCT </a:t>
            </a:r>
            <a:r>
              <a:rPr lang="en-US">
                <a:cs typeface="Calibri" panose="020F0502020204030204"/>
              </a:rPr>
              <a:t>Pname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FROM Project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Where </a:t>
            </a:r>
            <a:r>
              <a:rPr lang="en-US" dirty="0" err="1">
                <a:cs typeface="Calibri" panose="020F0502020204030204"/>
              </a:rPr>
              <a:t>Pnumber</a:t>
            </a:r>
            <a:r>
              <a:rPr lang="en-US" dirty="0">
                <a:cs typeface="Calibri" panose="020F0502020204030204"/>
              </a:rPr>
              <a:t> IN (</a:t>
            </a:r>
            <a:r>
              <a:rPr lang="en-US" dirty="0">
                <a:latin typeface="Arial"/>
                <a:cs typeface="Arial"/>
              </a:rPr>
              <a:t>Select </a:t>
            </a:r>
            <a:r>
              <a:rPr lang="en-US" dirty="0" err="1">
                <a:latin typeface="Arial"/>
                <a:cs typeface="Arial"/>
              </a:rPr>
              <a:t>wo.pno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From WORKS_ON AS wo INNER JOIN EMPLOYEE AS e ON </a:t>
            </a:r>
            <a:r>
              <a:rPr lang="en-US" dirty="0" err="1">
                <a:latin typeface="Arial"/>
                <a:cs typeface="Arial"/>
              </a:rPr>
              <a:t>e.ssn</a:t>
            </a:r>
            <a:r>
              <a:rPr lang="en-US" dirty="0">
                <a:latin typeface="Arial"/>
                <a:cs typeface="Arial"/>
              </a:rPr>
              <a:t> = </a:t>
            </a:r>
            <a:r>
              <a:rPr lang="en-US" dirty="0" err="1">
                <a:latin typeface="Arial"/>
                <a:cs typeface="Arial"/>
              </a:rPr>
              <a:t>wo.essn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WHERE </a:t>
            </a:r>
            <a:r>
              <a:rPr lang="en-US" dirty="0" err="1">
                <a:latin typeface="Arial"/>
                <a:cs typeface="Arial"/>
              </a:rPr>
              <a:t>Lname</a:t>
            </a:r>
            <a:r>
              <a:rPr lang="en-US" dirty="0">
                <a:latin typeface="Arial"/>
                <a:cs typeface="Arial"/>
              </a:rPr>
              <a:t> = 'smith';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OR </a:t>
            </a:r>
            <a:r>
              <a:rPr lang="en-US" dirty="0" err="1">
                <a:cs typeface="Calibri" panose="020F0502020204030204"/>
              </a:rPr>
              <a:t>Pnumber</a:t>
            </a:r>
            <a:r>
              <a:rPr lang="en-US" dirty="0">
                <a:cs typeface="Calibri" panose="020F0502020204030204"/>
              </a:rPr>
              <a:t> IN (</a:t>
            </a:r>
            <a:r>
              <a:rPr lang="en-US" dirty="0">
                <a:latin typeface="Arial"/>
                <a:cs typeface="Arial"/>
              </a:rPr>
              <a:t>SELECT </a:t>
            </a:r>
            <a:r>
              <a:rPr lang="en-US" dirty="0" err="1">
                <a:latin typeface="Arial"/>
                <a:cs typeface="Arial"/>
              </a:rPr>
              <a:t>p.Pnumber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FROM  PROJECT AS p INNER JOIN DEPARTMENT AS d ON </a:t>
            </a:r>
            <a:r>
              <a:rPr lang="en-US" dirty="0" err="1">
                <a:latin typeface="Arial"/>
                <a:cs typeface="Arial"/>
              </a:rPr>
              <a:t>p.Dnum</a:t>
            </a:r>
            <a:r>
              <a:rPr lang="en-US" dirty="0">
                <a:latin typeface="Arial"/>
                <a:cs typeface="Arial"/>
              </a:rPr>
              <a:t> =  </a:t>
            </a:r>
            <a:r>
              <a:rPr lang="en-US" dirty="0" err="1">
                <a:latin typeface="Arial"/>
                <a:cs typeface="Arial"/>
              </a:rPr>
              <a:t>d.Dnumber</a:t>
            </a:r>
            <a:r>
              <a:rPr lang="en-US" dirty="0">
                <a:latin typeface="Arial"/>
                <a:cs typeface="Arial"/>
              </a:rPr>
              <a:t> INNER JOIN EMPLYEE AS e ON </a:t>
            </a:r>
            <a:r>
              <a:rPr lang="en-US" dirty="0" err="1">
                <a:latin typeface="Arial"/>
                <a:cs typeface="Arial"/>
              </a:rPr>
              <a:t>d.Mgr_ssn</a:t>
            </a:r>
            <a:r>
              <a:rPr lang="en-US" dirty="0">
                <a:latin typeface="Arial"/>
                <a:cs typeface="Arial"/>
              </a:rPr>
              <a:t> = </a:t>
            </a:r>
            <a:r>
              <a:rPr lang="en-US" dirty="0" err="1">
                <a:latin typeface="Arial"/>
                <a:cs typeface="Arial"/>
              </a:rPr>
              <a:t>e.ssn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WHERE </a:t>
            </a:r>
            <a:r>
              <a:rPr lang="en-US" dirty="0" err="1">
                <a:latin typeface="Arial"/>
                <a:cs typeface="Arial"/>
              </a:rPr>
              <a:t>Lname</a:t>
            </a:r>
            <a:r>
              <a:rPr lang="en-US" dirty="0">
                <a:latin typeface="Arial"/>
                <a:cs typeface="Arial"/>
              </a:rPr>
              <a:t> = 'Smith');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DEFDE-E758-4815-B70A-69998D9F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2753A-0163-48C2-83C4-812AB0C8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Name  of all the employees who work the same (</a:t>
            </a:r>
            <a:r>
              <a:rPr lang="en-US" dirty="0" err="1">
                <a:ea typeface="+mn-lt"/>
                <a:cs typeface="+mn-lt"/>
              </a:rPr>
              <a:t>project,hours</a:t>
            </a:r>
            <a:r>
              <a:rPr lang="en-US" dirty="0">
                <a:ea typeface="+mn-lt"/>
                <a:cs typeface="+mn-lt"/>
              </a:rPr>
              <a:t>) combination on some project as ‘John Smith’ whose 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 is ‘123456789’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1: </a:t>
            </a:r>
            <a:r>
              <a:rPr lang="en-US" dirty="0" smtClean="0">
                <a:cs typeface="Calibri" panose="020F0502020204030204"/>
              </a:rPr>
              <a:t>find project and hours of </a:t>
            </a:r>
            <a:r>
              <a:rPr lang="en-US" dirty="0" err="1" smtClean="0">
                <a:cs typeface="Calibri" panose="020F0502020204030204"/>
              </a:rPr>
              <a:t>ssn</a:t>
            </a:r>
            <a:r>
              <a:rPr lang="en-US" dirty="0" smtClean="0">
                <a:cs typeface="Calibri" panose="020F0502020204030204"/>
              </a:rPr>
              <a:t> ‘123456789’</a:t>
            </a:r>
            <a:endParaRPr lang="en-US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smtClean="0">
                <a:cs typeface="Calibri" panose="020F0502020204030204"/>
              </a:rPr>
              <a:t>Step 2: find </a:t>
            </a:r>
            <a:r>
              <a:rPr lang="en-US" dirty="0" err="1" smtClean="0">
                <a:cs typeface="Calibri" panose="020F0502020204030204"/>
              </a:rPr>
              <a:t>ssn</a:t>
            </a:r>
            <a:r>
              <a:rPr lang="en-US" dirty="0" smtClean="0">
                <a:cs typeface="Calibri" panose="020F0502020204030204"/>
              </a:rPr>
              <a:t> of all employees with same working hours and project number </a:t>
            </a:r>
          </a:p>
          <a:p>
            <a:pPr marL="0" indent="0">
              <a:buNone/>
            </a:pPr>
            <a:r>
              <a:rPr lang="en-US" dirty="0" smtClean="0">
                <a:cs typeface="Calibri" panose="020F0502020204030204"/>
              </a:rPr>
              <a:t>Step </a:t>
            </a:r>
            <a:r>
              <a:rPr lang="en-US" dirty="0">
                <a:cs typeface="Calibri" panose="020F0502020204030204"/>
              </a:rPr>
              <a:t>3: find name of those employees. </a:t>
            </a:r>
          </a:p>
        </p:txBody>
      </p:sp>
    </p:spTree>
    <p:extLst>
      <p:ext uri="{BB962C8B-B14F-4D97-AF65-F5344CB8AC3E}">
        <p14:creationId xmlns:p14="http://schemas.microsoft.com/office/powerpoint/2010/main" val="292403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919C99-A5C5-42DF-957B-5B07D4C4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87560D-5315-4253-AB26-677085C0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find project and hours of 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 ‘123456789’</a:t>
            </a:r>
            <a:endParaRPr lang="en-US" dirty="0"/>
          </a:p>
          <a:p>
            <a:pPr marL="0" indent="0">
              <a:buNone/>
            </a:pPr>
            <a:r>
              <a:rPr lang="en-US">
                <a:cs typeface="Calibri"/>
              </a:rPr>
              <a:t>SELECT Essn From WORKS_ON WHERE (Pno, Hours) IN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(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SELECT </a:t>
            </a:r>
            <a:r>
              <a:rPr lang="en-US" err="1">
                <a:cs typeface="Calibri"/>
              </a:rPr>
              <a:t>Pno</a:t>
            </a:r>
            <a:r>
              <a:rPr lang="en-US" dirty="0">
                <a:cs typeface="Calibri"/>
              </a:rPr>
              <a:t>, Hours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FROM WORKS_ON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 WHERE ESSN = '123456789');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4B3C-37B0-47DB-9D47-34AAC5DF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3A1B5-986A-4D1D-9C8B-58555D04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find 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 of all employees with same working hours and project number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SELECT Fname, Lname FROM EMPLOYEE WHERE ssn IN (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SELECT </a:t>
            </a:r>
            <a:r>
              <a:rPr lang="en-US" err="1">
                <a:cs typeface="Calibri"/>
              </a:rPr>
              <a:t>Essn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FROM WORKS_ON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WHERE (</a:t>
            </a:r>
            <a:r>
              <a:rPr lang="en-US" err="1">
                <a:cs typeface="Calibri"/>
              </a:rPr>
              <a:t>Pno</a:t>
            </a:r>
            <a:r>
              <a:rPr lang="en-US" dirty="0">
                <a:cs typeface="Calibri"/>
              </a:rPr>
              <a:t>, Hours) IN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(</a:t>
            </a:r>
            <a:r>
              <a:rPr lang="en-US">
                <a:ea typeface="+mn-lt"/>
                <a:cs typeface="+mn-lt"/>
              </a:rPr>
              <a:t>SELECT Pno, Hours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FROM WORKS_ON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WHERE ESSN = '123456789')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364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8B97E-3A72-4020-9C38-952DB7B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D251DC-8434-4FE9-8320-8EEB1267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Select Name  of all the employees who work the same (</a:t>
            </a:r>
            <a:r>
              <a:rPr lang="en-US" dirty="0" err="1">
                <a:cs typeface="Calibri"/>
              </a:rPr>
              <a:t>project,hours</a:t>
            </a:r>
            <a:r>
              <a:rPr lang="en-US" dirty="0">
                <a:cs typeface="Calibri"/>
              </a:rPr>
              <a:t>) combination on some project as ‘John Smith’ whose </a:t>
            </a:r>
            <a:r>
              <a:rPr lang="en-US" dirty="0" err="1">
                <a:cs typeface="Calibri"/>
              </a:rPr>
              <a:t>ssn</a:t>
            </a:r>
            <a:r>
              <a:rPr lang="en-US" dirty="0">
                <a:cs typeface="Calibri"/>
              </a:rPr>
              <a:t> is ‘123456789’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>
              <a:buNone/>
            </a:pPr>
            <a:r>
              <a:rPr lang="en-US" dirty="0">
                <a:cs typeface="Calibri"/>
              </a:rPr>
              <a:t>FROM EMPLOYEE </a:t>
            </a:r>
          </a:p>
          <a:p>
            <a:pPr>
              <a:buNone/>
            </a:pPr>
            <a:r>
              <a:rPr lang="en-US" dirty="0">
                <a:cs typeface="Calibri"/>
              </a:rPr>
              <a:t>WHERE </a:t>
            </a:r>
            <a:r>
              <a:rPr lang="en-US" dirty="0" err="1">
                <a:cs typeface="Calibri"/>
              </a:rPr>
              <a:t>ssn</a:t>
            </a:r>
            <a:r>
              <a:rPr lang="en-US" dirty="0">
                <a:cs typeface="Calibri"/>
              </a:rPr>
              <a:t> IN (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 </a:t>
            </a:r>
            <a:r>
              <a:rPr lang="en-US" dirty="0" err="1">
                <a:ea typeface="+mn-lt"/>
                <a:cs typeface="+mn-lt"/>
              </a:rPr>
              <a:t>Essn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WORKS_ON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(</a:t>
            </a:r>
            <a:r>
              <a:rPr lang="en-US" dirty="0" err="1">
                <a:ea typeface="+mn-lt"/>
                <a:cs typeface="+mn-lt"/>
              </a:rPr>
              <a:t>Pno</a:t>
            </a:r>
            <a:r>
              <a:rPr lang="en-US" dirty="0">
                <a:ea typeface="+mn-lt"/>
                <a:cs typeface="+mn-lt"/>
              </a:rPr>
              <a:t>, Hours) IN (</a:t>
            </a:r>
            <a:r>
              <a:rPr lang="en-US" dirty="0">
                <a:cs typeface="Calibri"/>
              </a:rPr>
              <a:t>SELECT </a:t>
            </a:r>
            <a:r>
              <a:rPr lang="en-US" dirty="0" err="1">
                <a:cs typeface="Calibri"/>
              </a:rPr>
              <a:t>Pno</a:t>
            </a:r>
            <a:r>
              <a:rPr lang="en-US" dirty="0">
                <a:cs typeface="Calibri"/>
              </a:rPr>
              <a:t>, Hours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FROM WORKS_ON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WHERE ESSN = '123456789'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));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84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69ADC-CCEA-4269-835B-B61CEB33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BEF65-3220-4A64-B2C1-BE77152C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Show name of all those employees whose salary is greater than all employees of </a:t>
            </a:r>
            <a:r>
              <a:rPr lang="en-US" dirty="0" err="1">
                <a:cs typeface="Calibri" panose="020F0502020204030204"/>
              </a:rPr>
              <a:t>Dno</a:t>
            </a:r>
            <a:r>
              <a:rPr lang="en-US" dirty="0">
                <a:cs typeface="Calibri" panose="020F0502020204030204"/>
              </a:rPr>
              <a:t> = 5.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1: salary of all employees of </a:t>
            </a:r>
            <a:r>
              <a:rPr lang="en-US" dirty="0" err="1">
                <a:cs typeface="Calibri" panose="020F0502020204030204"/>
              </a:rPr>
              <a:t>dno</a:t>
            </a:r>
            <a:r>
              <a:rPr lang="en-US" dirty="0">
                <a:cs typeface="Calibri" panose="020F0502020204030204"/>
              </a:rPr>
              <a:t> = 5.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2: name of all employees with salary greater than all employees of </a:t>
            </a:r>
            <a:r>
              <a:rPr lang="en-US" dirty="0" err="1">
                <a:cs typeface="Calibri" panose="020F0502020204030204"/>
              </a:rPr>
              <a:t>dno</a:t>
            </a:r>
            <a:r>
              <a:rPr lang="en-US" dirty="0">
                <a:cs typeface="Calibri" panose="020F0502020204030204"/>
              </a:rPr>
              <a:t> = 5. </a:t>
            </a:r>
          </a:p>
        </p:txBody>
      </p:sp>
    </p:spTree>
    <p:extLst>
      <p:ext uri="{BB962C8B-B14F-4D97-AF65-F5344CB8AC3E}">
        <p14:creationId xmlns:p14="http://schemas.microsoft.com/office/powerpoint/2010/main" val="329840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9DA597-5538-42F0-920A-BB0B80B0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5CB7B-DA4A-4D96-8C72-218E5DE3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Step 1: salary of all employees 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r>
              <a:rPr lang="en-US">
                <a:cs typeface="Calibri"/>
              </a:rPr>
              <a:t>SELECT Fname , Lname FROM EMPLOYEE WHERE salary &gt; ALL (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20000, 30000, 50000, 55000... ); </a:t>
            </a:r>
          </a:p>
        </p:txBody>
      </p:sp>
    </p:spTree>
    <p:extLst>
      <p:ext uri="{BB962C8B-B14F-4D97-AF65-F5344CB8AC3E}">
        <p14:creationId xmlns:p14="http://schemas.microsoft.com/office/powerpoint/2010/main" val="138862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5B573-52DE-47D5-813E-326B6B56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Exists &amp; Not Exists Operator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5D1C6-3FB7-4FEE-A0A1-935C0453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The EXISTS operator is used to test for the existence of any record in a subquery.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EXISTS operator returns true if the subquery returns one or more records.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NOT EXISTS operator returns true if the subquery returns no records at all.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533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08DAD-64D8-4E64-83A4-A336B4C7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F8E4D-5950-44F3-9DAC-BDA79B98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Step 2: name of all employees with salary greater than all employees 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Employee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salary &gt; ALL (</a:t>
            </a:r>
            <a:r>
              <a:rPr lang="en-US" dirty="0">
                <a:ea typeface="+mn-lt"/>
                <a:cs typeface="+mn-lt"/>
              </a:rPr>
              <a:t>SELECT salary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EMPLOYEE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5);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94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5EA0CA-D254-4607-884E-01FC3921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Corelated 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68A73D-F1FC-4913-AA7D-8F9CB1F1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A correlated subquery is a subquery that uses values from the outer query.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Show the detail of employees who is working on at least one project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06D4F602-56CA-4FE7-8B81-58426FE07071}"/>
              </a:ext>
            </a:extLst>
          </p:cNvPr>
          <p:cNvGraphicFramePr>
            <a:graphicFrameLocks noGrp="1"/>
          </p:cNvGraphicFramePr>
          <p:nvPr/>
        </p:nvGraphicFramePr>
        <p:xfrm>
          <a:off x="1616763" y="3383915"/>
          <a:ext cx="788136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683">
                  <a:extLst>
                    <a:ext uri="{9D8B030D-6E8A-4147-A177-3AD203B41FA5}">
                      <a16:colId xmlns:a16="http://schemas.microsoft.com/office/drawing/2014/main" xmlns="" val="498370814"/>
                    </a:ext>
                  </a:extLst>
                </a:gridCol>
                <a:gridCol w="3940683">
                  <a:extLst>
                    <a:ext uri="{9D8B030D-6E8A-4147-A177-3AD203B41FA5}">
                      <a16:colId xmlns:a16="http://schemas.microsoft.com/office/drawing/2014/main" xmlns="" val="890934046"/>
                    </a:ext>
                  </a:extLst>
                </a:gridCol>
              </a:tblGrid>
              <a:tr h="1732745">
                <a:tc>
                  <a:txBody>
                    <a:bodyPr/>
                    <a:lstStyle/>
                    <a:p>
                      <a:r>
                        <a:rPr lang="en-US" dirty="0"/>
                        <a:t>SELECT * 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FROM EMPLOYEE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WHERE </a:t>
                      </a:r>
                      <a:r>
                        <a:rPr lang="en-US" dirty="0" err="1"/>
                        <a:t>ssn</a:t>
                      </a:r>
                      <a:r>
                        <a:rPr lang="en-US" dirty="0"/>
                        <a:t> IN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( SELECT  DISTINCT </a:t>
                      </a:r>
                      <a:r>
                        <a:rPr lang="en-US" dirty="0" err="1"/>
                        <a:t>Essn</a:t>
                      </a:r>
                      <a:r>
                        <a:rPr lang="en-US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FROM WORKS_ON);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SELECT *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FROM EMPLOYEE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WHERE EXISTS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(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SELECT *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FROM WORKS_ON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WHERE </a:t>
                      </a:r>
                      <a:r>
                        <a:rPr lang="en-US" sz="1800" b="1" i="0" u="none" strike="noStrike" noProof="0" dirty="0" err="1">
                          <a:latin typeface="Calibri"/>
                        </a:rPr>
                        <a:t>WORKS_ON.Essn</a:t>
                      </a:r>
                      <a:r>
                        <a:rPr lang="en-US" sz="1800" b="1" i="0" u="none" strike="noStrike" noProof="0" dirty="0">
                          <a:latin typeface="Calibri"/>
                        </a:rPr>
                        <a:t> = </a:t>
                      </a:r>
                      <a:r>
                        <a:rPr lang="en-US" sz="1800" b="1" i="0" u="none" strike="noStrike" noProof="0" dirty="0" err="1">
                          <a:latin typeface="Calibri"/>
                        </a:rPr>
                        <a:t>EMPLOYEE.ssn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);</a:t>
                      </a:r>
                    </a:p>
                    <a:p>
                      <a:pPr lvl="0">
                        <a:buNone/>
                      </a:pPr>
                      <a:endParaRPr lang="en-US" sz="1800" b="1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375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3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BE41A-403F-4EA6-A3A6-E968AB5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Corelated query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AE5286-1FC3-4CD8-A4BD-E62FC6ED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Show employees who do not have any dependents.</a:t>
            </a:r>
            <a:endParaRPr lang="en-US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F9583D2-3659-41A1-997E-1916E1C3222F}"/>
              </a:ext>
            </a:extLst>
          </p:cNvPr>
          <p:cNvGraphicFramePr>
            <a:graphicFrameLocks noGrp="1"/>
          </p:cNvGraphicFramePr>
          <p:nvPr/>
        </p:nvGraphicFramePr>
        <p:xfrm>
          <a:off x="1295173" y="2769540"/>
          <a:ext cx="81686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xmlns="" val="1852329997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xmlns="" val="868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SELECT *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FROM EMPLOYEE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WHERE ssn NOT IN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( SELCT DISTINCT Essn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 FROM DEPENDENT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SELECT *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FROM EMPLOYEE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WHERE NOT EXISTS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(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       SELECT *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      FROM DEPENDENT 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      WHERE DEPENDENT. Essn =EMPLOYEE.ssn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)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747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7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92F8D-9D33-4586-9380-8E576D9E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BEA6C-5D90-4252-A8D8-6E96548A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Show the name of all customers who placed at least one order.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Can we do it by nesting?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Customer :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79BB233-D792-4063-B290-C03FC1376B6E}"/>
              </a:ext>
            </a:extLst>
          </p:cNvPr>
          <p:cNvGraphicFramePr>
            <a:graphicFrameLocks noGrp="1"/>
          </p:cNvGraphicFramePr>
          <p:nvPr/>
        </p:nvGraphicFramePr>
        <p:xfrm>
          <a:off x="1112741" y="3791744"/>
          <a:ext cx="3976800" cy="4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00">
                  <a:extLst>
                    <a:ext uri="{9D8B030D-6E8A-4147-A177-3AD203B41FA5}">
                      <a16:colId xmlns:a16="http://schemas.microsoft.com/office/drawing/2014/main" xmlns="" val="1142311759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xmlns="" val="188817282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xmlns="" val="3667457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xmlns="" val="133273212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08287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9563E529-052B-495E-87C2-7198A8E17F2D}"/>
              </a:ext>
            </a:extLst>
          </p:cNvPr>
          <p:cNvGraphicFramePr>
            <a:graphicFrameLocks noGrp="1"/>
          </p:cNvGraphicFramePr>
          <p:nvPr/>
        </p:nvGraphicFramePr>
        <p:xfrm>
          <a:off x="981875" y="4676831"/>
          <a:ext cx="4665050" cy="51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xmlns="" val="25953840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3106452979"/>
                    </a:ext>
                  </a:extLst>
                </a:gridCol>
                <a:gridCol w="2012889">
                  <a:extLst>
                    <a:ext uri="{9D8B030D-6E8A-4147-A177-3AD203B41FA5}">
                      <a16:colId xmlns:a16="http://schemas.microsoft.com/office/drawing/2014/main" xmlns="" val="3676693131"/>
                    </a:ext>
                  </a:extLst>
                </a:gridCol>
                <a:gridCol w="1166261">
                  <a:extLst>
                    <a:ext uri="{9D8B030D-6E8A-4147-A177-3AD203B41FA5}">
                      <a16:colId xmlns:a16="http://schemas.microsoft.com/office/drawing/2014/main" xmlns="" val="379045648"/>
                    </a:ext>
                  </a:extLst>
                </a:gridCol>
              </a:tblGrid>
              <a:tr h="517072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Delievery_Date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73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64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92F8D-9D33-4586-9380-8E576D9E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BEA6C-5D90-4252-A8D8-6E96548A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ea typeface="+mn-lt"/>
                <a:cs typeface="+mn-lt"/>
              </a:rPr>
              <a:t>Show the name of all customers who placed at least one order.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Customer 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8000" dirty="0">
                <a:latin typeface="Consolas"/>
                <a:cs typeface="Calibri" panose="020F0502020204030204"/>
              </a:rPr>
              <a:t>SELECT Name</a:t>
            </a:r>
          </a:p>
          <a:p>
            <a:pPr marL="0" indent="0">
              <a:buNone/>
            </a:pPr>
            <a:r>
              <a:rPr lang="en-US" sz="8000" dirty="0">
                <a:latin typeface="Consolas"/>
                <a:cs typeface="Calibri" panose="020F0502020204030204"/>
              </a:rPr>
              <a:t>FROM Customer </a:t>
            </a:r>
            <a:br>
              <a:rPr lang="en-US" sz="8000" dirty="0">
                <a:latin typeface="Consolas"/>
                <a:cs typeface="Calibri" panose="020F0502020204030204"/>
              </a:rPr>
            </a:br>
            <a:r>
              <a:rPr lang="en-US" sz="8000" dirty="0">
                <a:latin typeface="Consolas"/>
                <a:cs typeface="Calibri" panose="020F0502020204030204"/>
              </a:rPr>
              <a:t>WHERE EXISTS (SELECT * </a:t>
            </a:r>
            <a:br>
              <a:rPr lang="en-US" sz="8000" dirty="0">
                <a:latin typeface="Consolas"/>
                <a:cs typeface="Calibri" panose="020F0502020204030204"/>
              </a:rPr>
            </a:br>
            <a:r>
              <a:rPr lang="en-US" sz="8000" dirty="0">
                <a:latin typeface="Consolas"/>
                <a:cs typeface="Calibri" panose="020F0502020204030204"/>
              </a:rPr>
              <a:t>              FROM Order </a:t>
            </a:r>
            <a:br>
              <a:rPr lang="en-US" sz="8000" dirty="0">
                <a:latin typeface="Consolas"/>
                <a:cs typeface="Calibri" panose="020F0502020204030204"/>
              </a:rPr>
            </a:br>
            <a:r>
              <a:rPr lang="en-US" sz="8000" dirty="0">
                <a:latin typeface="Consolas"/>
                <a:cs typeface="Calibri" panose="020F0502020204030204"/>
              </a:rPr>
              <a:t>              WHERE Customer.ID = Order.C_id);</a:t>
            </a:r>
            <a:endParaRPr lang="en-US" sz="8000" dirty="0">
              <a:cs typeface="Calibri"/>
            </a:endParaRPr>
          </a:p>
          <a:p>
            <a:pPr marL="0" indent="0">
              <a:buNone/>
            </a:pPr>
            <a:endParaRPr lang="en-US" sz="8000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79BB233-D792-4063-B290-C03FC1376B6E}"/>
              </a:ext>
            </a:extLst>
          </p:cNvPr>
          <p:cNvGraphicFramePr>
            <a:graphicFrameLocks noGrp="1"/>
          </p:cNvGraphicFramePr>
          <p:nvPr/>
        </p:nvGraphicFramePr>
        <p:xfrm>
          <a:off x="1012208" y="2513462"/>
          <a:ext cx="39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00">
                  <a:extLst>
                    <a:ext uri="{9D8B030D-6E8A-4147-A177-3AD203B41FA5}">
                      <a16:colId xmlns:a16="http://schemas.microsoft.com/office/drawing/2014/main" xmlns="" val="1142311759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xmlns="" val="188817282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xmlns="" val="3667457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xmlns="" val="1332732126"/>
                    </a:ext>
                  </a:extLst>
                </a:gridCol>
              </a:tblGrid>
              <a:tr h="286359">
                <a:tc>
                  <a:txBody>
                    <a:bodyPr/>
                    <a:lstStyle/>
                    <a:p>
                      <a:r>
                        <a:rPr lang="en-US" u="sng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08287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9563E529-052B-495E-87C2-7198A8E17F2D}"/>
              </a:ext>
            </a:extLst>
          </p:cNvPr>
          <p:cNvGraphicFramePr>
            <a:graphicFrameLocks noGrp="1"/>
          </p:cNvGraphicFramePr>
          <p:nvPr/>
        </p:nvGraphicFramePr>
        <p:xfrm>
          <a:off x="880281" y="3393364"/>
          <a:ext cx="4665050" cy="59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xmlns="" val="25953840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3106452979"/>
                    </a:ext>
                  </a:extLst>
                </a:gridCol>
                <a:gridCol w="2012889">
                  <a:extLst>
                    <a:ext uri="{9D8B030D-6E8A-4147-A177-3AD203B41FA5}">
                      <a16:colId xmlns:a16="http://schemas.microsoft.com/office/drawing/2014/main" xmlns="" val="3676693131"/>
                    </a:ext>
                  </a:extLst>
                </a:gridCol>
                <a:gridCol w="1166261">
                  <a:extLst>
                    <a:ext uri="{9D8B030D-6E8A-4147-A177-3AD203B41FA5}">
                      <a16:colId xmlns:a16="http://schemas.microsoft.com/office/drawing/2014/main" xmlns="" val="379045648"/>
                    </a:ext>
                  </a:extLst>
                </a:gridCol>
              </a:tblGrid>
              <a:tr h="593855"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  <a:r>
                        <a:rPr lang="en-US" u="sng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Delievery_Date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73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0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92F8D-9D33-4586-9380-8E576D9E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BEA6C-5D90-4252-A8D8-6E96548A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Show the name of all customers who has not placed any order.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Customer :</a:t>
            </a:r>
            <a:endParaRPr lang="en-US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Order: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SELECT </a:t>
            </a:r>
            <a:r>
              <a:rPr lang="en-US">
                <a:latin typeface="Consolas"/>
                <a:cs typeface="Calibri" panose="020F0502020204030204"/>
              </a:rPr>
              <a:t>Name 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FROM Customer 
</a:t>
            </a:r>
            <a:r>
              <a:rPr lang="en-US">
                <a:latin typeface="Consolas"/>
                <a:cs typeface="Calibri" panose="020F0502020204030204"/>
              </a:rPr>
              <a:t>WHERE NOT EXISTS (SELECT * </a:t>
            </a:r>
            <a:r>
              <a:rPr lang="en-US" dirty="0">
                <a:latin typeface="Consolas"/>
                <a:cs typeface="Calibri" panose="020F0502020204030204"/>
              </a:rPr>
              <a:t>
              FROM Order 
              WHERE Customer.ID = Order.C_id);</a:t>
            </a:r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79BB233-D792-4063-B290-C03FC1376B6E}"/>
              </a:ext>
            </a:extLst>
          </p:cNvPr>
          <p:cNvGraphicFramePr>
            <a:graphicFrameLocks noGrp="1"/>
          </p:cNvGraphicFramePr>
          <p:nvPr/>
        </p:nvGraphicFramePr>
        <p:xfrm>
          <a:off x="1008380" y="2525776"/>
          <a:ext cx="3976800" cy="4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00">
                  <a:extLst>
                    <a:ext uri="{9D8B030D-6E8A-4147-A177-3AD203B41FA5}">
                      <a16:colId xmlns:a16="http://schemas.microsoft.com/office/drawing/2014/main" xmlns="" val="1142311759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xmlns="" val="188817282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xmlns="" val="3667457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xmlns="" val="133273212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0" u="sng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08287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9563E529-052B-495E-87C2-7198A8E17F2D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632200"/>
          <a:ext cx="4665050" cy="59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xmlns="" val="25953840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3106452979"/>
                    </a:ext>
                  </a:extLst>
                </a:gridCol>
                <a:gridCol w="2012889">
                  <a:extLst>
                    <a:ext uri="{9D8B030D-6E8A-4147-A177-3AD203B41FA5}">
                      <a16:colId xmlns:a16="http://schemas.microsoft.com/office/drawing/2014/main" xmlns="" val="3676693131"/>
                    </a:ext>
                  </a:extLst>
                </a:gridCol>
                <a:gridCol w="1166261">
                  <a:extLst>
                    <a:ext uri="{9D8B030D-6E8A-4147-A177-3AD203B41FA5}">
                      <a16:colId xmlns:a16="http://schemas.microsoft.com/office/drawing/2014/main" xmlns="" val="379045648"/>
                    </a:ext>
                  </a:extLst>
                </a:gridCol>
              </a:tblGrid>
              <a:tr h="593855">
                <a:tc>
                  <a:txBody>
                    <a:bodyPr/>
                    <a:lstStyle/>
                    <a:p>
                      <a:r>
                        <a:rPr lang="en-US" b="1" i="0" u="sng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Delievery_Date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73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8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29D8C-8C95-4BFD-81CD-9D0AAABF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these with </a:t>
            </a:r>
            <a:r>
              <a:rPr lang="en-US"/>
              <a:t>Corelated Method.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406B6-796D-421D-B1F2-0476B033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are managers and they have at least one dependent.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who are managers but they do not have dependents.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 name on which Aliya is not working.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all dependent name of employees working in IT department.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work in research department.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 names in which an employee ‘John Smith’ works.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all project names which are controlled by a department in which ‘John Smith’ works.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has a supervisor with the same salary as themselves.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do not work on any project.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names which are not controlling any project and has a location in Houston.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5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4AE07-35EE-4705-984D-5BFB71C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9418C3-4F70-459A-BE2D-D011852D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Select the project names of projects that have employee with last name smith involved as manager or as a worker.</a:t>
            </a: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1771FDD-ED7F-4ACF-A6CC-EB0AA278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18" y="2788114"/>
            <a:ext cx="5631976" cy="37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449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office theme</vt:lpstr>
      <vt:lpstr>Co-related queries</vt:lpstr>
      <vt:lpstr>Exists &amp; Not Exists Operator </vt:lpstr>
      <vt:lpstr>Corelated query</vt:lpstr>
      <vt:lpstr>Corelated query </vt:lpstr>
      <vt:lpstr>Example</vt:lpstr>
      <vt:lpstr>Example</vt:lpstr>
      <vt:lpstr>Example</vt:lpstr>
      <vt:lpstr>Try these with Corelated Method. </vt:lpstr>
      <vt:lpstr>Query 1</vt:lpstr>
      <vt:lpstr>Query 1</vt:lpstr>
      <vt:lpstr>Query 1</vt:lpstr>
      <vt:lpstr>Query 1</vt:lpstr>
      <vt:lpstr>Query 1</vt:lpstr>
      <vt:lpstr>Query 2</vt:lpstr>
      <vt:lpstr>Query 2</vt:lpstr>
      <vt:lpstr>Query 2</vt:lpstr>
      <vt:lpstr>Query 2</vt:lpstr>
      <vt:lpstr>Query 3</vt:lpstr>
      <vt:lpstr>Query 3</vt:lpstr>
      <vt:lpstr>Query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684</cp:revision>
  <dcterms:created xsi:type="dcterms:W3CDTF">2020-05-09T19:48:28Z</dcterms:created>
  <dcterms:modified xsi:type="dcterms:W3CDTF">2025-02-02T23:19:23Z</dcterms:modified>
</cp:coreProperties>
</file>