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603" r:id="rId3"/>
    <p:sldId id="604" r:id="rId4"/>
    <p:sldId id="605" r:id="rId5"/>
    <p:sldId id="622" r:id="rId6"/>
    <p:sldId id="608" r:id="rId7"/>
    <p:sldId id="609" r:id="rId8"/>
    <p:sldId id="623" r:id="rId9"/>
    <p:sldId id="624" r:id="rId10"/>
    <p:sldId id="610" r:id="rId11"/>
    <p:sldId id="611" r:id="rId12"/>
    <p:sldId id="612" r:id="rId13"/>
    <p:sldId id="521" r:id="rId14"/>
    <p:sldId id="554" r:id="rId15"/>
    <p:sldId id="592" r:id="rId16"/>
    <p:sldId id="557" r:id="rId17"/>
    <p:sldId id="626" r:id="rId18"/>
    <p:sldId id="556" r:id="rId19"/>
    <p:sldId id="628" r:id="rId20"/>
    <p:sldId id="527" r:id="rId21"/>
    <p:sldId id="541" r:id="rId22"/>
    <p:sldId id="588" r:id="rId23"/>
    <p:sldId id="629" r:id="rId24"/>
    <p:sldId id="602" r:id="rId25"/>
    <p:sldId id="540" r:id="rId26"/>
    <p:sldId id="627" r:id="rId27"/>
    <p:sldId id="539" r:id="rId28"/>
    <p:sldId id="584" r:id="rId29"/>
    <p:sldId id="585" r:id="rId30"/>
    <p:sldId id="630" r:id="rId31"/>
    <p:sldId id="636" r:id="rId32"/>
    <p:sldId id="637" r:id="rId33"/>
    <p:sldId id="635" r:id="rId34"/>
    <p:sldId id="625" r:id="rId35"/>
    <p:sldId id="631" r:id="rId36"/>
    <p:sldId id="555" r:id="rId37"/>
    <p:sldId id="638" r:id="rId38"/>
    <p:sldId id="632" r:id="rId39"/>
    <p:sldId id="523" r:id="rId40"/>
    <p:sldId id="524" r:id="rId41"/>
    <p:sldId id="633" r:id="rId42"/>
    <p:sldId id="52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0BE5B-A45E-4D1B-A5A4-7705D6639D5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4730-DD98-4938-84BA-927140F8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reference to the SALARY attribute on the right of = refers to the old SALARY value before modification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reference to the SALARY attribute on the left of = refers to the new SALARY value after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14730-DD98-4938-84BA-927140F84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EB094D-46BC-4CE0-A53F-2C7E4F5AF85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6A886-6272-4388-81E7-6985128B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12BA86-F477-46A3-843B-AD12D34F1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Manipulation Language </a:t>
            </a:r>
          </a:p>
          <a:p>
            <a:endParaRPr lang="en-US" dirty="0"/>
          </a:p>
          <a:p>
            <a:r>
              <a:rPr lang="en-US" dirty="0"/>
              <a:t>Commands:  Insert, Delete, Update &amp; select </a:t>
            </a:r>
          </a:p>
        </p:txBody>
      </p:sp>
    </p:spTree>
    <p:extLst>
      <p:ext uri="{BB962C8B-B14F-4D97-AF65-F5344CB8AC3E}">
        <p14:creationId xmlns:p14="http://schemas.microsoft.com/office/powerpoint/2010/main" val="88462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="" xmlns:a16="http://schemas.microsoft.com/office/drawing/2014/main" id="{A2B06E2E-9792-4B68-802C-EA8DD86E6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1DAA4CAD-5166-4906-A998-986D9041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Used to modify attribute values of one or more selected tuples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WHERE-clause selects the tuples to be modified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SET-clause specifies the attributes to be modified and their new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="" xmlns:a16="http://schemas.microsoft.com/office/drawing/2014/main" id="{F0EF4056-2E10-46BE-BE6B-16C79C3BF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UPDATE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9D3B2BD0-D213-474A-AFED-51022AA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4" y="1641475"/>
            <a:ext cx="7945437" cy="4802188"/>
          </a:xfrm>
        </p:spPr>
        <p:txBody>
          <a:bodyPr/>
          <a:lstStyle/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Example:</a:t>
            </a:r>
            <a:r>
              <a:rPr lang="en-US" altLang="en-US" sz="2400" dirty="0">
                <a:solidFill>
                  <a:srgbClr val="000000"/>
                </a:solidFill>
              </a:rPr>
              <a:t> Change the location and controlling department number of project number 10 to 'Bellaire' and 5, respectively.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U5:	UPDATE 	PROJECT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SET		PLOCATION = 'Bellaire', DNUM = 5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WHERE	PNUMBER=10;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="" xmlns:a16="http://schemas.microsoft.com/office/drawing/2014/main" id="{091CA5A6-06E1-4CB0-90F7-3146FB1A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UPDATE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BA863E3F-9001-4695-AB39-08A6D95C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4" y="1641475"/>
            <a:ext cx="7945437" cy="480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Give all employees in the 'Research' department a 10% raise in salary.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/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U6:	UPDATE 	EMPLOYEE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	SET		SALARY = SALARY *1.1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	WHERE	</a:t>
            </a:r>
            <a:r>
              <a:rPr lang="en-US" altLang="en-US" b="1" dirty="0" err="1">
                <a:solidFill>
                  <a:srgbClr val="FF0000"/>
                </a:solidFill>
              </a:rPr>
              <a:t>dno</a:t>
            </a:r>
            <a:r>
              <a:rPr lang="en-US" altLang="en-US" b="1" dirty="0">
                <a:solidFill>
                  <a:srgbClr val="FF0000"/>
                </a:solidFill>
              </a:rPr>
              <a:t> =5;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 this request, the modified SALARY value depends on the original SALARY value in each tuple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="" xmlns:a16="http://schemas.microsoft.com/office/drawing/2014/main" id="{E8D424DD-5B0A-41CB-A66B-3E3FB400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 Queries in SQL :</a:t>
            </a:r>
            <a:r>
              <a:rPr lang="en-US" altLang="en-US" dirty="0">
                <a:solidFill>
                  <a:srgbClr val="000000"/>
                </a:solidFill>
              </a:rPr>
              <a:t> SELECT statement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0B357C01-25A3-4643-9260-8B3F84FB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SQL has one basic statement for retrieving information from a database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="" xmlns:a16="http://schemas.microsoft.com/office/drawing/2014/main" id="{A5B2837A-ADAF-4E68-98EF-84061A217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Retrieval Queries in SQL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C4F88779-4806-4E9B-A442-4B56265B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36726"/>
            <a:ext cx="7772400" cy="4589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000000"/>
                </a:solidFill>
              </a:rPr>
              <a:t/>
            </a:r>
            <a:br>
              <a:rPr lang="en-US" altLang="en-US" sz="2400" i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</a:rPr>
              <a:t> 	&lt;attribute list&gt;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</a:rPr>
              <a:t> 	&lt;table list&gt;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WHERE	</a:t>
            </a:r>
            <a:r>
              <a:rPr lang="en-US" altLang="en-US" sz="2000" dirty="0">
                <a:solidFill>
                  <a:srgbClr val="000000"/>
                </a:solidFill>
              </a:rPr>
              <a:t>&lt;condition&gt;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&lt;attribute list&gt; is a list of attribute names whose values are to be retrieved by the query</a:t>
            </a: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&lt;table list&gt; is a list of the relation names required to process the query</a:t>
            </a: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&lt;condition&gt; is a conditional (Boolean) expression that identifies the tuples to be retrieved by the query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="" xmlns:a16="http://schemas.microsoft.com/office/drawing/2014/main" id="{2D26DB91-B973-41B3-BFD3-69C7A5DD1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2788" y="269876"/>
            <a:ext cx="2444750" cy="4532313"/>
          </a:xfrm>
        </p:spPr>
        <p:txBody>
          <a:bodyPr/>
          <a:lstStyle/>
          <a:p>
            <a:pPr>
              <a:defRPr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Populated Database--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Fig.5.6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059" name="Picture 5" descr="31755_FIG0706r.gif                                             0001035BEeyore                         B91DCF3B:">
            <a:extLst>
              <a:ext uri="{FF2B5EF4-FFF2-40B4-BE49-F238E27FC236}">
                <a16:creationId xmlns="" xmlns:a16="http://schemas.microsoft.com/office/drawing/2014/main" id="{F9BBA896-E3A9-4E42-8A66-CCFDD0AA7F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6763" y="269875"/>
            <a:ext cx="5995978" cy="6050714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="" xmlns:a16="http://schemas.microsoft.com/office/drawing/2014/main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name and address of all employees.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       SELECT	FNAME,MINIT, LNAME, ADDRESS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FROM 	EMPLOYEE ;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E07CD8-21BF-497C-8AB0-650AEA987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7"/>
          <a:stretch/>
        </p:blipFill>
        <p:spPr>
          <a:xfrm>
            <a:off x="5390147" y="3882189"/>
            <a:ext cx="5351090" cy="25104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="" xmlns:a16="http://schemas.microsoft.com/office/drawing/2014/main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information of all employees.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       SELECT	*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FROM 	EMPLOYEE ;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65D3B5-8660-4657-A1BD-7BE87833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0" y="3712995"/>
            <a:ext cx="9787481" cy="2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2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="" xmlns:a16="http://schemas.microsoft.com/office/drawing/2014/main" id="{D8197028-80AF-41CA-9654-E66F1FC24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34531" name="Rectangle 3">
            <a:extLst>
              <a:ext uri="{FF2B5EF4-FFF2-40B4-BE49-F238E27FC236}">
                <a16:creationId xmlns="" xmlns:a16="http://schemas.microsoft.com/office/drawing/2014/main" id="{1AFDCE5A-1504-43E6-8670-1F40399A7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u="sng" dirty="0">
                <a:solidFill>
                  <a:srgbClr val="000000"/>
                </a:solidFill>
              </a:rPr>
              <a:t>Query :</a:t>
            </a:r>
            <a:r>
              <a:rPr lang="en-US" dirty="0">
                <a:solidFill>
                  <a:srgbClr val="000000"/>
                </a:solidFill>
              </a:rPr>
              <a:t> Retrieve the birthdate and address of the employee whose name is 'John B. Smith'.</a:t>
            </a: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  <a:p>
            <a:pPr marL="384048" lvl="1" indent="-182880"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Q0:	SELECT 	BDATE, ADDRESS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FROM 		EMPLOYEE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WHERE	FNAME='John' AND MINIT='B’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       AND 		LNAME='Smith’;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FF0897B-AED2-43F9-8F5D-20DA6B16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17" y="4943223"/>
            <a:ext cx="5149774" cy="7356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17F09-C804-452E-993A-1A2D33B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 IS/IS 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DC319F-7DC2-4D34-B447-11679D78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show employees who are not working in any department. </a:t>
            </a:r>
          </a:p>
          <a:p>
            <a:endParaRPr lang="en-US" dirty="0"/>
          </a:p>
          <a:p>
            <a:r>
              <a:rPr lang="en-US" dirty="0"/>
              <a:t>Select *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 </a:t>
            </a:r>
            <a:r>
              <a:rPr lang="en-US" dirty="0" err="1"/>
              <a:t>dno</a:t>
            </a:r>
            <a:r>
              <a:rPr lang="en-US" dirty="0"/>
              <a:t> IS NULL ;</a:t>
            </a:r>
          </a:p>
        </p:txBody>
      </p:sp>
    </p:spTree>
    <p:extLst>
      <p:ext uri="{BB962C8B-B14F-4D97-AF65-F5344CB8AC3E}">
        <p14:creationId xmlns:p14="http://schemas.microsoft.com/office/powerpoint/2010/main" val="4287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="" xmlns:a16="http://schemas.microsoft.com/office/drawing/2014/main" id="{6015EAE7-3606-4FB2-946A-BACD70CD0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Specifying Updates in SQL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37B2A925-71F4-4FB2-B5BE-90A17E15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There are three SQL commands to modify the database; INSERT, DELETE, and UPDATE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="" xmlns:a16="http://schemas.microsoft.com/office/drawing/2014/main" id="{0C2A1CB9-EA03-4567-8DAF-A4DED04DC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OF DISTINCT: </a:t>
            </a:r>
            <a:r>
              <a:rPr lang="en-US" sz="2700" dirty="0">
                <a:solidFill>
                  <a:srgbClr val="000000"/>
                </a:solidFill>
              </a:rPr>
              <a:t>To eliminate duplicate tuples in a query result, the keyword </a:t>
            </a:r>
            <a:r>
              <a:rPr lang="en-US" sz="2700" b="1" dirty="0">
                <a:solidFill>
                  <a:srgbClr val="000000"/>
                </a:solidFill>
              </a:rPr>
              <a:t>DISTINCT</a:t>
            </a:r>
            <a:r>
              <a:rPr lang="en-US" sz="2700" dirty="0">
                <a:solidFill>
                  <a:srgbClr val="000000"/>
                </a:solidFill>
              </a:rPr>
              <a:t> is used</a:t>
            </a:r>
            <a:r>
              <a:rPr lang="en-US" sz="4400" dirty="0">
                <a:solidFill>
                  <a:srgbClr val="000000"/>
                </a:solidFill>
              </a:rPr>
              <a:t/>
            </a:r>
            <a:br>
              <a:rPr lang="en-US" sz="4400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80E8DE1-897F-4DBA-AC92-3F0BA643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91440" indent="-91440"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91440" indent="-91440">
              <a:buNone/>
              <a:defRPr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4400" b="1" dirty="0">
                <a:solidFill>
                  <a:srgbClr val="000000"/>
                </a:solidFill>
              </a:rPr>
              <a:t>SELECT 	SALARY</a:t>
            </a:r>
            <a:br>
              <a:rPr lang="en-US" sz="4400" b="1" dirty="0">
                <a:solidFill>
                  <a:srgbClr val="000000"/>
                </a:solidFill>
              </a:rPr>
            </a:br>
            <a:r>
              <a:rPr lang="en-US" sz="4400" b="1" dirty="0">
                <a:solidFill>
                  <a:srgbClr val="000000"/>
                </a:solidFill>
              </a:rPr>
              <a:t>	FROM	EMPLOYEE;</a:t>
            </a:r>
          </a:p>
          <a:p>
            <a:endParaRPr lang="en-US" dirty="0"/>
          </a:p>
        </p:txBody>
      </p:sp>
      <p:sp>
        <p:nvSpPr>
          <p:cNvPr id="503811" name="Rectangle 3">
            <a:extLst>
              <a:ext uri="{FF2B5EF4-FFF2-40B4-BE49-F238E27FC236}">
                <a16:creationId xmlns="" xmlns:a16="http://schemas.microsoft.com/office/drawing/2014/main" id="{568C1705-7118-43FE-864B-B8552CECAD8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223393-B4E7-463E-807A-1E3577A5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716" y="1681163"/>
            <a:ext cx="4986672" cy="823912"/>
          </a:xfrm>
        </p:spPr>
        <p:txBody>
          <a:bodyPr>
            <a:normAutofit fontScale="40000" lnSpcReduction="20000"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5000" b="1" dirty="0">
                <a:solidFill>
                  <a:srgbClr val="000000"/>
                </a:solidFill>
              </a:rPr>
              <a:t>SELECT 	DISTINCT SALARY</a:t>
            </a:r>
            <a:br>
              <a:rPr lang="en-US" sz="5000" b="1" dirty="0">
                <a:solidFill>
                  <a:srgbClr val="000000"/>
                </a:solidFill>
              </a:rPr>
            </a:br>
            <a:r>
              <a:rPr lang="en-US" sz="5000" b="1" dirty="0">
                <a:solidFill>
                  <a:srgbClr val="000000"/>
                </a:solidFill>
              </a:rPr>
              <a:t>		FROM	EMPLOYEE;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41CAAD2-A693-40E3-831D-9758A6A8DE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A019B8-6174-466F-8382-02E5FD8D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12" y="3135020"/>
            <a:ext cx="1302920" cy="280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1828551-F550-4F9B-963A-DA181922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44" y="3258426"/>
            <a:ext cx="1257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="" xmlns:a16="http://schemas.microsoft.com/office/drawing/2014/main" id="{D3435528-809B-497D-93EC-070650695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ORDER BY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="" xmlns:a16="http://schemas.microsoft.com/office/drawing/2014/main" id="{83D97859-D73B-4F9F-9C06-8BFE309F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41475"/>
            <a:ext cx="8297863" cy="4802188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ORDER BY</a:t>
            </a:r>
            <a:r>
              <a:rPr lang="en-US" altLang="en-US" dirty="0">
                <a:solidFill>
                  <a:srgbClr val="000000"/>
                </a:solidFill>
              </a:rPr>
              <a:t> clause is used to sort the </a:t>
            </a:r>
            <a:r>
              <a:rPr lang="en-US" altLang="en-US" dirty="0" smtClean="0">
                <a:solidFill>
                  <a:srgbClr val="000000"/>
                </a:solidFill>
              </a:rPr>
              <a:t>tuples/row </a:t>
            </a:r>
            <a:r>
              <a:rPr lang="en-US" altLang="en-US" dirty="0">
                <a:solidFill>
                  <a:srgbClr val="000000"/>
                </a:solidFill>
              </a:rPr>
              <a:t>in a query result based on the values of some attribute(s)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default order is in ascending order of values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can specify the keyword </a:t>
            </a:r>
            <a:r>
              <a:rPr lang="en-US" altLang="en-US" b="1" dirty="0">
                <a:solidFill>
                  <a:srgbClr val="000000"/>
                </a:solidFill>
              </a:rPr>
              <a:t>DESC</a:t>
            </a:r>
            <a:r>
              <a:rPr lang="en-US" altLang="en-US" dirty="0">
                <a:solidFill>
                  <a:srgbClr val="000000"/>
                </a:solidFill>
              </a:rPr>
              <a:t> if we want a descending order; the keyword </a:t>
            </a:r>
            <a:r>
              <a:rPr lang="en-US" altLang="en-US" b="1" dirty="0">
                <a:solidFill>
                  <a:srgbClr val="000000"/>
                </a:solidFill>
              </a:rPr>
              <a:t>ASC</a:t>
            </a:r>
            <a:r>
              <a:rPr lang="en-US" altLang="en-US" dirty="0">
                <a:solidFill>
                  <a:srgbClr val="000000"/>
                </a:solidFill>
              </a:rPr>
              <a:t> can be used to explicitly specify ascending order, even though it is the default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5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="" xmlns:a16="http://schemas.microsoft.com/office/drawing/2014/main" id="{CBD2B610-89E0-426D-803C-8E5795129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ORDER BY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="" xmlns:a16="http://schemas.microsoft.com/office/drawing/2014/main" id="{512D26DD-02F0-4139-B563-F7109E31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41475"/>
            <a:ext cx="8297863" cy="48021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Show all employee names in ascending order of their names.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 , </a:t>
            </a:r>
            <a:r>
              <a:rPr lang="en-US" altLang="en-US" dirty="0" err="1">
                <a:solidFill>
                  <a:srgbClr val="000000"/>
                </a:solidFill>
              </a:rPr>
              <a:t>Minit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Lname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From employee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Order by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5698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="" xmlns:a16="http://schemas.microsoft.com/office/drawing/2014/main" id="{CBD2B610-89E0-426D-803C-8E5795129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ORDER BY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="" xmlns:a16="http://schemas.microsoft.com/office/drawing/2014/main" id="{512D26DD-02F0-4139-B563-F7109E31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41475"/>
            <a:ext cx="8297863" cy="4802188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Show all employee names in descending order of their names.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 , </a:t>
            </a:r>
            <a:r>
              <a:rPr lang="en-US" altLang="en-US" dirty="0" err="1">
                <a:solidFill>
                  <a:srgbClr val="000000"/>
                </a:solidFill>
              </a:rPr>
              <a:t>Minit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Lname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From employee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Order by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 desc; </a:t>
            </a:r>
          </a:p>
        </p:txBody>
      </p:sp>
    </p:spTree>
    <p:extLst>
      <p:ext uri="{BB962C8B-B14F-4D97-AF65-F5344CB8AC3E}">
        <p14:creationId xmlns:p14="http://schemas.microsoft.com/office/powerpoint/2010/main" val="200761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696174-E97E-47F8-802F-5B5CFD5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Operator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69E22-DA80-473F-BB20-613C6716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Query: 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 all employees in department 5 whose salary is between 30,000 and 50,000</a:t>
            </a:r>
          </a:p>
          <a:p>
            <a:pPr marL="91440" indent="-91440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EMPLOYEE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 (Salary BETWEEN 30000 AND 50000) AND DNO =5 ;</a:t>
            </a:r>
          </a:p>
          <a:p>
            <a:pPr marL="91440" indent="-91440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SAME AS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(Salary &gt;= 30000)AND (Salary &lt;= 50000)</a:t>
            </a:r>
          </a:p>
        </p:txBody>
      </p:sp>
    </p:spTree>
    <p:extLst>
      <p:ext uri="{BB962C8B-B14F-4D97-AF65-F5344CB8AC3E}">
        <p14:creationId xmlns:p14="http://schemas.microsoft.com/office/powerpoint/2010/main" val="188835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="" xmlns:a16="http://schemas.microsoft.com/office/drawing/2014/main" id="{E151F5B1-BA6F-429A-9C5E-7CE1B6F5D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ARITHMETIC OPERATIONS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64E2CC6F-79F3-4915-9693-12BA6A09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641475"/>
            <a:ext cx="9720401" cy="4802188"/>
          </a:xfrm>
        </p:spPr>
        <p:txBody>
          <a:bodyPr/>
          <a:lstStyle/>
          <a:p>
            <a:pPr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standard arithmetic operators '+', '-'. '*', and '/' can be applied to numeric values in an SQL query result</a:t>
            </a:r>
          </a:p>
          <a:p>
            <a:r>
              <a:rPr lang="en-US" altLang="en-US" sz="2400" u="sng" dirty="0">
                <a:solidFill>
                  <a:srgbClr val="000000"/>
                </a:solidFill>
              </a:rPr>
              <a:t>Query </a:t>
            </a:r>
            <a:r>
              <a:rPr lang="en-US" altLang="en-US" sz="3600" u="sng" dirty="0">
                <a:solidFill>
                  <a:srgbClr val="FF0000"/>
                </a:solidFill>
              </a:rPr>
              <a:t>Show the effect of</a:t>
            </a:r>
            <a:r>
              <a:rPr lang="en-US" altLang="en-US" sz="2400" dirty="0">
                <a:solidFill>
                  <a:srgbClr val="000000"/>
                </a:solidFill>
              </a:rPr>
              <a:t> giving all employees who work in department no 5 a 10% raise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.( in reality database k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upar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apply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nhi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hou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rha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,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bss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select k through apply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rhy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hain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select is just used to retrieve data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jou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 retrieve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houga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usky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upar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bss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arithmetic operation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result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dikhaey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lekin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actuality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usky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upar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apply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nhi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krey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).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Q:	SELECT 	FNAME, LNAME, 1.1*SALARY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             FROM	EMPLOYEE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	WHERE	</a:t>
            </a:r>
            <a:r>
              <a:rPr lang="en-US" altLang="en-US" dirty="0" err="1">
                <a:solidFill>
                  <a:srgbClr val="000000"/>
                </a:solidFill>
              </a:rPr>
              <a:t>dno</a:t>
            </a:r>
            <a:r>
              <a:rPr lang="en-US" altLang="en-US" dirty="0">
                <a:solidFill>
                  <a:srgbClr val="000000"/>
                </a:solidFill>
              </a:rPr>
              <a:t> =5;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573C43-7DED-4EF4-B338-438364CB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 </a:t>
            </a:r>
            <a:r>
              <a:rPr lang="en-US" dirty="0">
                <a:highlight>
                  <a:srgbClr val="FFFF00"/>
                </a:highlight>
              </a:rPr>
              <a:t>operators: </a:t>
            </a:r>
            <a:r>
              <a:rPr lang="en-US">
                <a:highlight>
                  <a:srgbClr val="FFFF00"/>
                </a:highlight>
              </a:rPr>
              <a:t>&lt;,&gt;,&lt;=,&gt;=, &lt;&gt;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D743F2-7FB1-4F14-B998-79A60EBA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employees.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employees.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salary of all employees who earns 40,000.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salary of all employees who earns more than 40,000 and are working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emloyees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earns 30,000 or they are female.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information of employees who have no supervisor.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Select* from employees where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supervisior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null;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employees whose address is saved in our database.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Select* from employees where address is not null;( agar save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houga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a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rha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houga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employees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Select distinct </a:t>
            </a:r>
            <a:r>
              <a:rPr lang="en-US" sz="1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employee;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employees who are working in department # 5 or earn between 20,000 and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40,000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Select* from employee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whrere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 or salary between 20000 and 40000;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information of all employees in descending order by their salaries.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Select* from employees order by salary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="" xmlns:a16="http://schemas.microsoft.com/office/drawing/2014/main" id="{8F45DA60-EA4F-4F26-8BCA-53BE84679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SUBSTRING COMPARISON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9F591FE7-D867-4688-9205-914573DD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u="sng" dirty="0">
                <a:solidFill>
                  <a:srgbClr val="FF0000"/>
                </a:solidFill>
              </a:rPr>
              <a:t>LIKE</a:t>
            </a:r>
            <a:r>
              <a:rPr lang="en-US" altLang="en-US" u="sng" dirty="0">
                <a:solidFill>
                  <a:srgbClr val="FF0000"/>
                </a:solidFill>
              </a:rPr>
              <a:t> comparison operator </a:t>
            </a:r>
            <a:r>
              <a:rPr lang="en-US" altLang="en-US" dirty="0">
                <a:solidFill>
                  <a:srgbClr val="000000"/>
                </a:solidFill>
              </a:rPr>
              <a:t>is used to compare partial strings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reserved characters used:    '%’  ,     ‘_’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 % replaces an arbitrary number of characters i.e. 0 to 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'_' replaces a single arbitrary character i.e. only 1</a:t>
            </a:r>
          </a:p>
        </p:txBody>
      </p:sp>
    </p:spTree>
    <p:extLst>
      <p:ext uri="{BB962C8B-B14F-4D97-AF65-F5344CB8AC3E}">
        <p14:creationId xmlns:p14="http://schemas.microsoft.com/office/powerpoint/2010/main" val="144611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="" xmlns:a16="http://schemas.microsoft.com/office/drawing/2014/main" id="{FEE15113-0ACF-43C5-BD8C-70DCF6B45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SUBSTRING COMPARISON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D0178249-72DC-4B5D-A1FC-3C3A209F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04976"/>
            <a:ext cx="7772400" cy="462121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Retrieve all employees whose address is in Houston, Texas.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Here, the value of the ADDRESS attribute must contain the substring '</a:t>
            </a:r>
            <a:r>
              <a:rPr lang="en-US" altLang="en-US" dirty="0" err="1">
                <a:solidFill>
                  <a:srgbClr val="000000"/>
                </a:solidFill>
              </a:rPr>
              <a:t>Houston,TX</a:t>
            </a:r>
            <a:r>
              <a:rPr lang="en-US" altLang="en-US" dirty="0">
                <a:solidFill>
                  <a:srgbClr val="000000"/>
                </a:solidFill>
              </a:rPr>
              <a:t>’.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SELECT 	FNAME, LNAME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FROM	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WHERE	ADDRESS </a:t>
            </a:r>
            <a:r>
              <a:rPr lang="en-US" altLang="en-US" sz="2400" b="1" dirty="0">
                <a:solidFill>
                  <a:srgbClr val="FF0000"/>
                </a:solidFill>
              </a:rPr>
              <a:t>LIKE  '%</a:t>
            </a:r>
            <a:r>
              <a:rPr lang="en-US" altLang="en-US" sz="2400" b="1" dirty="0" err="1">
                <a:solidFill>
                  <a:srgbClr val="FF0000"/>
                </a:solidFill>
              </a:rPr>
              <a:t>Houston,TX</a:t>
            </a:r>
            <a:r>
              <a:rPr lang="en-US" altLang="en-US" sz="2400" b="1" dirty="0">
                <a:solidFill>
                  <a:srgbClr val="FF0000"/>
                </a:solidFill>
              </a:rPr>
              <a:t>%’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0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="" xmlns:a16="http://schemas.microsoft.com/office/drawing/2014/main" id="{CA3FD08A-2701-44DB-8DFD-3D9FA4663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SUBSTRING COMPARISON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D6A7F463-D1D0-41D3-BA3A-7916A824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4" y="1822451"/>
            <a:ext cx="8289925" cy="462121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Retrieve all employees who were born during the 1950s. </a:t>
            </a:r>
          </a:p>
          <a:p>
            <a:pPr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Here, '5' must be the 3</a:t>
            </a:r>
            <a:r>
              <a:rPr lang="en-US" altLang="en-US" baseline="30000" dirty="0">
                <a:solidFill>
                  <a:srgbClr val="000000"/>
                </a:solidFill>
              </a:rPr>
              <a:t>rd</a:t>
            </a:r>
            <a:r>
              <a:rPr lang="en-US" altLang="en-US" dirty="0">
                <a:solidFill>
                  <a:srgbClr val="000000"/>
                </a:solidFill>
              </a:rPr>
              <a:t> character of the string (according to our format for date), so the BDATE value is '__5______', with each underscore as a place holder for a single arbitrary character.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Q26:	SELECT 	FNAME, LNAME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FROM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BDATE LIKE	‘195 _ _ _ _ _ _ _’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6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="" xmlns:a16="http://schemas.microsoft.com/office/drawing/2014/main" id="{2502DB46-7397-46CC-82D1-328922CBC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8E34ECEE-D67C-4374-821D-37C52007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its simplest form, it is used to </a:t>
            </a:r>
            <a:r>
              <a:rPr lang="en-US" altLang="en-US" dirty="0">
                <a:solidFill>
                  <a:srgbClr val="FF0000"/>
                </a:solidFill>
              </a:rPr>
              <a:t>add one or more tuples/rows </a:t>
            </a:r>
            <a:r>
              <a:rPr lang="en-US" altLang="en-US" dirty="0">
                <a:solidFill>
                  <a:srgbClr val="000000"/>
                </a:solidFill>
              </a:rPr>
              <a:t>to a relation/table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Attribute values should be listed in the same order as the attributes were specified in the CREATE TABLE command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395D6-6381-468B-B94F-034364C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Queries  : LIKE / 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5ED18B-045A-4ECA-A7E6-E9CDC292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employee whose first name starts with K and born in 1980.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employee whose first name starts with J and last name does not end with 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department which has at least 3 alphabets in its name.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projects which has r in their name and it is on second position.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projects which does not has H in their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projects which does not has H on second position of their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name of dependent from dependent table, where dependent name starts with D and has at least 3 characters.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employee whose first name starts with A and ends with A.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name of employee who have 5 digit salary.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Shaw name of employees who live in “Texas”.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1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5B2C1B-DBD5-4A3C-81A0-87C84DD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employee names with their dept names? 24 records  - </a:t>
            </a:r>
            <a:r>
              <a:rPr lang="en-US" dirty="0">
                <a:highlight>
                  <a:srgbClr val="FFFF00"/>
                </a:highlight>
              </a:rPr>
              <a:t>8 records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16 faulty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A10FE8-2F05-4597-9ED4-1885541B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(3)</a:t>
            </a:r>
          </a:p>
          <a:p>
            <a:r>
              <a:rPr lang="en-US" dirty="0"/>
              <a:t>From </a:t>
            </a:r>
            <a:r>
              <a:rPr lang="en-US" dirty="0">
                <a:highlight>
                  <a:srgbClr val="FFFF00"/>
                </a:highlight>
              </a:rPr>
              <a:t>employee, department  </a:t>
            </a:r>
            <a:r>
              <a:rPr lang="en-US" dirty="0"/>
              <a:t>(1)</a:t>
            </a:r>
          </a:p>
          <a:p>
            <a:r>
              <a:rPr lang="en-US" dirty="0"/>
              <a:t>Where </a:t>
            </a:r>
            <a:r>
              <a:rPr lang="en-US" dirty="0" err="1">
                <a:highlight>
                  <a:srgbClr val="FFFF00"/>
                </a:highlight>
              </a:rPr>
              <a:t>employee.dno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department.dnumber</a:t>
            </a:r>
            <a:r>
              <a:rPr lang="en-US" dirty="0">
                <a:highlight>
                  <a:srgbClr val="FFFF00"/>
                </a:highlight>
              </a:rPr>
              <a:t>; </a:t>
            </a:r>
            <a:r>
              <a:rPr lang="en-US" dirty="0"/>
              <a:t>(2) // we are joining tables pk = </a:t>
            </a:r>
            <a:r>
              <a:rPr lang="en-US" dirty="0" err="1"/>
              <a:t>fk</a:t>
            </a:r>
            <a:endParaRPr lang="en-US" dirty="0"/>
          </a:p>
          <a:p>
            <a:r>
              <a:rPr lang="en-US" dirty="0"/>
              <a:t>2 tables = 1 join condition </a:t>
            </a:r>
          </a:p>
          <a:p>
            <a:r>
              <a:rPr lang="en-US" dirty="0">
                <a:solidFill>
                  <a:srgbClr val="FF0000"/>
                </a:solidFill>
              </a:rPr>
              <a:t>3 tables= 2 join conditions </a:t>
            </a:r>
          </a:p>
          <a:p>
            <a:r>
              <a:rPr lang="en-US" dirty="0"/>
              <a:t>Salary &gt;1000 (query condition )</a:t>
            </a:r>
          </a:p>
          <a:p>
            <a:r>
              <a:rPr lang="en-US" dirty="0"/>
              <a:t>OUTPUT </a:t>
            </a:r>
          </a:p>
          <a:p>
            <a:r>
              <a:rPr lang="en-US" dirty="0"/>
              <a:t>John Research </a:t>
            </a:r>
          </a:p>
          <a:p>
            <a:r>
              <a:rPr lang="en-US" dirty="0"/>
              <a:t>Franklin research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5B2C1B-DBD5-4A3C-81A0-87C84DD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employee names with their dept names? 24 records  - 8 records = 16 faulty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A10FE8-2F05-4597-9ED4-1885541B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(3)</a:t>
            </a:r>
          </a:p>
          <a:p>
            <a:r>
              <a:rPr lang="en-US" dirty="0"/>
              <a:t>From </a:t>
            </a:r>
            <a:r>
              <a:rPr lang="en-US" dirty="0">
                <a:highlight>
                  <a:srgbClr val="FFFF00"/>
                </a:highlight>
              </a:rPr>
              <a:t>employee, department  </a:t>
            </a:r>
            <a:r>
              <a:rPr lang="en-US" dirty="0"/>
              <a:t>(1)   cross product / cartesian product ??</a:t>
            </a:r>
          </a:p>
          <a:p>
            <a:endParaRPr lang="en-US" dirty="0"/>
          </a:p>
          <a:p>
            <a:r>
              <a:rPr lang="en-US" dirty="0"/>
              <a:t>Output </a:t>
            </a:r>
          </a:p>
          <a:p>
            <a:r>
              <a:rPr lang="en-US" dirty="0"/>
              <a:t>John  Research</a:t>
            </a:r>
          </a:p>
          <a:p>
            <a:r>
              <a:rPr lang="en-US" dirty="0">
                <a:highlight>
                  <a:srgbClr val="FFFF00"/>
                </a:highlight>
              </a:rPr>
              <a:t>John Admin</a:t>
            </a:r>
          </a:p>
          <a:p>
            <a:r>
              <a:rPr lang="en-US" dirty="0">
                <a:highlight>
                  <a:srgbClr val="FFFF00"/>
                </a:highlight>
              </a:rPr>
              <a:t>John HQ</a:t>
            </a:r>
          </a:p>
          <a:p>
            <a:r>
              <a:rPr lang="en-US" dirty="0"/>
              <a:t>Franklin research </a:t>
            </a:r>
          </a:p>
          <a:p>
            <a:r>
              <a:rPr lang="en-US" dirty="0">
                <a:highlight>
                  <a:srgbClr val="FFFF00"/>
                </a:highlight>
              </a:rPr>
              <a:t>Franklin Admin</a:t>
            </a:r>
          </a:p>
          <a:p>
            <a:r>
              <a:rPr lang="en-US" dirty="0">
                <a:highlight>
                  <a:srgbClr val="FFFF00"/>
                </a:highlight>
              </a:rPr>
              <a:t>Franklin HQ….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James research</a:t>
            </a:r>
          </a:p>
          <a:p>
            <a:r>
              <a:rPr lang="en-US" dirty="0">
                <a:highlight>
                  <a:srgbClr val="FFFF00"/>
                </a:highlight>
              </a:rPr>
              <a:t>James admin</a:t>
            </a:r>
          </a:p>
          <a:p>
            <a:r>
              <a:rPr lang="en-US" dirty="0"/>
              <a:t>James </a:t>
            </a:r>
            <a:r>
              <a:rPr lang="en-US" dirty="0" err="1"/>
              <a:t>hq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45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="" xmlns:a16="http://schemas.microsoft.com/office/drawing/2014/main" id="{B90315A0-F6BD-4679-A657-6E845C1B2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from multiple tables.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9570952F-841C-4CE9-8D27-75471C7B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931989"/>
            <a:ext cx="8220075" cy="4511675"/>
          </a:xfrm>
        </p:spPr>
        <p:txBody>
          <a:bodyPr/>
          <a:lstStyle/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Example: Show employee </a:t>
            </a:r>
            <a:r>
              <a:rPr lang="en-US" altLang="en-US" sz="2400" u="sng" dirty="0" err="1">
                <a:solidFill>
                  <a:srgbClr val="000000"/>
                </a:solidFill>
              </a:rPr>
              <a:t>sssn</a:t>
            </a:r>
            <a:r>
              <a:rPr lang="en-US" altLang="en-US" sz="2400" u="sng" dirty="0">
                <a:solidFill>
                  <a:srgbClr val="000000"/>
                </a:solidFill>
              </a:rPr>
              <a:t> and the department number they are working on. </a:t>
            </a:r>
            <a:br>
              <a:rPr lang="en-US" altLang="en-US" sz="2400" u="sng" dirty="0">
                <a:solidFill>
                  <a:srgbClr val="000000"/>
                </a:solidFill>
              </a:rPr>
            </a:br>
            <a:r>
              <a:rPr lang="en-US" altLang="en-US" sz="2400" u="sng" dirty="0">
                <a:solidFill>
                  <a:srgbClr val="000000"/>
                </a:solidFill>
              </a:rPr>
              <a:t/>
            </a:r>
            <a:br>
              <a:rPr lang="en-US" altLang="en-US" sz="2400" u="sng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SELECT	SSN, DNAME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FROM	EMPLOYEE, DEPARTMENT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It is extremely important not to overlook specifying any selection and join conditions in the WHERE-clause; otherwise, incorrect and very large relations may result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66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="" xmlns:a16="http://schemas.microsoft.com/office/drawing/2014/main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(Using two tables)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name and address of all employees who work for the 'Research' department.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SELECT	</a:t>
            </a:r>
            <a:r>
              <a:rPr lang="en-US" altLang="en-US" sz="2000" b="1" dirty="0" err="1">
                <a:solidFill>
                  <a:srgbClr val="000000"/>
                </a:solidFill>
              </a:rPr>
              <a:t>fname</a:t>
            </a:r>
            <a:r>
              <a:rPr lang="en-US" altLang="en-US" sz="2000" b="1" dirty="0">
                <a:solidFill>
                  <a:srgbClr val="000000"/>
                </a:solidFill>
              </a:rPr>
              <a:t>, address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FROM 	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employee, department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WHERE	</a:t>
            </a:r>
            <a:r>
              <a:rPr lang="en-US" altLang="en-US" sz="2000" b="1" dirty="0" err="1">
                <a:solidFill>
                  <a:srgbClr val="000000"/>
                </a:solidFill>
              </a:rPr>
              <a:t>dname</a:t>
            </a:r>
            <a:r>
              <a:rPr lang="en-US" altLang="en-US" sz="2000" b="1" dirty="0">
                <a:solidFill>
                  <a:srgbClr val="000000"/>
                </a:solidFill>
              </a:rPr>
              <a:t>=‘research’ and </a:t>
            </a:r>
            <a:r>
              <a:rPr lang="en-US" altLang="en-US" sz="2000" b="1" dirty="0" err="1">
                <a:solidFill>
                  <a:srgbClr val="000000"/>
                </a:solidFill>
              </a:rPr>
              <a:t>dno</a:t>
            </a:r>
            <a:r>
              <a:rPr lang="en-US" altLang="en-US" sz="2000" b="1" dirty="0">
                <a:solidFill>
                  <a:srgbClr val="000000"/>
                </a:solidFill>
              </a:rPr>
              <a:t> = </a:t>
            </a:r>
            <a:r>
              <a:rPr lang="en-US" altLang="en-US" sz="2000" b="1" dirty="0" err="1">
                <a:solidFill>
                  <a:srgbClr val="000000"/>
                </a:solidFill>
              </a:rPr>
              <a:t>dnumber</a:t>
            </a:r>
            <a:r>
              <a:rPr lang="en-US" altLang="en-US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Output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john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Franklin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Ramesh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Joyce </a:t>
            </a:r>
          </a:p>
        </p:txBody>
      </p:sp>
    </p:spTree>
    <p:extLst>
      <p:ext uri="{BB962C8B-B14F-4D97-AF65-F5344CB8AC3E}">
        <p14:creationId xmlns:p14="http://schemas.microsoft.com/office/powerpoint/2010/main" val="63035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="" xmlns:a16="http://schemas.microsoft.com/office/drawing/2014/main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name and address of all employees who work for the 'Research' department.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SELECT	FNAME, LNAME, ADDRESS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FROM 	EMPLOYEE, DEPARTMENT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WHERE	DNAME='Research' AND DNUMBER=DNO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41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="" xmlns:a16="http://schemas.microsoft.com/office/drawing/2014/main" id="{1EA5591E-7625-41F9-BEDD-53095AA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363539"/>
            <a:ext cx="754380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BF2B8C09-F25D-480F-8ECE-E8A0847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41475"/>
            <a:ext cx="8551862" cy="480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JOIN CONDITION PK=FK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CONDITION attribute = value 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2: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For every project located in 'Stafford</a:t>
            </a:r>
            <a:r>
              <a:rPr lang="en-US" altLang="en-US" dirty="0">
                <a:solidFill>
                  <a:srgbClr val="000000"/>
                </a:solidFill>
              </a:rPr>
              <a:t>', list the project number, the controlling department number,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and the department manager's </a:t>
            </a:r>
            <a:r>
              <a:rPr lang="en-US" altLang="en-US" dirty="0">
                <a:solidFill>
                  <a:srgbClr val="000000"/>
                </a:solidFill>
              </a:rPr>
              <a:t>last name, address, and birthdate.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 3  SELECT </a:t>
            </a:r>
            <a:r>
              <a:rPr lang="en-US" altLang="en-US" sz="2000" b="1" dirty="0" err="1">
                <a:solidFill>
                  <a:srgbClr val="000000"/>
                </a:solidFill>
              </a:rPr>
              <a:t>p.pnumber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e.lname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e.address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e.bdate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1   FROM  project p, 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department d , employee e </a:t>
            </a: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 2  WHERE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d.dnumber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rgbClr val="FF0000"/>
                </a:solidFill>
              </a:rPr>
              <a:t>d.mgrssn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e.ssn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chemeClr val="tx1"/>
                </a:solidFill>
              </a:rPr>
              <a:t>p.plocation</a:t>
            </a:r>
            <a:r>
              <a:rPr lang="en-US" altLang="en-US" sz="2000" b="1" dirty="0">
                <a:solidFill>
                  <a:schemeClr val="tx1"/>
                </a:solidFill>
              </a:rPr>
              <a:t> = Stafford;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10   4    987654321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30    4    987654321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="" xmlns:a16="http://schemas.microsoft.com/office/drawing/2014/main" id="{1EA5591E-7625-41F9-BEDD-53095AA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363539"/>
            <a:ext cx="754380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BF2B8C09-F25D-480F-8ECE-E8A0847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41475"/>
            <a:ext cx="8551862" cy="48021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JOIN CONDITION PK=FK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CONDITION attribute = value 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2: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For every project located in 'Stafford</a:t>
            </a:r>
            <a:r>
              <a:rPr lang="en-US" altLang="en-US" dirty="0">
                <a:solidFill>
                  <a:srgbClr val="000000"/>
                </a:solidFill>
              </a:rPr>
              <a:t>', list the project number, the controlling department number,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and the department manager's </a:t>
            </a:r>
            <a:r>
              <a:rPr lang="en-US" altLang="en-US" dirty="0">
                <a:solidFill>
                  <a:srgbClr val="000000"/>
                </a:solidFill>
              </a:rPr>
              <a:t>last name, address, and birthdate.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</a:rPr>
              <a:t>	 3  SELECT </a:t>
            </a:r>
            <a:r>
              <a:rPr lang="en-US" altLang="en-US" sz="2000" b="1" dirty="0" err="1">
                <a:solidFill>
                  <a:srgbClr val="000000"/>
                </a:solidFill>
              </a:rPr>
              <a:t>p.pnumber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e.lname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e.address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e.bdate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1              FROM  project p, 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department d , employee e </a:t>
            </a: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 2           WHERE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d.dnumber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rgbClr val="FF0000"/>
                </a:solidFill>
              </a:rPr>
              <a:t>d.mgrssn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e.ssn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chemeClr val="tx1"/>
                </a:solidFill>
              </a:rPr>
              <a:t>p.plocation</a:t>
            </a:r>
            <a:r>
              <a:rPr lang="en-US" altLang="en-US" sz="2000" b="1" dirty="0">
                <a:solidFill>
                  <a:schemeClr val="tx1"/>
                </a:solidFill>
              </a:rPr>
              <a:t> = Stafford;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 3  SELECT </a:t>
            </a:r>
            <a:r>
              <a:rPr lang="en-US" altLang="en-US" sz="2000" b="1" dirty="0" err="1">
                <a:solidFill>
                  <a:srgbClr val="000000"/>
                </a:solidFill>
              </a:rPr>
              <a:t>p.pnumber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e.lname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e.address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e.bdate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1   FROM (project p join department d on </a:t>
            </a:r>
            <a:r>
              <a:rPr lang="en-US" altLang="en-US" sz="2000" b="1" dirty="0" err="1">
                <a:solidFill>
                  <a:srgbClr val="000000"/>
                </a:solidFill>
              </a:rPr>
              <a:t>dnum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dnumber</a:t>
            </a:r>
            <a:r>
              <a:rPr lang="en-US" altLang="en-US" sz="2000" b="1" dirty="0">
                <a:solidFill>
                  <a:srgbClr val="000000"/>
                </a:solidFill>
              </a:rPr>
              <a:t>)  join employee e on </a:t>
            </a:r>
            <a:r>
              <a:rPr lang="en-US" altLang="en-US" sz="2000" b="1" dirty="0" err="1">
                <a:solidFill>
                  <a:srgbClr val="000000"/>
                </a:solidFill>
              </a:rPr>
              <a:t>mgrssn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ssn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 2  WHERE </a:t>
            </a:r>
            <a:r>
              <a:rPr lang="en-US" altLang="en-US" sz="2000" b="1" dirty="0" err="1">
                <a:solidFill>
                  <a:srgbClr val="000000"/>
                </a:solidFill>
              </a:rPr>
              <a:t>plocation</a:t>
            </a:r>
            <a:r>
              <a:rPr lang="en-US" altLang="en-US" sz="2000" b="1" dirty="0">
                <a:solidFill>
                  <a:srgbClr val="000000"/>
                </a:solidFill>
              </a:rPr>
              <a:t> = ‘Stafford’   ;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="" xmlns:a16="http://schemas.microsoft.com/office/drawing/2014/main" id="{1EA5591E-7625-41F9-BEDD-53095AA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363539"/>
            <a:ext cx="754380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BF2B8C09-F25D-480F-8ECE-E8A0847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41475"/>
            <a:ext cx="8551862" cy="4802188"/>
          </a:xfrm>
        </p:spPr>
        <p:txBody>
          <a:bodyPr>
            <a:normAutofit/>
          </a:bodyPr>
          <a:lstStyle/>
          <a:p>
            <a:pPr eaLnBrk="1" hangingPunct="1"/>
            <a:endParaRPr lang="en-US" altLang="en-US" u="sng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2:</a:t>
            </a:r>
            <a:r>
              <a:rPr lang="en-US" altLang="en-US" dirty="0">
                <a:solidFill>
                  <a:srgbClr val="000000"/>
                </a:solidFill>
              </a:rPr>
              <a:t> For every project located in 'Stafford', list the project number, the controlling department number, and the department manager's last name, address, and birthdate.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Q2:	SELECT 	PNUMBER, DNUM, LNAME, BDATE, ADDRESS 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FROM		PROJECT, DEPARTMENT, EMPLOYEE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WHERE 	DNUM=DNUMBER AND MGRSSN=SSN 		AND		PLOCATION='Stafford'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="" xmlns:a16="http://schemas.microsoft.com/office/drawing/2014/main" id="{A0585A4B-70F1-40AB-8DFC-D942E946B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Aliases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AB854D3D-7305-475C-A1EC-CA85C71A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76414"/>
            <a:ext cx="7772400" cy="45497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SQL, we can use the same name for two (or more) attributes as long as the attributes are in </a:t>
            </a:r>
            <a:r>
              <a:rPr lang="en-US" altLang="en-US" sz="2400" i="1" dirty="0">
                <a:solidFill>
                  <a:srgbClr val="000000"/>
                </a:solidFill>
              </a:rPr>
              <a:t>different relations.</a:t>
            </a:r>
          </a:p>
          <a:p>
            <a:pPr eaLnBrk="1" hangingPunct="1"/>
            <a:r>
              <a:rPr lang="en-US" altLang="en-US" sz="2400" i="1" dirty="0">
                <a:solidFill>
                  <a:srgbClr val="000000"/>
                </a:solidFill>
              </a:rPr>
              <a:t/>
            </a:r>
            <a:br>
              <a:rPr lang="en-US" altLang="en-US" sz="2400" i="1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A query that refers to two or more attributes with the same name must </a:t>
            </a:r>
            <a:r>
              <a:rPr lang="en-US" altLang="en-US" sz="2400" i="1" dirty="0">
                <a:solidFill>
                  <a:srgbClr val="000000"/>
                </a:solidFill>
              </a:rPr>
              <a:t>qualify</a:t>
            </a:r>
            <a:r>
              <a:rPr lang="en-US" altLang="en-US" sz="2400" dirty="0">
                <a:solidFill>
                  <a:srgbClr val="000000"/>
                </a:solidFill>
              </a:rPr>
              <a:t>  the attribute name with the relation name by </a:t>
            </a:r>
            <a:r>
              <a:rPr lang="en-US" altLang="en-US" sz="2400" i="1" dirty="0">
                <a:solidFill>
                  <a:srgbClr val="000000"/>
                </a:solidFill>
              </a:rPr>
              <a:t>prefixing</a:t>
            </a:r>
            <a:r>
              <a:rPr lang="en-US" altLang="en-US" sz="2400" dirty="0">
                <a:solidFill>
                  <a:srgbClr val="000000"/>
                </a:solidFill>
              </a:rPr>
              <a:t>  the relation name to the attribute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="" xmlns:a16="http://schemas.microsoft.com/office/drawing/2014/main" id="{EA22F81E-B729-4D73-8A45-ACA755E1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4707" name="Rectangle 3">
            <a:extLst>
              <a:ext uri="{FF2B5EF4-FFF2-40B4-BE49-F238E27FC236}">
                <a16:creationId xmlns="" xmlns:a16="http://schemas.microsoft.com/office/drawing/2014/main" id="{9C77E88A-D8AF-4547-97CD-7207C59EA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u="sng" dirty="0">
                <a:solidFill>
                  <a:srgbClr val="000000"/>
                </a:solidFill>
              </a:rPr>
              <a:t>Example:</a:t>
            </a:r>
            <a:br>
              <a:rPr lang="en-US" u="sng" dirty="0">
                <a:solidFill>
                  <a:srgbClr val="000000"/>
                </a:solidFill>
              </a:rPr>
            </a:br>
            <a:r>
              <a:rPr lang="en-US" u="sng" dirty="0">
                <a:solidFill>
                  <a:srgbClr val="000000"/>
                </a:solidFill>
              </a:rPr>
              <a:t/>
            </a:r>
            <a:br>
              <a:rPr lang="en-US" u="sng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INSERT INTO  EMPLOYEE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VALUES ('</a:t>
            </a:r>
            <a:r>
              <a:rPr lang="en-US" b="1" dirty="0" err="1">
                <a:solidFill>
                  <a:srgbClr val="000000"/>
                </a:solidFill>
              </a:rPr>
              <a:t>Richard','K','Marini</a:t>
            </a:r>
            <a:r>
              <a:rPr lang="en-US" b="1" dirty="0">
                <a:solidFill>
                  <a:srgbClr val="000000"/>
                </a:solidFill>
              </a:rPr>
              <a:t>', '653298653', '30-DEC-52',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'98 Oak </a:t>
            </a:r>
            <a:r>
              <a:rPr lang="en-US" b="1" dirty="0" err="1">
                <a:solidFill>
                  <a:srgbClr val="000000"/>
                </a:solidFill>
              </a:rPr>
              <a:t>Forest,Katy,TX</a:t>
            </a:r>
            <a:r>
              <a:rPr lang="en-US" b="1" dirty="0">
                <a:solidFill>
                  <a:srgbClr val="000000"/>
                </a:solidFill>
              </a:rPr>
              <a:t>', 'M', 37000,'987654321', 4 );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="" xmlns:a16="http://schemas.microsoft.com/office/drawing/2014/main" id="{42F6D040-8206-4B43-A454-662471EA1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ALIASES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97667" name="Rectangle 3">
            <a:extLst>
              <a:ext uri="{FF2B5EF4-FFF2-40B4-BE49-F238E27FC236}">
                <a16:creationId xmlns="" xmlns:a16="http://schemas.microsoft.com/office/drawing/2014/main" id="{BD419B4F-F312-485D-9C54-B7C07EA03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1" y="1641475"/>
            <a:ext cx="8037513" cy="4802188"/>
          </a:xfrm>
        </p:spPr>
        <p:txBody>
          <a:bodyPr rtlCol="0">
            <a:normAutofit/>
          </a:bodyPr>
          <a:lstStyle/>
          <a:p>
            <a:pPr marL="91440" indent="-9144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91440" indent="-91440">
              <a:defRPr/>
            </a:pPr>
            <a:r>
              <a:rPr lang="en-US" dirty="0">
                <a:solidFill>
                  <a:srgbClr val="000000"/>
                </a:solidFill>
              </a:rPr>
              <a:t>For each employee, retrieve the employee's name, and the name of his or her immediate supervisor.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SELECT	E.FNAME, E.LNAME, S.FNAME, S.LNAME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FROM 	EMPLOYEE E, Employee 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WHERE  E.SUPERSSN=S.SSN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BE607-AE82-485E-9CDE-BB63342D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38FC67-2C6B-4FA2-AB14-8C7CE923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 with its manager’s name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 with its department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with its dependent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with the name of project he is working on.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with its supervisor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name of manager and the date he starting managing the department. 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 with its department location.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employee who works on a project that is located in ‘Stafford’.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employees who work on the project that is controlled by dept 5 or he manages dept 5.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all employees who have a dependents with the same first name as theirs.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0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="" xmlns:a16="http://schemas.microsoft.com/office/drawing/2014/main" id="{F84BA52D-907D-4311-B530-A3F04659A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SET OPERATIONS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5859" name="Rectangle 3">
            <a:extLst>
              <a:ext uri="{FF2B5EF4-FFF2-40B4-BE49-F238E27FC236}">
                <a16:creationId xmlns="" xmlns:a16="http://schemas.microsoft.com/office/drawing/2014/main" id="{82D7C997-F6AD-42AD-BC9E-9F10C72FC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SQL has directly incorporated some set operations</a:t>
            </a:r>
          </a:p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There is a union operation (</a:t>
            </a:r>
            <a:r>
              <a:rPr lang="en-US" b="1">
                <a:solidFill>
                  <a:srgbClr val="000000"/>
                </a:solidFill>
              </a:rPr>
              <a:t>UNION)</a:t>
            </a:r>
            <a:r>
              <a:rPr lang="en-US">
                <a:solidFill>
                  <a:srgbClr val="000000"/>
                </a:solidFill>
              </a:rPr>
              <a:t>, and in </a:t>
            </a:r>
            <a:r>
              <a:rPr lang="en-US" i="1">
                <a:solidFill>
                  <a:srgbClr val="000000"/>
                </a:solidFill>
              </a:rPr>
              <a:t>some versions</a:t>
            </a:r>
            <a:r>
              <a:rPr lang="en-US">
                <a:solidFill>
                  <a:srgbClr val="000000"/>
                </a:solidFill>
              </a:rPr>
              <a:t>  of SQL there are set difference (</a:t>
            </a:r>
            <a:r>
              <a:rPr lang="en-US" b="1">
                <a:solidFill>
                  <a:srgbClr val="000000"/>
                </a:solidFill>
              </a:rPr>
              <a:t>MINUS)</a:t>
            </a:r>
            <a:r>
              <a:rPr lang="en-US">
                <a:solidFill>
                  <a:srgbClr val="000000"/>
                </a:solidFill>
              </a:rPr>
              <a:t> and intersection (</a:t>
            </a:r>
            <a:r>
              <a:rPr lang="en-US" b="1">
                <a:solidFill>
                  <a:srgbClr val="000000"/>
                </a:solidFill>
              </a:rPr>
              <a:t>INTERSECT)</a:t>
            </a:r>
            <a:r>
              <a:rPr lang="en-US">
                <a:solidFill>
                  <a:srgbClr val="000000"/>
                </a:solidFill>
              </a:rPr>
              <a:t> operations</a:t>
            </a:r>
          </a:p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The resulting relations of these set operations are sets of tuples; </a:t>
            </a:r>
            <a:r>
              <a:rPr lang="en-US" i="1">
                <a:solidFill>
                  <a:srgbClr val="000000"/>
                </a:solidFill>
              </a:rPr>
              <a:t>duplicate tuples are eliminated from the result</a:t>
            </a:r>
          </a:p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The set operations apply only to </a:t>
            </a:r>
            <a:r>
              <a:rPr lang="en-US" i="1">
                <a:solidFill>
                  <a:srgbClr val="000000"/>
                </a:solidFill>
              </a:rPr>
              <a:t>union compatible relations</a:t>
            </a:r>
            <a:r>
              <a:rPr lang="en-US">
                <a:solidFill>
                  <a:srgbClr val="000000"/>
                </a:solidFill>
              </a:rPr>
              <a:t> ; the two relations must have the same attributes and the attributes must appear in the same order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4C048-0821-4303-ACCD-719A63A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1E9D4A-305E-4F7D-BBC9-EA2C7858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00"/>
                </a:solidFill>
              </a:rPr>
              <a:t>Example:</a:t>
            </a:r>
            <a:r>
              <a:rPr lang="en-US" dirty="0">
                <a:solidFill>
                  <a:srgbClr val="000000"/>
                </a:solidFill>
              </a:rPr>
              <a:t> Insert a tuple for a new EMPLOYEE for whom we only know the FNAME, LNAME, and SSN attributes.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b="1" dirty="0">
                <a:solidFill>
                  <a:srgbClr val="000000"/>
                </a:solidFill>
              </a:rPr>
              <a:t>INSERT INTO EMPLOYEE (FNAME, LNAME, SSN)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   VALUES ('Richard', 'Marini', '653298653’), (‘Ali’, ‘Ahmed’ , ‘123456889’);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="" xmlns:a16="http://schemas.microsoft.com/office/drawing/2014/main" id="{DB990A13-76FC-4FC4-BD3E-E986CDC3B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2243" name="Rectangle 3">
            <a:extLst>
              <a:ext uri="{FF2B5EF4-FFF2-40B4-BE49-F238E27FC236}">
                <a16:creationId xmlns="" xmlns:a16="http://schemas.microsoft.com/office/drawing/2014/main" id="{AE47A6B5-0562-4C0E-AE74-073CF491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sz="2400" dirty="0">
                <a:solidFill>
                  <a:srgbClr val="FF0000"/>
                </a:solidFill>
              </a:rPr>
              <a:t>Removes </a:t>
            </a:r>
            <a:r>
              <a:rPr lang="en-US" sz="2400" dirty="0" smtClean="0">
                <a:solidFill>
                  <a:srgbClr val="FF0000"/>
                </a:solidFill>
              </a:rPr>
              <a:t>tuples/rows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from a relation</a:t>
            </a:r>
          </a:p>
          <a:p>
            <a:pPr marL="91440" indent="-91440">
              <a:defRPr/>
            </a:pPr>
            <a:r>
              <a:rPr lang="en-US" sz="2400" dirty="0">
                <a:solidFill>
                  <a:srgbClr val="000000"/>
                </a:solidFill>
              </a:rPr>
              <a:t>Includes a </a:t>
            </a:r>
            <a:r>
              <a:rPr lang="en-US" sz="2400" dirty="0">
                <a:solidFill>
                  <a:srgbClr val="FF0000"/>
                </a:solidFill>
              </a:rPr>
              <a:t>WHERE-clause to select the tuples/rows to be deleted</a:t>
            </a:r>
          </a:p>
          <a:p>
            <a:pPr marL="91440" indent="-91440">
              <a:buNone/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>
            <a:extLst>
              <a:ext uri="{FF2B5EF4-FFF2-40B4-BE49-F238E27FC236}">
                <a16:creationId xmlns="" xmlns:a16="http://schemas.microsoft.com/office/drawing/2014/main" id="{A0FA4172-8770-4A1F-A4A6-7B67C052E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DELETE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FF171F45-2CE5-4432-90F6-ABF4FCB3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Examples:</a:t>
            </a: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	DELETE FROM 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LNAME='Brown’;</a:t>
            </a: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	DELETE FROM 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SSN='123456789’;</a:t>
            </a: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	DELETE FROM 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DNO  =5;	</a:t>
            </a:r>
          </a:p>
          <a:p>
            <a:pPr eaLnBrk="1" hangingPunct="1"/>
            <a:endParaRPr lang="en-US" alt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 number of tuples deleted depends on the number of tuples in the relation that satisfy the WHERE-clause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			 </a:t>
            </a:r>
          </a:p>
          <a:p>
            <a:pPr eaLnBrk="1" hangingPunct="1"/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FA29B4-3343-40D2-AAAA-722CDA2B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BF42B3-5E1E-4471-A1D9-CE9688D7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defRPr/>
            </a:pPr>
            <a:r>
              <a:rPr lang="en-US" sz="2800" dirty="0">
                <a:solidFill>
                  <a:srgbClr val="000000"/>
                </a:solidFill>
              </a:rPr>
              <a:t>A missing WHERE-clause specifies that </a:t>
            </a:r>
            <a:r>
              <a:rPr lang="en-US" sz="2800" i="1" dirty="0">
                <a:solidFill>
                  <a:srgbClr val="000000"/>
                </a:solidFill>
              </a:rPr>
              <a:t>all tuples</a:t>
            </a:r>
            <a:r>
              <a:rPr lang="en-US" sz="2800" dirty="0">
                <a:solidFill>
                  <a:srgbClr val="000000"/>
                </a:solidFill>
              </a:rPr>
              <a:t>  in the relation are to be deleted; the table then becomes an empty table</a:t>
            </a:r>
          </a:p>
          <a:p>
            <a:pPr marL="548640" lvl="1" indent="-91440">
              <a:defRPr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548640" lvl="1" indent="-91440">
              <a:defRPr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548640" lvl="1" indent="-91440"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DELETE FROM EMPLOYEE;</a:t>
            </a:r>
          </a:p>
          <a:p>
            <a:pPr marL="91440" indent="-9144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0BC81-7BD5-4FBC-8A62-BA4BD3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2B1511-41D7-4130-99CA-0436EA50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Tuples are deleted from only </a:t>
            </a:r>
            <a:r>
              <a:rPr lang="en-US" sz="2800" i="1" dirty="0">
                <a:solidFill>
                  <a:srgbClr val="000000"/>
                </a:solidFill>
              </a:rPr>
              <a:t>one table</a:t>
            </a:r>
            <a:r>
              <a:rPr lang="en-US" sz="2800" dirty="0">
                <a:solidFill>
                  <a:srgbClr val="000000"/>
                </a:solidFill>
              </a:rPr>
              <a:t>  at a time (unless CASCADE is specified on a referential integrity constraint)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Delete from employee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Where </a:t>
            </a:r>
            <a:r>
              <a:rPr lang="en-US" sz="2800" dirty="0" err="1">
                <a:solidFill>
                  <a:srgbClr val="000000"/>
                </a:solidFill>
              </a:rPr>
              <a:t>ssn</a:t>
            </a:r>
            <a:r>
              <a:rPr lang="en-US" sz="2800" dirty="0">
                <a:solidFill>
                  <a:srgbClr val="000000"/>
                </a:solidFill>
              </a:rPr>
              <a:t> = 123456789;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35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611</TotalTime>
  <Words>1717</Words>
  <Application>Microsoft Office PowerPoint</Application>
  <PresentationFormat>Widescreen</PresentationFormat>
  <Paragraphs>234</Paragraphs>
  <Slides>42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Retrospect</vt:lpstr>
      <vt:lpstr>DML </vt:lpstr>
      <vt:lpstr>Specifying Updates in SQL</vt:lpstr>
      <vt:lpstr>INSERT</vt:lpstr>
      <vt:lpstr>INSERT (cont.)</vt:lpstr>
      <vt:lpstr>INSERT (cont.)</vt:lpstr>
      <vt:lpstr>DELETE</vt:lpstr>
      <vt:lpstr>DELETE (cont.)</vt:lpstr>
      <vt:lpstr>Delete (cont.)</vt:lpstr>
      <vt:lpstr>Delete (cont.)</vt:lpstr>
      <vt:lpstr>UPDATE</vt:lpstr>
      <vt:lpstr>UPDATE (cont.)</vt:lpstr>
      <vt:lpstr>UPDATE (cont.)</vt:lpstr>
      <vt:lpstr>Retrieval Queries in SQL : SELECT statement</vt:lpstr>
      <vt:lpstr>Retrieval Queries in SQL (cont.)</vt:lpstr>
      <vt:lpstr>Populated Database--Fig.5.6</vt:lpstr>
      <vt:lpstr>Simple SQL Queries (cont.)</vt:lpstr>
      <vt:lpstr>Simple SQL Queries (cont.)</vt:lpstr>
      <vt:lpstr>Simple SQL Queries</vt:lpstr>
      <vt:lpstr>Operator:  IS/IS NOT </vt:lpstr>
      <vt:lpstr>USE OF DISTINCT: To eliminate duplicate tuples in a query result, the keyword DISTINCT is used </vt:lpstr>
      <vt:lpstr>ORDER BY</vt:lpstr>
      <vt:lpstr>ORDER BY (cont.)</vt:lpstr>
      <vt:lpstr>ORDER BY (cont.)</vt:lpstr>
      <vt:lpstr>Comparison Operator BETWEEN</vt:lpstr>
      <vt:lpstr>ARITHMETIC OPERATIONS</vt:lpstr>
      <vt:lpstr>Practice  operators: &lt;,&gt;,&lt;=,&gt;=, &lt;&gt;</vt:lpstr>
      <vt:lpstr>SUBSTRING COMPARISON</vt:lpstr>
      <vt:lpstr>SUBSTRING COMPARISON (cont.)</vt:lpstr>
      <vt:lpstr>SUBSTRING COMPARISON (cont.)</vt:lpstr>
      <vt:lpstr>Practice Queries  : LIKE / NOT LIKE</vt:lpstr>
      <vt:lpstr>Show employee names with their dept names? 24 records  - 8 records = 16 faulty records</vt:lpstr>
      <vt:lpstr>Show employee names with their dept names? 24 records  - 8 records = 16 faulty records</vt:lpstr>
      <vt:lpstr>Query from multiple tables. </vt:lpstr>
      <vt:lpstr>Simple SQL Queries (Using two tables)</vt:lpstr>
      <vt:lpstr>Simple SQL Queries (cont.)</vt:lpstr>
      <vt:lpstr>Simple SQL Queries (cont.)</vt:lpstr>
      <vt:lpstr>Simple SQL Queries (cont.)</vt:lpstr>
      <vt:lpstr>Simple SQL Queries (cont.)</vt:lpstr>
      <vt:lpstr>Aliases</vt:lpstr>
      <vt:lpstr>ALIASES</vt:lpstr>
      <vt:lpstr>Practice</vt:lpstr>
      <vt:lpstr>SET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Baloch</dc:creator>
  <cp:lastModifiedBy>Microsoft account</cp:lastModifiedBy>
  <cp:revision>55</cp:revision>
  <dcterms:created xsi:type="dcterms:W3CDTF">2021-03-30T08:36:43Z</dcterms:created>
  <dcterms:modified xsi:type="dcterms:W3CDTF">2024-12-13T20:14:20Z</dcterms:modified>
</cp:coreProperties>
</file>