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68" r:id="rId2"/>
    <p:sldId id="271" r:id="rId3"/>
    <p:sldId id="627" r:id="rId4"/>
    <p:sldId id="628" r:id="rId5"/>
    <p:sldId id="629" r:id="rId6"/>
    <p:sldId id="270" r:id="rId7"/>
    <p:sldId id="269" r:id="rId8"/>
    <p:sldId id="272" r:id="rId9"/>
    <p:sldId id="273" r:id="rId10"/>
    <p:sldId id="256" r:id="rId11"/>
    <p:sldId id="257" r:id="rId12"/>
    <p:sldId id="261" r:id="rId13"/>
    <p:sldId id="630" r:id="rId14"/>
    <p:sldId id="262" r:id="rId15"/>
    <p:sldId id="264" r:id="rId16"/>
    <p:sldId id="626" r:id="rId17"/>
    <p:sldId id="275" r:id="rId18"/>
    <p:sldId id="276" r:id="rId19"/>
    <p:sldId id="265" r:id="rId20"/>
    <p:sldId id="267" r:id="rId21"/>
    <p:sldId id="266" r:id="rId22"/>
    <p:sldId id="617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DC7D4-E4D2-A75D-D7B0-5758EFC45CD9}" v="393" dt="2021-03-19T06:31:53.160"/>
    <p1510:client id="{2AA8C6A8-49E9-3CC8-C247-71128A08E053}" v="2086" dt="2021-03-19T06:23:03.545"/>
    <p1510:client id="{2F35B59F-30ED-2000-BAC4-75B441A3C901}" v="237" dt="2021-03-17T18:03:09.302"/>
    <p1510:client id="{67047C8A-6081-43BB-93B4-AEFC19B15795}" v="1564" dt="2021-03-17T08:58:33.150"/>
    <p1510:client id="{C5D93948-2707-4451-A08F-0F97CDD77BA6}" v="68" dt="2021-03-19T06:33:34.308"/>
    <p1510:client id="{D23776D3-A42B-09F7-10B9-6B9050FBBD3E}" v="633" dt="2021-03-17T21:36:54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5023" autoAdjust="0"/>
  </p:normalViewPr>
  <p:slideViewPr>
    <p:cSldViewPr snapToGrid="0">
      <p:cViewPr varScale="1">
        <p:scale>
          <a:sx n="116" d="100"/>
          <a:sy n="116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65839-5307-42C8-8978-C5E0E79B0B9F}" type="datetimeFigureOut">
              <a:rPr lang="en-US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E3A41-89D7-4454-87BE-492560D41AF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E3A41-89D7-4454-87BE-492560D41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4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NUMERIC must be exactly as precise as it is defined — so if you define 4 decimal places to the left of the decimal point and 4 decimal places to the right of it, the DB must always store 4 + 4 decimal places, no more, no less.</a:t>
            </a:r>
          </a:p>
          <a:p>
            <a:r>
              <a:rPr lang="en-US" dirty="0"/>
              <a:t>DECIMAL is free to allow higher numbers if that's easier to implement. This means that the database can actually store more digits than specified (due to the behind-the-scenes storage having space for extra digits). This means the database might allow storing 12345.0000 in the above example of 4 + 4 decimal places, but storing 1.00005 is still not allowed if doing so could affect any future calculations.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E3A41-89D7-4454-87BE-492560D41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1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E3A41-89D7-4454-87BE-492560D41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2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27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03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1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8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0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2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create_index.asp" TargetMode="External"/><Relationship Id="rId3" Type="http://schemas.openxmlformats.org/officeDocument/2006/relationships/hyperlink" Target="https://www.w3schools.com/sql/sql_unique.asp" TargetMode="External"/><Relationship Id="rId7" Type="http://schemas.openxmlformats.org/officeDocument/2006/relationships/hyperlink" Target="https://www.w3schools.com/sql/sql_default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check.asp" TargetMode="External"/><Relationship Id="rId5" Type="http://schemas.openxmlformats.org/officeDocument/2006/relationships/hyperlink" Target="https://www.w3schools.com/sql/sql_foreignkey.asp" TargetMode="External"/><Relationship Id="rId4" Type="http://schemas.openxmlformats.org/officeDocument/2006/relationships/hyperlink" Target="https://www.w3schools.com/sql/sql_primarykey.as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50B85-AACF-47E0-883B-AEFC0EE87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Basic SQL  </a:t>
            </a:r>
            <a:br>
              <a:rPr lang="en-US">
                <a:cs typeface="Calibri Light"/>
              </a:rPr>
            </a:br>
            <a:r>
              <a:rPr lang="en-US" sz="4400">
                <a:cs typeface="Calibri Light"/>
              </a:rPr>
              <a:t>(Tool: MYSQL Workbench) </a:t>
            </a:r>
            <a:endParaRPr lang="en-US" sz="66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1371EC-72F9-4546-AF77-6876AFAAF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53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b="1" dirty="0">
                <a:cs typeface="Calibri Light"/>
              </a:rPr>
              <a:t>How to create a table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	</a:t>
            </a:r>
            <a:r>
              <a:rPr lang="en-US" i="1" dirty="0">
                <a:cs typeface="Calibri Light"/>
              </a:rPr>
              <a:t>Datatypes &amp; Constraints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8613A2-709B-47FB-BB1A-3A0F4F11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C4E6FB-A066-4F24-9A90-CD75D79EC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19" y="1845734"/>
            <a:ext cx="493776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cs typeface="Calibri Light"/>
              </a:rPr>
              <a:t>Numeric values </a:t>
            </a:r>
            <a:endParaRPr lang="en-US" sz="2800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INT (Size: 4 Bytes)</a:t>
            </a:r>
            <a:endParaRPr lang="en-US" dirty="0"/>
          </a:p>
          <a:p>
            <a:r>
              <a:rPr lang="en-US" dirty="0">
                <a:cs typeface="Calibri"/>
              </a:rPr>
              <a:t>NUMERIC</a:t>
            </a:r>
            <a:r>
              <a:rPr lang="en-US" dirty="0">
                <a:ea typeface="+mn-lt"/>
                <a:cs typeface="+mn-lt"/>
              </a:rPr>
              <a:t>(I, j) </a:t>
            </a:r>
            <a:r>
              <a:rPr lang="en-US" dirty="0" smtClean="0">
                <a:ea typeface="+mn-lt"/>
                <a:cs typeface="+mn-lt"/>
              </a:rPr>
              <a:t>888.88</a:t>
            </a:r>
          </a:p>
          <a:p>
            <a:r>
              <a:rPr lang="en-US" dirty="0" smtClean="0">
                <a:ea typeface="+mn-lt"/>
                <a:cs typeface="+mn-lt"/>
              </a:rPr>
              <a:t>Double(size , precision(number of digits after the decimal ) ) </a:t>
            </a:r>
            <a:endParaRPr lang="en-US" dirty="0">
              <a:cs typeface="Calibri"/>
            </a:endParaRPr>
          </a:p>
          <a:p>
            <a:r>
              <a:rPr lang="en-US" altLang="en-US" dirty="0"/>
              <a:t>Fixed point number, with user-specified precision of </a:t>
            </a:r>
            <a:r>
              <a:rPr lang="en-US" altLang="en-US" i="1" dirty="0"/>
              <a:t>p</a:t>
            </a:r>
            <a:r>
              <a:rPr lang="en-US" altLang="en-US" dirty="0"/>
              <a:t> digits, with </a:t>
            </a:r>
            <a:r>
              <a:rPr lang="en-US" altLang="en-US" i="1" dirty="0"/>
              <a:t>d </a:t>
            </a:r>
            <a:r>
              <a:rPr lang="en-US" altLang="en-US" dirty="0"/>
              <a:t>digits to the right of decimal point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AF9049B-3CFC-4FD3-A3FB-CCBFF9C3A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3430" y="1737360"/>
            <a:ext cx="2712071" cy="4063559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Calibri Light"/>
              </a:rPr>
              <a:t>Character String</a:t>
            </a:r>
          </a:p>
          <a:p>
            <a:r>
              <a:rPr lang="en-US" dirty="0">
                <a:cs typeface="Calibri"/>
              </a:rPr>
              <a:t>Fixed length: CHAR(5) CAT_ _ </a:t>
            </a:r>
          </a:p>
          <a:p>
            <a:r>
              <a:rPr lang="en-US" dirty="0">
                <a:cs typeface="Calibri"/>
              </a:rPr>
              <a:t>Non-fixed length: VARCHAR(n) CAT</a:t>
            </a:r>
          </a:p>
          <a:p>
            <a:endParaRPr lang="en-US" sz="2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C10DB8D-625D-4BD9-9AC4-AC365E5F0F03}"/>
              </a:ext>
            </a:extLst>
          </p:cNvPr>
          <p:cNvSpPr txBox="1">
            <a:spLocks/>
          </p:cNvSpPr>
          <p:nvPr/>
        </p:nvSpPr>
        <p:spPr>
          <a:xfrm>
            <a:off x="8686152" y="1824568"/>
            <a:ext cx="3470829" cy="40233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cs typeface="Calibri Light"/>
              </a:rPr>
              <a:t>Some more important datatypes </a:t>
            </a:r>
            <a:endParaRPr lang="en-US" sz="2800" b="1" dirty="0">
              <a:cs typeface="Calibri"/>
            </a:endParaRPr>
          </a:p>
          <a:p>
            <a:r>
              <a:rPr lang="en-US" dirty="0">
                <a:cs typeface="Calibri"/>
              </a:rPr>
              <a:t>Boolean: TRUE, FALSE, NULL</a:t>
            </a:r>
          </a:p>
          <a:p>
            <a:r>
              <a:rPr lang="en-US" dirty="0">
                <a:cs typeface="Calibri"/>
              </a:rPr>
              <a:t>DATE : </a:t>
            </a:r>
            <a:r>
              <a:rPr lang="en-US" sz="2000" dirty="0" err="1">
                <a:solidFill>
                  <a:srgbClr val="000000"/>
                </a:solidFill>
              </a:rPr>
              <a:t>yyyy</a:t>
            </a:r>
            <a:r>
              <a:rPr lang="en-US" sz="2000" dirty="0">
                <a:solidFill>
                  <a:srgbClr val="000000"/>
                </a:solidFill>
              </a:rPr>
              <a:t>-mm-dd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TIME: </a:t>
            </a:r>
            <a:r>
              <a:rPr lang="en-US" sz="2000" dirty="0" err="1">
                <a:solidFill>
                  <a:srgbClr val="000000"/>
                </a:solidFill>
              </a:rPr>
              <a:t>hh:mm:ss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TIMESTAMP: DATE(DD-MM-YYYY) &amp; TIME </a:t>
            </a:r>
            <a:r>
              <a:rPr lang="en-US" dirty="0">
                <a:ea typeface="+mn-lt"/>
                <a:cs typeface="+mn-lt"/>
              </a:rPr>
              <a:t>(HH:MM:SS) 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u="sng" dirty="0">
                <a:solidFill>
                  <a:srgbClr val="7030A0"/>
                </a:solidFill>
              </a:rPr>
              <a:t>Automatic initialization and updating to the current date and time can be specified using DEFAULT CURRENT_TIMESTAMP and ON UPDATE CURRENT_TIMESTAMP in the column </a:t>
            </a:r>
            <a:r>
              <a:rPr lang="en-US" u="sng" dirty="0" smtClean="0">
                <a:solidFill>
                  <a:srgbClr val="7030A0"/>
                </a:solidFill>
              </a:rPr>
              <a:t>definition(read from w3school )</a:t>
            </a:r>
            <a:endParaRPr lang="en-US" u="sng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233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72C2FE-63E3-4582-BB83-B245C5AB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Key words for Constraints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42E912-6EE6-4ED9-8464-431FFE36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 dirty="0">
                <a:cs typeface="Calibri"/>
              </a:rPr>
              <a:t>NOT NULL</a:t>
            </a:r>
            <a:r>
              <a:rPr lang="en-US" sz="2400" dirty="0">
                <a:cs typeface="Calibri"/>
              </a:rPr>
              <a:t> – used for required fields</a:t>
            </a:r>
          </a:p>
          <a:p>
            <a:r>
              <a:rPr lang="en-US" sz="2400" b="1" dirty="0">
                <a:cs typeface="Calibri"/>
              </a:rPr>
              <a:t>UNIQUE </a:t>
            </a:r>
            <a:r>
              <a:rPr lang="en-US" sz="2400" dirty="0">
                <a:cs typeface="Calibri"/>
              </a:rPr>
              <a:t>– used for attributes that cannot have a duplicate value (other than pk)</a:t>
            </a:r>
          </a:p>
          <a:p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DEFAULT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– used to assign some default value to an </a:t>
            </a:r>
            <a:r>
              <a:rPr lang="en-US" sz="2400" dirty="0" smtClean="0">
                <a:ea typeface="+mn-lt"/>
                <a:cs typeface="+mn-lt"/>
              </a:rPr>
              <a:t>attribute</a:t>
            </a:r>
          </a:p>
          <a:p>
            <a:r>
              <a:rPr lang="en-US" sz="2400" dirty="0" smtClean="0">
                <a:ea typeface="+mn-lt"/>
                <a:cs typeface="+mn-lt"/>
              </a:rPr>
              <a:t>Default ‘</a:t>
            </a:r>
            <a:r>
              <a:rPr lang="en-US" sz="2400" dirty="0" err="1" smtClean="0">
                <a:ea typeface="+mn-lt"/>
                <a:cs typeface="+mn-lt"/>
              </a:rPr>
              <a:t>ali</a:t>
            </a:r>
            <a:r>
              <a:rPr lang="en-US" sz="2400" dirty="0" smtClean="0">
                <a:ea typeface="+mn-lt"/>
                <a:cs typeface="+mn-lt"/>
              </a:rPr>
              <a:t>’ ----- default 2; syntax for numbers and strings.</a:t>
            </a:r>
            <a:endParaRPr lang="en-US" sz="2400" dirty="0">
              <a:cs typeface="Calibri"/>
            </a:endParaRPr>
          </a:p>
          <a:p>
            <a:r>
              <a:rPr lang="en-US" sz="2400" b="1" dirty="0">
                <a:solidFill>
                  <a:srgbClr val="FF0000"/>
                </a:solidFill>
                <a:cs typeface="Calibri"/>
              </a:rPr>
              <a:t>CHECK(</a:t>
            </a:r>
            <a:r>
              <a:rPr lang="en-US" sz="2400" b="1" dirty="0" err="1">
                <a:solidFill>
                  <a:srgbClr val="FF0000"/>
                </a:solidFill>
                <a:cs typeface="Calibri"/>
              </a:rPr>
              <a:t>Dnumber</a:t>
            </a:r>
            <a:r>
              <a:rPr lang="en-US" sz="2400" b="1" dirty="0">
                <a:solidFill>
                  <a:srgbClr val="FF0000"/>
                </a:solidFill>
                <a:cs typeface="Calibri"/>
              </a:rPr>
              <a:t> &gt; 0 AND </a:t>
            </a:r>
            <a:r>
              <a:rPr lang="en-US" sz="2400" b="1" dirty="0" err="1">
                <a:solidFill>
                  <a:srgbClr val="FF0000"/>
                </a:solidFill>
                <a:cs typeface="Calibri"/>
              </a:rPr>
              <a:t>Dnumber</a:t>
            </a:r>
            <a:r>
              <a:rPr lang="en-US" sz="2400" b="1" dirty="0">
                <a:solidFill>
                  <a:srgbClr val="FF0000"/>
                </a:solidFill>
                <a:cs typeface="Calibri"/>
              </a:rPr>
              <a:t> &lt; 21)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dirty="0">
                <a:cs typeface="Calibri"/>
              </a:rPr>
              <a:t>-- used to set a condition on the input value for an attribute. </a:t>
            </a:r>
          </a:p>
          <a:p>
            <a:r>
              <a:rPr lang="en-US" sz="2400" b="1" dirty="0">
                <a:cs typeface="Calibri"/>
              </a:rPr>
              <a:t>Primary key </a:t>
            </a:r>
            <a:r>
              <a:rPr lang="en-US" sz="2400" dirty="0">
                <a:cs typeface="Calibri"/>
              </a:rPr>
              <a:t>– used to make an attribute primary key of the table</a:t>
            </a:r>
          </a:p>
          <a:p>
            <a:r>
              <a:rPr lang="en-US" altLang="en-US" sz="2400" b="1" dirty="0"/>
              <a:t>Foreign Key</a:t>
            </a:r>
            <a:r>
              <a:rPr lang="en-US" altLang="en-US" sz="2400" i="1" dirty="0"/>
              <a:t> (A) </a:t>
            </a:r>
            <a:r>
              <a:rPr lang="en-US" altLang="en-US" sz="2400" b="1" dirty="0"/>
              <a:t>references </a:t>
            </a:r>
            <a:r>
              <a:rPr lang="en-US" altLang="en-US" sz="2400" i="1" dirty="0"/>
              <a:t>s(B) </a:t>
            </a:r>
            <a:r>
              <a:rPr lang="en-US" sz="2400" dirty="0">
                <a:cs typeface="Calibri"/>
              </a:rPr>
              <a:t>-- used to make an attribute foreign key. </a:t>
            </a:r>
          </a:p>
        </p:txBody>
      </p:sp>
    </p:spTree>
    <p:extLst>
      <p:ext uri="{BB962C8B-B14F-4D97-AF65-F5344CB8AC3E}">
        <p14:creationId xmlns:p14="http://schemas.microsoft.com/office/powerpoint/2010/main" val="173734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96" y="1846263"/>
            <a:ext cx="750498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4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5CEFF0-3D2C-453D-A5DE-AB8D07A8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Create Table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3C8401-45D0-4D83-91D7-00710AFF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CREATE TABLE </a:t>
            </a:r>
            <a:r>
              <a:rPr lang="en-US" dirty="0" err="1">
                <a:cs typeface="Calibri" panose="020F0502020204030204"/>
              </a:rPr>
              <a:t>tablename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(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</a:t>
            </a:r>
            <a:r>
              <a:rPr lang="en-US" dirty="0" err="1">
                <a:cs typeface="Calibri" panose="020F0502020204030204"/>
              </a:rPr>
              <a:t>AttributeName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Datatype</a:t>
            </a:r>
            <a:r>
              <a:rPr lang="en-US" dirty="0">
                <a:cs typeface="Calibri" panose="020F0502020204030204"/>
              </a:rPr>
              <a:t> Constraint,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…....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8467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D76782-2AFC-484F-86E9-79B66B50D4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75" y="0"/>
            <a:ext cx="9221638" cy="816574"/>
          </a:xfrm>
        </p:spPr>
        <p:txBody>
          <a:bodyPr>
            <a:noAutofit/>
          </a:bodyPr>
          <a:lstStyle/>
          <a:p>
            <a:r>
              <a:rPr lang="en-US" sz="1600" dirty="0" smtClean="0">
                <a:cs typeface="Calibri Light"/>
              </a:rPr>
              <a:t>Employee(</a:t>
            </a:r>
            <a:r>
              <a:rPr lang="en-US" sz="1600" dirty="0">
                <a:solidFill>
                  <a:srgbClr val="FF0000"/>
                </a:solidFill>
              </a:rPr>
              <a:t>why cant we just write primary key and foreign key after the </a:t>
            </a:r>
            <a:r>
              <a:rPr lang="en-US" sz="1600" dirty="0" smtClean="0">
                <a:solidFill>
                  <a:srgbClr val="FF0000"/>
                </a:solidFill>
              </a:rPr>
              <a:t/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name </a:t>
            </a:r>
            <a:r>
              <a:rPr lang="en-US" sz="1600" dirty="0">
                <a:solidFill>
                  <a:srgbClr val="FF0000"/>
                </a:solidFill>
              </a:rPr>
              <a:t>of the attribute , what is the benefit of writing it up as an </a:t>
            </a:r>
            <a:r>
              <a:rPr lang="en-US" sz="1600" dirty="0" smtClean="0">
                <a:solidFill>
                  <a:srgbClr val="FF0000"/>
                </a:solidFill>
              </a:rPr>
              <a:t>constraint)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 give syntax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in </a:t>
            </a:r>
            <a:r>
              <a:rPr lang="en-US" sz="1600" dirty="0" err="1" smtClean="0">
                <a:solidFill>
                  <a:srgbClr val="FF0000"/>
                </a:solidFill>
              </a:rPr>
              <a:t>chatgpt</a:t>
            </a:r>
            <a:r>
              <a:rPr lang="en-US" sz="1600" dirty="0" smtClean="0">
                <a:solidFill>
                  <a:srgbClr val="FF0000"/>
                </a:solidFill>
              </a:rPr>
              <a:t> ) 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D2F24-DB19-4CC2-A923-66DB28D54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528" y="703891"/>
            <a:ext cx="5233661" cy="61541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ea typeface="+mn-lt"/>
                <a:cs typeface="+mn-lt"/>
              </a:rPr>
              <a:t>CREATE TABLE 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Fname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Minit</a:t>
            </a:r>
            <a:r>
              <a:rPr lang="en-US" sz="1400" dirty="0" smtClean="0">
                <a:ea typeface="+mn-lt"/>
                <a:cs typeface="+mn-lt"/>
              </a:rPr>
              <a:t>,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Lname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Ssn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Bdat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smtClean="0">
                <a:ea typeface="+mn-lt"/>
                <a:cs typeface="+mn-lt"/>
              </a:rPr>
              <a:t>Address,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smtClean="0">
                <a:ea typeface="+mn-lt"/>
                <a:cs typeface="+mn-lt"/>
              </a:rPr>
              <a:t>Gender,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smtClean="0">
                <a:ea typeface="+mn-lt"/>
                <a:cs typeface="+mn-lt"/>
              </a:rPr>
              <a:t>Salary,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Super_ssn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Dno</a:t>
            </a:r>
            <a:r>
              <a:rPr lang="en-US" sz="1400" dirty="0" smtClean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/>
              <a:t>CONSTRAINT </a:t>
            </a:r>
            <a:r>
              <a:rPr lang="en-US" sz="1400" dirty="0" err="1" smtClean="0"/>
              <a:t>PK_Employee</a:t>
            </a:r>
            <a:r>
              <a:rPr lang="en-US" sz="1400" dirty="0"/>
              <a:t> PRIMARY </a:t>
            </a:r>
            <a:r>
              <a:rPr lang="en-US" sz="1400" dirty="0" smtClean="0"/>
              <a:t>KEY </a:t>
            </a:r>
            <a:r>
              <a:rPr lang="en-US" sz="1400" dirty="0" smtClean="0">
                <a:ea typeface="+mn-lt"/>
                <a:cs typeface="+mn-lt"/>
              </a:rPr>
              <a:t>(attributes),</a:t>
            </a:r>
            <a:endParaRPr lang="en-US" sz="1400" dirty="0">
              <a:ea typeface="+mn-lt"/>
              <a:cs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CONSTRAINT </a:t>
            </a:r>
            <a:r>
              <a:rPr lang="en-US" sz="1400" dirty="0" err="1">
                <a:ea typeface="+mn-lt"/>
                <a:cs typeface="+mn-lt"/>
              </a:rPr>
              <a:t>FK_EmpDep</a:t>
            </a:r>
            <a:r>
              <a:rPr lang="en-US" sz="1400" dirty="0">
                <a:ea typeface="+mn-lt"/>
                <a:cs typeface="+mn-lt"/>
              </a:rPr>
              <a:t> FOREIGN KEY </a:t>
            </a:r>
            <a:r>
              <a:rPr lang="en-US" sz="1400" dirty="0" smtClean="0">
                <a:ea typeface="+mn-lt"/>
                <a:cs typeface="+mn-lt"/>
              </a:rPr>
              <a:t>(attribute)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    REFERENCES </a:t>
            </a:r>
            <a:r>
              <a:rPr lang="en-US" sz="1400" dirty="0" smtClean="0">
                <a:ea typeface="+mn-lt"/>
                <a:cs typeface="+mn-lt"/>
              </a:rPr>
              <a:t>table name(attribute) </a:t>
            </a:r>
            <a:r>
              <a:rPr lang="en-US" sz="1400" b="1" dirty="0">
                <a:ea typeface="+mn-lt"/>
                <a:cs typeface="+mn-lt"/>
              </a:rPr>
              <a:t>  </a:t>
            </a:r>
            <a:r>
              <a:rPr lang="en-US" sz="1400" b="1" dirty="0" smtClean="0">
                <a:ea typeface="+mn-lt"/>
                <a:cs typeface="+mn-lt"/>
              </a:rPr>
              <a:t>);</a:t>
            </a:r>
          </a:p>
          <a:p>
            <a:pPr>
              <a:spcBef>
                <a:spcPts val="600"/>
              </a:spcBef>
              <a:buNone/>
            </a:pPr>
            <a:r>
              <a:rPr lang="en-US" sz="1400" b="1" dirty="0" smtClean="0">
                <a:ea typeface="+mn-lt"/>
                <a:cs typeface="+mn-lt"/>
              </a:rPr>
              <a:t>For alter we have </a:t>
            </a:r>
          </a:p>
          <a:p>
            <a:pPr>
              <a:spcBef>
                <a:spcPts val="600"/>
              </a:spcBef>
              <a:buNone/>
            </a:pPr>
            <a:r>
              <a:rPr lang="en-US" sz="1400" b="1" dirty="0" smtClean="0">
                <a:ea typeface="+mn-lt"/>
                <a:cs typeface="+mn-lt"/>
              </a:rPr>
              <a:t>Alter foreign key </a:t>
            </a:r>
          </a:p>
          <a:p>
            <a:pPr>
              <a:spcBef>
                <a:spcPts val="600"/>
              </a:spcBef>
              <a:buNone/>
            </a:pPr>
            <a:r>
              <a:rPr lang="en-US" sz="1400" b="1" dirty="0" smtClean="0">
                <a:ea typeface="+mn-lt"/>
                <a:cs typeface="+mn-lt"/>
              </a:rPr>
              <a:t>But a relation can have more than one foreign key , for that case </a:t>
            </a:r>
            <a:r>
              <a:rPr lang="en-US" sz="1400" b="1" dirty="0" err="1" smtClean="0">
                <a:ea typeface="+mn-lt"/>
                <a:cs typeface="+mn-lt"/>
              </a:rPr>
              <a:t>unkou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apas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mae</a:t>
            </a:r>
            <a:r>
              <a:rPr lang="en-US" sz="1400" b="1" dirty="0" smtClean="0">
                <a:ea typeface="+mn-lt"/>
                <a:cs typeface="+mn-lt"/>
              </a:rPr>
              <a:t> distinguish </a:t>
            </a:r>
            <a:r>
              <a:rPr lang="en-US" sz="1400" b="1" dirty="0" err="1" smtClean="0">
                <a:ea typeface="+mn-lt"/>
                <a:cs typeface="+mn-lt"/>
              </a:rPr>
              <a:t>krny</a:t>
            </a:r>
            <a:r>
              <a:rPr lang="en-US" sz="1400" b="1" dirty="0" smtClean="0">
                <a:ea typeface="+mn-lt"/>
                <a:cs typeface="+mn-lt"/>
              </a:rPr>
              <a:t> k </a:t>
            </a:r>
            <a:r>
              <a:rPr lang="en-US" sz="1400" b="1" dirty="0" err="1" smtClean="0">
                <a:ea typeface="+mn-lt"/>
                <a:cs typeface="+mn-lt"/>
              </a:rPr>
              <a:t>liye</a:t>
            </a:r>
            <a:r>
              <a:rPr lang="en-US" sz="1400" b="1" dirty="0" smtClean="0">
                <a:ea typeface="+mn-lt"/>
                <a:cs typeface="+mn-lt"/>
              </a:rPr>
              <a:t> we use constraint to give names to the foreign key , </a:t>
            </a:r>
            <a:r>
              <a:rPr lang="en-US" sz="1400" b="1" dirty="0" err="1" smtClean="0">
                <a:ea typeface="+mn-lt"/>
                <a:cs typeface="+mn-lt"/>
              </a:rPr>
              <a:t>takkey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phir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unkou</a:t>
            </a:r>
            <a:r>
              <a:rPr lang="en-US" sz="1400" b="1" dirty="0" smtClean="0">
                <a:ea typeface="+mn-lt"/>
                <a:cs typeface="+mn-lt"/>
              </a:rPr>
              <a:t> future </a:t>
            </a:r>
            <a:r>
              <a:rPr lang="en-US" sz="1400" b="1" dirty="0" err="1" smtClean="0">
                <a:ea typeface="+mn-lt"/>
                <a:cs typeface="+mn-lt"/>
              </a:rPr>
              <a:t>mae</a:t>
            </a:r>
            <a:r>
              <a:rPr lang="en-US" sz="1400" b="1" dirty="0" smtClean="0">
                <a:ea typeface="+mn-lt"/>
                <a:cs typeface="+mn-lt"/>
              </a:rPr>
              <a:t> refer </a:t>
            </a:r>
            <a:r>
              <a:rPr lang="en-US" sz="1400" b="1" dirty="0" err="1" smtClean="0">
                <a:ea typeface="+mn-lt"/>
                <a:cs typeface="+mn-lt"/>
              </a:rPr>
              <a:t>krna</a:t>
            </a:r>
            <a:r>
              <a:rPr lang="en-US" sz="1400" b="1" dirty="0" smtClean="0">
                <a:ea typeface="+mn-lt"/>
                <a:cs typeface="+mn-lt"/>
              </a:rPr>
              <a:t> easy </a:t>
            </a:r>
            <a:r>
              <a:rPr lang="en-US" sz="1400" b="1" dirty="0" err="1" smtClean="0">
                <a:ea typeface="+mn-lt"/>
                <a:cs typeface="+mn-lt"/>
              </a:rPr>
              <a:t>hou</a:t>
            </a:r>
            <a:r>
              <a:rPr lang="en-US" sz="1400" b="1" dirty="0" smtClean="0">
                <a:ea typeface="+mn-lt"/>
                <a:cs typeface="+mn-lt"/>
              </a:rPr>
              <a:t> ;)…</a:t>
            </a:r>
            <a:endParaRPr lang="en-US" sz="1400" b="1" dirty="0">
              <a:ea typeface="+mn-lt"/>
              <a:cs typeface="+mn-lt"/>
            </a:endParaRP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03" y="1060451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3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D76782-2AFC-484F-86E9-79B66B50D4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75" y="-632813"/>
            <a:ext cx="10058400" cy="1449387"/>
          </a:xfrm>
        </p:spPr>
        <p:txBody>
          <a:bodyPr/>
          <a:lstStyle/>
          <a:p>
            <a:r>
              <a:rPr lang="en-US">
                <a:cs typeface="Calibri Light"/>
              </a:rPr>
              <a:t>Employee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D2F24-DB19-4CC2-A923-66DB28D54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528" y="703891"/>
            <a:ext cx="4892675" cy="53641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ea typeface="+mn-lt"/>
                <a:cs typeface="+mn-lt"/>
              </a:rPr>
              <a:t>CREATE TABLE 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Fname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Minit</a:t>
            </a:r>
            <a:r>
              <a:rPr lang="en-US" sz="1400" dirty="0">
                <a:ea typeface="+mn-lt"/>
                <a:cs typeface="+mn-lt"/>
              </a:rPr>
              <a:t>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Lname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 CHAR (9)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Bdat</a:t>
            </a:r>
            <a:r>
              <a:rPr lang="en-US" sz="1400" dirty="0">
                <a:ea typeface="+mn-lt"/>
                <a:cs typeface="+mn-lt"/>
              </a:rPr>
              <a:t> DATE,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Address VARCHAR(30)  DEFAULT 'UCP',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Gender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Salary int,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Super_ssn</a:t>
            </a:r>
            <a:r>
              <a:rPr lang="en-US" sz="1400" dirty="0">
                <a:ea typeface="+mn-lt"/>
                <a:cs typeface="+mn-lt"/>
              </a:rPr>
              <a:t> CHAR(9),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 INT 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Primary key (</a:t>
            </a: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),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CONSTRAINT </a:t>
            </a:r>
            <a:r>
              <a:rPr lang="en-US" sz="1400" dirty="0" err="1">
                <a:ea typeface="+mn-lt"/>
                <a:cs typeface="+mn-lt"/>
              </a:rPr>
              <a:t>FK_EmpDep</a:t>
            </a:r>
            <a:r>
              <a:rPr lang="en-US" sz="1400" dirty="0">
                <a:ea typeface="+mn-lt"/>
                <a:cs typeface="+mn-lt"/>
              </a:rPr>
              <a:t> FOREIGN KEY (</a:t>
            </a: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)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    REFERENCES DEPARTMENT(</a:t>
            </a:r>
            <a:r>
              <a:rPr lang="en-US" sz="1400" dirty="0" err="1">
                <a:ea typeface="+mn-lt"/>
                <a:cs typeface="+mn-lt"/>
              </a:rPr>
              <a:t>Dnumber</a:t>
            </a:r>
            <a:r>
              <a:rPr lang="en-US" sz="1400" dirty="0">
                <a:ea typeface="+mn-lt"/>
                <a:cs typeface="+mn-lt"/>
              </a:rPr>
              <a:t>) </a:t>
            </a:r>
            <a:r>
              <a:rPr lang="en-US" sz="1400" b="1" dirty="0">
                <a:ea typeface="+mn-lt"/>
                <a:cs typeface="+mn-lt"/>
              </a:rPr>
              <a:t>  );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3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0D381B-3D99-46C8-9707-78C22C2D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6498771" cy="1450757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rgbClr val="7030A0"/>
                </a:solidFill>
                <a:cs typeface="Calibri Light"/>
              </a:rPr>
              <a:t>Solution of Foreign key 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violation(explain)??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Iski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zaroorat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 q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paari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hae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??</a:t>
            </a:r>
            <a:endParaRPr lang="en-US" b="1" i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9A17D5-0F05-4B8E-B702-94AB4092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45734"/>
            <a:ext cx="5649686" cy="402336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can specify RESTRICT, CASCADE, SET NULL or SET DEFAULT on referential integrity constraints (foreign keys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{ agar main primary table k </a:t>
            </a:r>
            <a:r>
              <a:rPr lang="en-US" sz="2000" dirty="0" err="1" smtClean="0">
                <a:solidFill>
                  <a:srgbClr val="FF0000"/>
                </a:solidFill>
              </a:rPr>
              <a:t>andar</a:t>
            </a:r>
            <a:r>
              <a:rPr lang="en-US" sz="2000" dirty="0" smtClean="0">
                <a:solidFill>
                  <a:srgbClr val="FF0000"/>
                </a:solidFill>
              </a:rPr>
              <a:t> koi primary key change </a:t>
            </a:r>
            <a:r>
              <a:rPr lang="en-US" sz="2000" dirty="0" err="1" smtClean="0">
                <a:solidFill>
                  <a:srgbClr val="FF0000"/>
                </a:solidFill>
              </a:rPr>
              <a:t>houti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hae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aur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idhr</a:t>
            </a:r>
            <a:r>
              <a:rPr lang="en-US" sz="2000" dirty="0" smtClean="0">
                <a:solidFill>
                  <a:srgbClr val="FF0000"/>
                </a:solidFill>
              </a:rPr>
              <a:t> foreign key update </a:t>
            </a:r>
            <a:r>
              <a:rPr lang="en-US" sz="2000" dirty="0" err="1" smtClean="0">
                <a:solidFill>
                  <a:srgbClr val="FF0000"/>
                </a:solidFill>
              </a:rPr>
              <a:t>nhi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hou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rhi</a:t>
            </a:r>
            <a:r>
              <a:rPr lang="en-US" sz="2000" dirty="0" smtClean="0">
                <a:solidFill>
                  <a:srgbClr val="FF0000"/>
                </a:solidFill>
              </a:rPr>
              <a:t>(wrong value) referential integrity constraint) </a:t>
            </a:r>
            <a:r>
              <a:rPr lang="en-US" sz="2000" dirty="0" err="1" smtClean="0">
                <a:solidFill>
                  <a:srgbClr val="FF0000"/>
                </a:solidFill>
              </a:rPr>
              <a:t>tou</a:t>
            </a:r>
            <a:r>
              <a:rPr lang="en-US" sz="2000" dirty="0" smtClean="0">
                <a:solidFill>
                  <a:srgbClr val="FF0000"/>
                </a:solidFill>
              </a:rPr>
              <a:t> is problem </a:t>
            </a:r>
            <a:r>
              <a:rPr lang="en-US" sz="2000" dirty="0" err="1" smtClean="0">
                <a:solidFill>
                  <a:srgbClr val="FF0000"/>
                </a:solidFill>
              </a:rPr>
              <a:t>kou</a:t>
            </a:r>
            <a:r>
              <a:rPr lang="en-US" sz="2000" dirty="0" smtClean="0">
                <a:solidFill>
                  <a:srgbClr val="FF0000"/>
                </a:solidFill>
              </a:rPr>
              <a:t> counte</a:t>
            </a:r>
            <a:r>
              <a:rPr lang="en-US" dirty="0" smtClean="0">
                <a:solidFill>
                  <a:srgbClr val="FF0000"/>
                </a:solidFill>
              </a:rPr>
              <a:t>r </a:t>
            </a:r>
            <a:r>
              <a:rPr lang="en-US" dirty="0" err="1" smtClean="0">
                <a:solidFill>
                  <a:srgbClr val="FF0000"/>
                </a:solidFill>
              </a:rPr>
              <a:t>krny</a:t>
            </a:r>
            <a:r>
              <a:rPr lang="en-US" dirty="0" smtClean="0">
                <a:solidFill>
                  <a:srgbClr val="FF0000"/>
                </a:solidFill>
              </a:rPr>
              <a:t> k </a:t>
            </a:r>
            <a:r>
              <a:rPr lang="en-US" dirty="0" err="1" smtClean="0">
                <a:solidFill>
                  <a:srgbClr val="FF0000"/>
                </a:solidFill>
              </a:rPr>
              <a:t>liye</a:t>
            </a:r>
            <a:r>
              <a:rPr lang="en-US" dirty="0" smtClean="0">
                <a:solidFill>
                  <a:srgbClr val="FF0000"/>
                </a:solidFill>
              </a:rPr>
              <a:t> we have on update and on delete </a:t>
            </a:r>
            <a:r>
              <a:rPr lang="en-US" dirty="0" err="1" smtClean="0">
                <a:solidFill>
                  <a:srgbClr val="FF0000"/>
                </a:solidFill>
              </a:rPr>
              <a:t>jou</a:t>
            </a:r>
            <a:r>
              <a:rPr lang="en-US" dirty="0" smtClean="0">
                <a:solidFill>
                  <a:srgbClr val="FF0000"/>
                </a:solidFill>
              </a:rPr>
              <a:t> automatically deal with the foreign keys when they are deleted or updated in their respective tables(</a:t>
            </a:r>
            <a:r>
              <a:rPr lang="en-US" dirty="0" err="1" smtClean="0">
                <a:solidFill>
                  <a:srgbClr val="FF0000"/>
                </a:solidFill>
              </a:rPr>
              <a:t>jidhr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wou</a:t>
            </a:r>
            <a:r>
              <a:rPr lang="en-US" dirty="0" smtClean="0">
                <a:solidFill>
                  <a:srgbClr val="FF0000"/>
                </a:solidFill>
              </a:rPr>
              <a:t> primary </a:t>
            </a:r>
            <a:r>
              <a:rPr lang="en-US" dirty="0" err="1" smtClean="0">
                <a:solidFill>
                  <a:srgbClr val="FF0000"/>
                </a:solidFill>
              </a:rPr>
              <a:t>hain</a:t>
            </a:r>
            <a:r>
              <a:rPr lang="en-US" dirty="0" smtClean="0">
                <a:solidFill>
                  <a:srgbClr val="FF0000"/>
                </a:solidFill>
              </a:rPr>
              <a:t>… )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delete / Update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Cascade /Restrict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Automatically delete / update data </a:t>
            </a:r>
          </a:p>
          <a:p>
            <a:pPr lvl="1"/>
            <a:r>
              <a:rPr lang="en-US" dirty="0">
                <a:cs typeface="Calibri"/>
              </a:rPr>
              <a:t>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delete / update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Set NULL / Default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Automatically set Null. 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On delete no action is performed by default </a:t>
            </a:r>
          </a:p>
        </p:txBody>
      </p:sp>
    </p:spTree>
    <p:extLst>
      <p:ext uri="{BB962C8B-B14F-4D97-AF65-F5344CB8AC3E}">
        <p14:creationId xmlns:p14="http://schemas.microsoft.com/office/powerpoint/2010/main" val="3246097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D76782-2AFC-484F-86E9-79B66B50D4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75" y="-632813"/>
            <a:ext cx="10058400" cy="1449387"/>
          </a:xfrm>
        </p:spPr>
        <p:txBody>
          <a:bodyPr/>
          <a:lstStyle/>
          <a:p>
            <a:r>
              <a:rPr lang="en-US">
                <a:cs typeface="Calibri Light"/>
              </a:rPr>
              <a:t>Employee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D2F24-DB19-4CC2-A923-66DB28D54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528" y="703891"/>
            <a:ext cx="4892675" cy="53641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ea typeface="+mn-lt"/>
                <a:cs typeface="+mn-lt"/>
              </a:rPr>
              <a:t>CREATE TABLE 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Fname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Minit</a:t>
            </a:r>
            <a:r>
              <a:rPr lang="en-US" sz="1400" dirty="0">
                <a:ea typeface="+mn-lt"/>
                <a:cs typeface="+mn-lt"/>
              </a:rPr>
              <a:t>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Lname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 CHAR (9)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Bdat</a:t>
            </a:r>
            <a:r>
              <a:rPr lang="en-US" sz="1400" dirty="0">
                <a:ea typeface="+mn-lt"/>
                <a:cs typeface="+mn-lt"/>
              </a:rPr>
              <a:t> DATE,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Address VARCHAR(30)  DEFAULT 'UCP',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Gender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Salary int,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Super_ssn</a:t>
            </a:r>
            <a:r>
              <a:rPr lang="en-US" sz="1400" dirty="0">
                <a:ea typeface="+mn-lt"/>
                <a:cs typeface="+mn-lt"/>
              </a:rPr>
              <a:t> CHAR(9),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 INT DEFAULT 1,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Primary key (</a:t>
            </a: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),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CONSTRAINT </a:t>
            </a:r>
            <a:r>
              <a:rPr lang="en-US" sz="1400" dirty="0" err="1">
                <a:ea typeface="+mn-lt"/>
                <a:cs typeface="+mn-lt"/>
              </a:rPr>
              <a:t>FK_EmpDep</a:t>
            </a:r>
            <a:r>
              <a:rPr lang="en-US" sz="1400" dirty="0">
                <a:ea typeface="+mn-lt"/>
                <a:cs typeface="+mn-lt"/>
              </a:rPr>
              <a:t> FOREIGN KEY (</a:t>
            </a: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)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    REFERENCES DEPARTMENT(</a:t>
            </a:r>
            <a:r>
              <a:rPr lang="en-US" sz="1400" dirty="0" err="1">
                <a:ea typeface="+mn-lt"/>
                <a:cs typeface="+mn-lt"/>
              </a:rPr>
              <a:t>Dnumber</a:t>
            </a:r>
            <a:r>
              <a:rPr lang="en-US" sz="1400" dirty="0">
                <a:ea typeface="+mn-lt"/>
                <a:cs typeface="+mn-lt"/>
              </a:rPr>
              <a:t>) ON DELETE SET DEFAULT ON UPDATE CASCADE</a:t>
            </a: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  );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4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786905-6EC8-49C5-BDDC-0BC7A9AF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Department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D3D96A-2656-4B90-8937-B80FEEBB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2400" y="1825625"/>
            <a:ext cx="7853856" cy="4889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dirty="0">
                <a:ea typeface="+mn-lt"/>
                <a:cs typeface="+mn-lt"/>
              </a:rPr>
              <a:t> CREATE TABLE   DEPTARTMENT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(  </a:t>
            </a:r>
            <a:r>
              <a:rPr lang="en-US" dirty="0" err="1">
                <a:ea typeface="+mn-lt"/>
                <a:cs typeface="+mn-lt"/>
              </a:rPr>
              <a:t>Dname</a:t>
            </a:r>
            <a:r>
              <a:rPr lang="en-US" dirty="0">
                <a:ea typeface="+mn-lt"/>
                <a:cs typeface="+mn-lt"/>
              </a:rPr>
              <a:t>  VARCHAR(15)  NOT NULL 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 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  INT  CHECK (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 &gt; 0 AND 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&lt;21),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 </a:t>
            </a:r>
            <a:r>
              <a:rPr lang="en-US" dirty="0" err="1">
                <a:ea typeface="+mn-lt"/>
                <a:cs typeface="+mn-lt"/>
              </a:rPr>
              <a:t>Mgr_ssn</a:t>
            </a:r>
            <a:r>
              <a:rPr lang="en-US" dirty="0">
                <a:ea typeface="+mn-lt"/>
                <a:cs typeface="+mn-lt"/>
              </a:rPr>
              <a:t>  CHAR(9),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 </a:t>
            </a:r>
            <a:r>
              <a:rPr lang="en-US" dirty="0" err="1">
                <a:ea typeface="+mn-lt"/>
                <a:cs typeface="+mn-lt"/>
              </a:rPr>
              <a:t>Mgr_start_date</a:t>
            </a:r>
            <a:r>
              <a:rPr lang="en-US" dirty="0">
                <a:ea typeface="+mn-lt"/>
                <a:cs typeface="+mn-lt"/>
              </a:rPr>
              <a:t>  DATE,</a:t>
            </a:r>
          </a:p>
          <a:p>
            <a:pPr>
              <a:spcBef>
                <a:spcPts val="600"/>
              </a:spcBef>
              <a:buNone/>
            </a:pPr>
            <a:r>
              <a:rPr lang="en-US" dirty="0">
                <a:ea typeface="+mn-lt"/>
                <a:cs typeface="+mn-lt"/>
              </a:rPr>
              <a:t>    PRIMARY KEY (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UNIQUE (</a:t>
            </a:r>
            <a:r>
              <a:rPr lang="en-US" dirty="0" err="1">
                <a:ea typeface="+mn-lt"/>
                <a:cs typeface="+mn-lt"/>
              </a:rPr>
              <a:t>Dname</a:t>
            </a:r>
            <a:r>
              <a:rPr lang="en-US" dirty="0">
                <a:ea typeface="+mn-lt"/>
                <a:cs typeface="+mn-lt"/>
              </a:rPr>
              <a:t>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Constraint </a:t>
            </a:r>
            <a:r>
              <a:rPr lang="en-US" dirty="0" err="1">
                <a:ea typeface="+mn-lt"/>
                <a:cs typeface="+mn-lt"/>
              </a:rPr>
              <a:t>DepMgrFK</a:t>
            </a:r>
            <a:r>
              <a:rPr lang="en-US" dirty="0">
                <a:ea typeface="+mn-lt"/>
                <a:cs typeface="+mn-lt"/>
              </a:rPr>
              <a:t> FOREIGN KEY (</a:t>
            </a:r>
            <a:r>
              <a:rPr lang="en-US" dirty="0" err="1">
                <a:ea typeface="+mn-lt"/>
                <a:cs typeface="+mn-lt"/>
              </a:rPr>
              <a:t>Mgr_ssn</a:t>
            </a:r>
            <a:r>
              <a:rPr lang="en-US" dirty="0">
                <a:ea typeface="+mn-lt"/>
                <a:cs typeface="+mn-lt"/>
              </a:rPr>
              <a:t>) REFERENCES Employee(</a:t>
            </a:r>
            <a:r>
              <a:rPr lang="en-US" dirty="0" err="1">
                <a:ea typeface="+mn-lt"/>
                <a:cs typeface="+mn-lt"/>
              </a:rPr>
              <a:t>Ssn</a:t>
            </a:r>
            <a:r>
              <a:rPr lang="en-US" dirty="0">
                <a:ea typeface="+mn-lt"/>
                <a:cs typeface="+mn-lt"/>
              </a:rPr>
              <a:t>)  ON DELETE SET NULL ON UPDATE CASCADE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);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6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8F87E-7282-4C3C-9043-14F188B8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884" y="-944"/>
            <a:ext cx="10187796" cy="170955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SQL 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Data Definition </a:t>
            </a:r>
            <a:r>
              <a:rPr lang="en-US" dirty="0" err="1">
                <a:cs typeface="Calibri Light"/>
              </a:rPr>
              <a:t>Langage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Data Manipulation Language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DCFFCCFC-9041-4EC0-B97F-28DBD57D4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6624" y="1845734"/>
            <a:ext cx="3899711" cy="4023360"/>
          </a:xfrm>
        </p:spPr>
      </p:pic>
    </p:spTree>
    <p:extLst>
      <p:ext uri="{BB962C8B-B14F-4D97-AF65-F5344CB8AC3E}">
        <p14:creationId xmlns:p14="http://schemas.microsoft.com/office/powerpoint/2010/main" val="128570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804BF-4C05-4A7B-A004-1911B572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Works_on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16B212-EF1B-4365-8961-2F9E25E2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1737360"/>
            <a:ext cx="587502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CREATE TABLE WORKS_ON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(</a:t>
            </a:r>
          </a:p>
          <a:p>
            <a:pPr marL="0" indent="0">
              <a:buNone/>
            </a:pPr>
            <a:r>
              <a:rPr lang="en-US" sz="1600" dirty="0" err="1">
                <a:cs typeface="Calibri" panose="020F0502020204030204"/>
              </a:rPr>
              <a:t>Essn</a:t>
            </a:r>
            <a:r>
              <a:rPr lang="en-US" sz="1600" dirty="0">
                <a:cs typeface="Calibri" panose="020F0502020204030204"/>
              </a:rPr>
              <a:t> CHAR(9),</a:t>
            </a:r>
          </a:p>
          <a:p>
            <a:pPr marL="0" indent="0">
              <a:buNone/>
            </a:pPr>
            <a:r>
              <a:rPr lang="en-US" sz="1600" dirty="0" err="1">
                <a:cs typeface="Calibri" panose="020F0502020204030204"/>
              </a:rPr>
              <a:t>Pno</a:t>
            </a:r>
            <a:r>
              <a:rPr lang="en-US" sz="1600" dirty="0">
                <a:cs typeface="Calibri" panose="020F0502020204030204"/>
              </a:rPr>
              <a:t> INT,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Hours DECIMAL (3,1),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cs typeface="Calibri" panose="020F0502020204030204"/>
              </a:rPr>
              <a:t>Primary key(</a:t>
            </a:r>
            <a:r>
              <a:rPr lang="en-US" sz="1600" dirty="0" err="1">
                <a:highlight>
                  <a:srgbClr val="FFFF00"/>
                </a:highlight>
                <a:cs typeface="Calibri" panose="020F0502020204030204"/>
              </a:rPr>
              <a:t>Essn</a:t>
            </a:r>
            <a:r>
              <a:rPr lang="en-US" sz="1600" dirty="0">
                <a:highlight>
                  <a:srgbClr val="FFFF00"/>
                </a:highlight>
                <a:cs typeface="Calibri" panose="020F0502020204030204"/>
              </a:rPr>
              <a:t>, </a:t>
            </a:r>
            <a:r>
              <a:rPr lang="en-US" sz="1600" dirty="0" err="1">
                <a:highlight>
                  <a:srgbClr val="FFFF00"/>
                </a:highlight>
                <a:cs typeface="Calibri" panose="020F0502020204030204"/>
              </a:rPr>
              <a:t>Pno</a:t>
            </a:r>
            <a:r>
              <a:rPr lang="en-US" sz="1600" dirty="0">
                <a:highlight>
                  <a:srgbClr val="FFFF00"/>
                </a:highlight>
                <a:cs typeface="Calibri" panose="020F0502020204030204"/>
              </a:rPr>
              <a:t>),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Constraint </a:t>
            </a:r>
            <a:r>
              <a:rPr lang="en-US" sz="1600" dirty="0" err="1">
                <a:cs typeface="Calibri" panose="020F0502020204030204"/>
              </a:rPr>
              <a:t>essnfk</a:t>
            </a:r>
            <a:r>
              <a:rPr lang="en-US" sz="1600" dirty="0">
                <a:cs typeface="Calibri" panose="020F0502020204030204"/>
              </a:rPr>
              <a:t> Foreign key (ESSN) References EMPLOYEE (</a:t>
            </a:r>
            <a:r>
              <a:rPr lang="en-US" sz="1600" dirty="0" err="1">
                <a:cs typeface="Calibri" panose="020F0502020204030204"/>
              </a:rPr>
              <a:t>ssn</a:t>
            </a:r>
            <a:r>
              <a:rPr lang="en-US" sz="1600" dirty="0">
                <a:cs typeface="Calibri" panose="020F0502020204030204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ON DELETE SET NULL  ON UPDATE CASCADE 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);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2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28A14C-CEC6-45CD-B427-71960C65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 Activity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D13127-6A5A-4848-878B-312C7A4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Create table of </a:t>
            </a:r>
          </a:p>
          <a:p>
            <a:r>
              <a:rPr lang="en-US" dirty="0">
                <a:cs typeface="Calibri"/>
              </a:rPr>
              <a:t>DEPT_LOCATION</a:t>
            </a:r>
          </a:p>
          <a:p>
            <a:r>
              <a:rPr lang="en-US" dirty="0" smtClean="0">
                <a:cs typeface="Calibri"/>
              </a:rPr>
              <a:t>PROJECT(assumed </a:t>
            </a:r>
            <a:r>
              <a:rPr lang="en-US" dirty="0" err="1" smtClean="0">
                <a:cs typeface="Calibri"/>
              </a:rPr>
              <a:t>plocation</a:t>
            </a:r>
            <a:r>
              <a:rPr lang="en-US" dirty="0" smtClean="0">
                <a:cs typeface="Calibri"/>
              </a:rPr>
              <a:t> to be a simple attribute :)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DEPENDENT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50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>
            <a:extLst>
              <a:ext uri="{FF2B5EF4-FFF2-40B4-BE49-F238E27FC236}">
                <a16:creationId xmlns="" xmlns:a16="http://schemas.microsoft.com/office/drawing/2014/main" id="{9A1AA394-7134-4846-94A4-420BE41D2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DROP TABLE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="" xmlns:a16="http://schemas.microsoft.com/office/drawing/2014/main" id="{755B4DFC-11AF-47CF-B14A-DC7F6D9D7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Used to remove a relation (table) </a:t>
            </a:r>
            <a:r>
              <a:rPr lang="en-US" altLang="en-US" i="1" dirty="0">
                <a:solidFill>
                  <a:srgbClr val="000000"/>
                </a:solidFill>
              </a:rPr>
              <a:t>and its definition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 relation can no longer be used in queries, updates, or any other commands since its description no longer exists</a:t>
            </a:r>
          </a:p>
          <a:p>
            <a:r>
              <a:rPr lang="en-US" altLang="en-US" u="sng" dirty="0">
                <a:solidFill>
                  <a:srgbClr val="000000"/>
                </a:solidFill>
              </a:rPr>
              <a:t>Example:</a:t>
            </a:r>
            <a:br>
              <a:rPr lang="en-US" altLang="en-US" u="sng" dirty="0">
                <a:solidFill>
                  <a:srgbClr val="000000"/>
                </a:solidFill>
              </a:rPr>
            </a:br>
            <a:r>
              <a:rPr lang="en-US" altLang="en-US" u="sng" dirty="0">
                <a:solidFill>
                  <a:srgbClr val="000000"/>
                </a:solidFill>
              </a:rPr>
              <a:t/>
            </a:r>
            <a:br>
              <a:rPr lang="en-US" altLang="en-US" u="sng" dirty="0">
                <a:solidFill>
                  <a:srgbClr val="000000"/>
                </a:solidFill>
              </a:rPr>
            </a:br>
            <a:r>
              <a:rPr lang="en-US" altLang="en-US" b="1" dirty="0">
                <a:solidFill>
                  <a:srgbClr val="000000"/>
                </a:solidFill>
              </a:rPr>
              <a:t>DROP TABLE  DEPENDENT;</a:t>
            </a:r>
            <a:br>
              <a:rPr lang="en-US" altLang="en-US" b="1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="" xmlns:a16="http://schemas.microsoft.com/office/drawing/2014/main" id="{1A9D5343-E7F3-4992-B013-9E6BDBB3D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ALTER TABLE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="" xmlns:a16="http://schemas.microsoft.com/office/drawing/2014/main" id="{54F3B159-38C8-4CE6-8CA6-99298E690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862512"/>
            <a:ext cx="11177098" cy="40233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</a:rPr>
              <a:t>Used to add an attribute to one of the tables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drop an existing attribute of the table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change the datatype of an existing attribute of the table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change the name of an existing attribute of the table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add/drop constraints</a:t>
            </a:r>
          </a:p>
          <a:p>
            <a:r>
              <a:rPr lang="en-US" altLang="en-US" sz="2400" b="1" dirty="0">
                <a:solidFill>
                  <a:srgbClr val="000000"/>
                </a:solidFill>
              </a:rPr>
              <a:t/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8782" y="4224359"/>
            <a:ext cx="11755396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Constraints are used to limit the type of data that can go into a table. This ensures the accuracy and reliability of the data in the table. If there is any violation between the constraint and the data action, the action is aborted.</a:t>
            </a:r>
            <a:endParaRPr lang="en-US" sz="1200" dirty="0"/>
          </a:p>
          <a:p>
            <a:pPr lvl="0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Constraints can be column level or table level. Column level constraints apply to a column, and table level constraints apply to the whole table.</a:t>
            </a:r>
            <a:endParaRPr lang="en-US" sz="1200" dirty="0"/>
          </a:p>
          <a:p>
            <a:pPr lvl="0"/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The following constraints are commonly used in SQL:</a:t>
            </a:r>
            <a:endParaRPr lang="en-US" sz="1200" dirty="0"/>
          </a:p>
          <a:p>
            <a:pPr lvl="0">
              <a:buFontTx/>
              <a:buChar char="•"/>
            </a:pPr>
            <a:r>
              <a:rPr lang="en-US" sz="1200" dirty="0">
                <a:solidFill>
                  <a:srgbClr val="DC143C"/>
                </a:solidFill>
                <a:latin typeface="Consolas" panose="020B0609020204030204" pitchFamily="49" charset="0"/>
                <a:hlinkClick r:id="rId2"/>
              </a:rPr>
              <a:t>NOT NULL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- Ensures that a column cannot have a NULL value</a:t>
            </a:r>
          </a:p>
          <a:p>
            <a:pPr lvl="0">
              <a:buFontTx/>
              <a:buChar char="•"/>
            </a:pPr>
            <a:r>
              <a:rPr lang="en-US" sz="1200" dirty="0">
                <a:solidFill>
                  <a:srgbClr val="DC143C"/>
                </a:solidFill>
                <a:latin typeface="Consolas" panose="020B0609020204030204" pitchFamily="49" charset="0"/>
                <a:hlinkClick r:id="rId3"/>
              </a:rPr>
              <a:t>UNIQUE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- Ensures that all values in a column are different</a:t>
            </a:r>
          </a:p>
          <a:p>
            <a:pPr lvl="0">
              <a:buFontTx/>
              <a:buChar char="•"/>
            </a:pPr>
            <a:r>
              <a:rPr lang="en-US" sz="1200" dirty="0">
                <a:solidFill>
                  <a:srgbClr val="DC143C"/>
                </a:solidFill>
                <a:latin typeface="Consolas" panose="020B0609020204030204" pitchFamily="49" charset="0"/>
                <a:hlinkClick r:id="rId4"/>
              </a:rPr>
              <a:t>PRIMARY KEY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- A combination of a </a:t>
            </a:r>
            <a:r>
              <a:rPr lang="en-US" sz="1200" dirty="0">
                <a:solidFill>
                  <a:srgbClr val="DC143C"/>
                </a:solidFill>
                <a:latin typeface="Consolas" panose="020B0609020204030204" pitchFamily="49" charset="0"/>
              </a:rPr>
              <a:t>NOT NULL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and </a:t>
            </a:r>
            <a:r>
              <a:rPr lang="en-US" sz="1200" dirty="0">
                <a:solidFill>
                  <a:srgbClr val="DC143C"/>
                </a:solidFill>
                <a:latin typeface="Consolas" panose="020B0609020204030204" pitchFamily="49" charset="0"/>
              </a:rPr>
              <a:t>UNIQUE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. Uniquely identifies each row in a table</a:t>
            </a:r>
          </a:p>
          <a:p>
            <a:pPr lvl="0">
              <a:buFontTx/>
              <a:buChar char="•"/>
            </a:pPr>
            <a:r>
              <a:rPr lang="en-US" sz="1200" dirty="0">
                <a:solidFill>
                  <a:srgbClr val="DC143C"/>
                </a:solidFill>
                <a:latin typeface="Consolas" panose="020B0609020204030204" pitchFamily="49" charset="0"/>
                <a:hlinkClick r:id="rId5"/>
              </a:rPr>
              <a:t>FOREIGN KEY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- Prevents actions that would destroy links between tables</a:t>
            </a:r>
          </a:p>
          <a:p>
            <a:pPr lvl="0"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  <a:hlinkClick r:id="rId6"/>
              </a:rPr>
              <a:t>CHECK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Ensures that the values in a column satisfies a specific condition</a:t>
            </a:r>
          </a:p>
          <a:p>
            <a:pPr lvl="0"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  <a:hlinkClick r:id="rId7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Sets a default value for a column if no value is specified</a:t>
            </a:r>
          </a:p>
          <a:p>
            <a:pPr lvl="0"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  <a:hlinkClick r:id="rId8"/>
              </a:rPr>
              <a:t>CREATE INDEX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Used to create and retrieve data from the database very quickly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83895-6DB9-4627-B94C-349E3347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Add/Drop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A290EA-8CC5-44AE-B9AF-BA288FF4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The new attribute will have NULLs in all the </a:t>
            </a:r>
            <a:r>
              <a:rPr lang="en-US" altLang="en-US" sz="2000" dirty="0" smtClean="0">
                <a:solidFill>
                  <a:srgbClr val="000000"/>
                </a:solidFill>
              </a:rPr>
              <a:t>tuples(row) </a:t>
            </a:r>
            <a:r>
              <a:rPr lang="en-US" altLang="en-US" sz="2000" dirty="0">
                <a:solidFill>
                  <a:srgbClr val="000000"/>
                </a:solidFill>
              </a:rPr>
              <a:t>of the relation right after the command is executed; hence, the </a:t>
            </a:r>
            <a:r>
              <a:rPr lang="en-US" altLang="en-US" sz="2000" dirty="0">
                <a:solidFill>
                  <a:srgbClr val="FF0000"/>
                </a:solidFill>
              </a:rPr>
              <a:t>NOT NULL constraint is </a:t>
            </a:r>
            <a:r>
              <a:rPr lang="en-US" altLang="en-US" sz="2000" i="1" dirty="0">
                <a:solidFill>
                  <a:srgbClr val="FF0000"/>
                </a:solidFill>
              </a:rPr>
              <a:t>not allowed</a:t>
            </a:r>
            <a:r>
              <a:rPr lang="en-US" altLang="en-US" sz="2000" dirty="0">
                <a:solidFill>
                  <a:srgbClr val="FF0000"/>
                </a:solidFill>
              </a:rPr>
              <a:t>  </a:t>
            </a:r>
            <a:r>
              <a:rPr lang="en-US" altLang="en-US" sz="2000" dirty="0">
                <a:solidFill>
                  <a:srgbClr val="000000"/>
                </a:solidFill>
              </a:rPr>
              <a:t>for such an attribute</a:t>
            </a:r>
          </a:p>
          <a:p>
            <a:r>
              <a:rPr lang="en-US" altLang="en-US" sz="2000" u="sng" dirty="0">
                <a:solidFill>
                  <a:srgbClr val="000000"/>
                </a:solidFill>
              </a:rPr>
              <a:t>Example:</a:t>
            </a:r>
            <a:br>
              <a:rPr lang="en-US" altLang="en-US" sz="2000" u="sng" dirty="0">
                <a:solidFill>
                  <a:srgbClr val="000000"/>
                </a:solidFill>
              </a:rPr>
            </a:br>
            <a:r>
              <a:rPr lang="en-US" altLang="en-US" sz="2000" u="sng" dirty="0">
                <a:solidFill>
                  <a:srgbClr val="000000"/>
                </a:solidFill>
              </a:rPr>
              <a:t/>
            </a:r>
            <a:br>
              <a:rPr lang="en-US" altLang="en-US" sz="2000" u="sng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FF0000"/>
                </a:solidFill>
              </a:rPr>
              <a:t>ALTER TABLE  </a:t>
            </a:r>
            <a:r>
              <a:rPr lang="en-US" altLang="en-US" sz="2000" b="1" dirty="0">
                <a:solidFill>
                  <a:srgbClr val="000000"/>
                </a:solidFill>
              </a:rPr>
              <a:t>EMPLOYEE  </a:t>
            </a:r>
            <a:r>
              <a:rPr lang="en-US" altLang="en-US" sz="2000" b="1" dirty="0">
                <a:solidFill>
                  <a:srgbClr val="FF0000"/>
                </a:solidFill>
              </a:rPr>
              <a:t>ADD</a:t>
            </a:r>
            <a:r>
              <a:rPr lang="en-US" altLang="en-US" sz="2000" b="1" dirty="0">
                <a:solidFill>
                  <a:srgbClr val="000000"/>
                </a:solidFill>
              </a:rPr>
              <a:t>   JOB   VARCHAR(12);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altLang="en-US" sz="2000" u="sng" dirty="0">
                <a:solidFill>
                  <a:srgbClr val="000000"/>
                </a:solidFill>
              </a:rPr>
              <a:t/>
            </a:r>
            <a:br>
              <a:rPr lang="en-US" altLang="en-US" sz="2000" u="sng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FF0000"/>
                </a:solidFill>
              </a:rPr>
              <a:t>ALTER TABLE  </a:t>
            </a:r>
            <a:r>
              <a:rPr lang="en-US" altLang="en-US" sz="2000" b="1" dirty="0">
                <a:solidFill>
                  <a:srgbClr val="000000"/>
                </a:solidFill>
              </a:rPr>
              <a:t>EMPLOYEE  </a:t>
            </a:r>
            <a:r>
              <a:rPr lang="en-US" altLang="en-US" sz="2000" b="1" dirty="0">
                <a:solidFill>
                  <a:srgbClr val="FF0000"/>
                </a:solidFill>
              </a:rPr>
              <a:t>DROP</a:t>
            </a:r>
            <a:r>
              <a:rPr lang="en-US" altLang="en-US" sz="2000" b="1" dirty="0">
                <a:solidFill>
                  <a:srgbClr val="000000"/>
                </a:solidFill>
              </a:rPr>
              <a:t>   JOB ;</a:t>
            </a:r>
          </a:p>
        </p:txBody>
      </p:sp>
    </p:spTree>
    <p:extLst>
      <p:ext uri="{BB962C8B-B14F-4D97-AF65-F5344CB8AC3E}">
        <p14:creationId xmlns:p14="http://schemas.microsoft.com/office/powerpoint/2010/main" val="1581967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725207-B435-4A16-88F0-96A34418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position for a new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2BB265-B270-4DEE-BD0B-73B5F4ED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attribute is added at the end of the 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 TABLE student ADD Email varchar(50) 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; </a:t>
            </a:r>
          </a:p>
          <a:p>
            <a:r>
              <a:rPr lang="en-US" dirty="0"/>
              <a:t>ALTER TABLE student DROP Email;</a:t>
            </a:r>
          </a:p>
          <a:p>
            <a:r>
              <a:rPr lang="en-US" dirty="0"/>
              <a:t>ALTER TABLE student ADD Email varchar(50) </a:t>
            </a:r>
            <a:r>
              <a:rPr lang="en-US" dirty="0">
                <a:solidFill>
                  <a:srgbClr val="FF0000"/>
                </a:solidFill>
              </a:rPr>
              <a:t>AFTER Sid</a:t>
            </a:r>
            <a:r>
              <a:rPr lang="en-US" dirty="0"/>
              <a:t>;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8068FF-0A27-4BAE-94EA-06BD9B4EA040}"/>
              </a:ext>
            </a:extLst>
          </p:cNvPr>
          <p:cNvSpPr txBox="1"/>
          <p:nvPr/>
        </p:nvSpPr>
        <p:spPr>
          <a:xfrm>
            <a:off x="6858000" y="2018031"/>
            <a:ext cx="11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  <a:endParaRPr lang="en-US" b="1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="" xmlns:a16="http://schemas.microsoft.com/office/drawing/2014/main" id="{BC547B9E-BCF4-457C-B7A5-9BFD94C46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57346"/>
              </p:ext>
            </p:extLst>
          </p:nvPr>
        </p:nvGraphicFramePr>
        <p:xfrm>
          <a:off x="8023036" y="2402650"/>
          <a:ext cx="34212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31">
                  <a:extLst>
                    <a:ext uri="{9D8B030D-6E8A-4147-A177-3AD203B41FA5}">
                      <a16:colId xmlns="" xmlns:a16="http://schemas.microsoft.com/office/drawing/2014/main" val="2247279278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691657574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14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840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725207-B435-4A16-88F0-96A34418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 a Column Datatype or 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2BB265-B270-4DEE-BD0B-73B5F4EDB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269" y="1821021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ALTER TABLE</a:t>
            </a:r>
            <a:r>
              <a:rPr lang="en-US" dirty="0"/>
              <a:t> student </a:t>
            </a:r>
            <a:r>
              <a:rPr lang="en-US" dirty="0">
                <a:solidFill>
                  <a:srgbClr val="FF0000"/>
                </a:solidFill>
              </a:rPr>
              <a:t>Modify</a:t>
            </a:r>
            <a:r>
              <a:rPr lang="en-US" dirty="0"/>
              <a:t> Email </a:t>
            </a:r>
            <a:r>
              <a:rPr lang="en-US" dirty="0">
                <a:solidFill>
                  <a:srgbClr val="FF0000"/>
                </a:solidFill>
              </a:rPr>
              <a:t>varchar(100)</a:t>
            </a:r>
            <a:r>
              <a:rPr lang="en-US" dirty="0"/>
              <a:t>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 TABLE student </a:t>
            </a:r>
            <a:r>
              <a:rPr lang="en-US" dirty="0">
                <a:solidFill>
                  <a:srgbClr val="FF0000"/>
                </a:solidFill>
              </a:rPr>
              <a:t>Change</a:t>
            </a:r>
            <a:r>
              <a:rPr lang="en-US" dirty="0"/>
              <a:t> Email </a:t>
            </a:r>
            <a:r>
              <a:rPr lang="en-US" dirty="0" err="1"/>
              <a:t>Email_Address</a:t>
            </a:r>
            <a:r>
              <a:rPr lang="en-US" dirty="0"/>
              <a:t> varchar(100);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Change command can change both datatype and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 TABLE student Change Email </a:t>
            </a:r>
            <a:r>
              <a:rPr lang="en-US" dirty="0" err="1"/>
              <a:t>Email_Address</a:t>
            </a:r>
            <a:r>
              <a:rPr lang="en-US" dirty="0"/>
              <a:t> varchar(50);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8068FF-0A27-4BAE-94EA-06BD9B4EA040}"/>
              </a:ext>
            </a:extLst>
          </p:cNvPr>
          <p:cNvSpPr txBox="1"/>
          <p:nvPr/>
        </p:nvSpPr>
        <p:spPr>
          <a:xfrm>
            <a:off x="6858000" y="2018031"/>
            <a:ext cx="11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  <a:endParaRPr lang="en-US" b="1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="" xmlns:a16="http://schemas.microsoft.com/office/drawing/2014/main" id="{BC547B9E-BCF4-457C-B7A5-9BFD94C46369}"/>
              </a:ext>
            </a:extLst>
          </p:cNvPr>
          <p:cNvGraphicFramePr>
            <a:graphicFrameLocks noGrp="1"/>
          </p:cNvGraphicFramePr>
          <p:nvPr/>
        </p:nvGraphicFramePr>
        <p:xfrm>
          <a:off x="8023036" y="2402650"/>
          <a:ext cx="34212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31">
                  <a:extLst>
                    <a:ext uri="{9D8B030D-6E8A-4147-A177-3AD203B41FA5}">
                      <a16:colId xmlns="" xmlns:a16="http://schemas.microsoft.com/office/drawing/2014/main" val="2247279278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691657574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14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10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725207-B435-4A16-88F0-96A34418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86603"/>
            <a:ext cx="11811000" cy="1450757"/>
          </a:xfrm>
        </p:spPr>
        <p:txBody>
          <a:bodyPr/>
          <a:lstStyle/>
          <a:p>
            <a:r>
              <a:rPr lang="en-US" dirty="0"/>
              <a:t>Adding Not Null and Default Value 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2BB265-B270-4DEE-BD0B-73B5F4ED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1100" dirty="0"/>
              <a:t>ALTER TABLE student  MODIFY Address Text NOT NULL DEFAULT ‘LAHORE’; </a:t>
            </a:r>
            <a:endParaRPr lang="en-US" sz="1100" dirty="0" smtClean="0"/>
          </a:p>
          <a:p>
            <a:pPr marL="201168" lvl="1" indent="0">
              <a:buNone/>
            </a:pPr>
            <a:r>
              <a:rPr lang="en-US" sz="1100" dirty="0" smtClean="0"/>
              <a:t>TEXT DATATYPE IN MYSQL.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TO change Default value: </a:t>
            </a:r>
          </a:p>
          <a:p>
            <a:r>
              <a:rPr lang="en-US" sz="1100" dirty="0"/>
              <a:t>ALTER TABLE student </a:t>
            </a:r>
            <a:r>
              <a:rPr lang="en-US" sz="1100" dirty="0">
                <a:solidFill>
                  <a:srgbClr val="FF0000"/>
                </a:solidFill>
              </a:rPr>
              <a:t>ALTER Address SET DEFAULT</a:t>
            </a:r>
            <a:r>
              <a:rPr lang="en-US" sz="1100" dirty="0"/>
              <a:t> ’KARACHI’;</a:t>
            </a:r>
          </a:p>
          <a:p>
            <a:endParaRPr lang="en-US" sz="1100" dirty="0"/>
          </a:p>
          <a:p>
            <a:r>
              <a:rPr lang="en-US" sz="1100" dirty="0"/>
              <a:t>You can remove default constraint from any column:</a:t>
            </a:r>
          </a:p>
          <a:p>
            <a:r>
              <a:rPr lang="en-US" sz="1100" dirty="0"/>
              <a:t>ALTER TABLE student </a:t>
            </a:r>
            <a:r>
              <a:rPr lang="en-US" sz="1100" dirty="0">
                <a:solidFill>
                  <a:srgbClr val="FF0000"/>
                </a:solidFill>
              </a:rPr>
              <a:t>ALTER Address drop default</a:t>
            </a:r>
            <a:r>
              <a:rPr lang="en-US" sz="1100" dirty="0"/>
              <a:t>; </a:t>
            </a:r>
            <a:endParaRPr lang="en-US" sz="1100" dirty="0" smtClean="0"/>
          </a:p>
          <a:p>
            <a:endParaRPr lang="en-US" sz="21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8068FF-0A27-4BAE-94EA-06BD9B4EA040}"/>
              </a:ext>
            </a:extLst>
          </p:cNvPr>
          <p:cNvSpPr txBox="1"/>
          <p:nvPr/>
        </p:nvSpPr>
        <p:spPr>
          <a:xfrm>
            <a:off x="6858000" y="2018031"/>
            <a:ext cx="11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  <a:endParaRPr lang="en-US" b="1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="" xmlns:a16="http://schemas.microsoft.com/office/drawing/2014/main" id="{BC547B9E-BCF4-457C-B7A5-9BFD94C46369}"/>
              </a:ext>
            </a:extLst>
          </p:cNvPr>
          <p:cNvGraphicFramePr>
            <a:graphicFrameLocks noGrp="1"/>
          </p:cNvGraphicFramePr>
          <p:nvPr/>
        </p:nvGraphicFramePr>
        <p:xfrm>
          <a:off x="8023036" y="2402650"/>
          <a:ext cx="34212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31">
                  <a:extLst>
                    <a:ext uri="{9D8B030D-6E8A-4147-A177-3AD203B41FA5}">
                      <a16:colId xmlns="" xmlns:a16="http://schemas.microsoft.com/office/drawing/2014/main" val="2247279278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691657574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14638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4730321"/>
            <a:ext cx="8132354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Both Be Used to Drop the Default?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Yes, in MySQL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both methods can effectively drop the default value: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ALTER COLUMN Address DROP DEFAULT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Explicitly removes the default value.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MODIFY Address TEXT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Redefines the column without a default value, which also removes the default.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No, in other databases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SQL Server, only the explicit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DROP DEFAULT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syntax works. The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MODIFY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syntax is not supported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06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B529-4541-4886-9922-47CF81B6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a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6D44C2-1AE9-420D-8908-77CCB9F2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ALTER TABLE Student RENAME TO </a:t>
            </a:r>
            <a:r>
              <a:rPr lang="en-US" dirty="0" err="1"/>
              <a:t>UnderGrad_student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66058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9C4D51-F64C-467D-90C2-D7A72CFB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Drop/ add primary key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3B497E-6E89-40AD-B4C2-E7FE5307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employee</a:t>
            </a:r>
          </a:p>
          <a:p>
            <a:r>
              <a:rPr lang="en-US" dirty="0"/>
              <a:t>Drop primary key; </a:t>
            </a:r>
          </a:p>
          <a:p>
            <a:endParaRPr lang="en-US" dirty="0"/>
          </a:p>
          <a:p>
            <a:r>
              <a:rPr lang="en-US" dirty="0"/>
              <a:t>Alter table employee</a:t>
            </a:r>
          </a:p>
          <a:p>
            <a:r>
              <a:rPr lang="en-US" dirty="0"/>
              <a:t>Add primary key (</a:t>
            </a:r>
            <a:r>
              <a:rPr lang="en-US" dirty="0" err="1"/>
              <a:t>ssn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8370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Ddl</a:t>
            </a:r>
            <a:r>
              <a:rPr lang="en-US" dirty="0" smtClean="0"/>
              <a:t> (data definition language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196362" cy="6496161"/>
          </a:xfrm>
        </p:spPr>
        <p:txBody>
          <a:bodyPr>
            <a:normAutofit/>
          </a:bodyPr>
          <a:lstStyle/>
          <a:p>
            <a:r>
              <a:rPr lang="en-US" dirty="0"/>
              <a:t>In databases, </a:t>
            </a:r>
            <a:r>
              <a:rPr lang="en-US" b="1" dirty="0"/>
              <a:t>DDL</a:t>
            </a:r>
            <a:r>
              <a:rPr lang="en-US" dirty="0"/>
              <a:t> (Data Definition Language) and </a:t>
            </a:r>
            <a:r>
              <a:rPr lang="en-US" b="1" dirty="0"/>
              <a:t>DML</a:t>
            </a:r>
            <a:r>
              <a:rPr lang="en-US" dirty="0"/>
              <a:t> (Data Manipulation Language) are two </a:t>
            </a:r>
            <a:r>
              <a:rPr lang="en-US" u="sng" dirty="0">
                <a:solidFill>
                  <a:srgbClr val="7030A0"/>
                </a:solidFill>
              </a:rPr>
              <a:t>types of SQL commands</a:t>
            </a:r>
            <a:r>
              <a:rPr lang="en-US" dirty="0"/>
              <a:t>, each serving a distinct purpose:</a:t>
            </a:r>
          </a:p>
          <a:p>
            <a:r>
              <a:rPr lang="en-US" b="1" dirty="0"/>
              <a:t>1. DDL (Data Definition Language)</a:t>
            </a:r>
          </a:p>
          <a:p>
            <a:r>
              <a:rPr lang="en-US" dirty="0"/>
              <a:t>DDL commands </a:t>
            </a:r>
            <a:r>
              <a:rPr lang="en-US" u="sng" dirty="0">
                <a:solidFill>
                  <a:srgbClr val="7030A0"/>
                </a:solidFill>
              </a:rPr>
              <a:t>define or modify the </a:t>
            </a:r>
            <a:r>
              <a:rPr lang="en-US" b="1" u="sng" dirty="0">
                <a:solidFill>
                  <a:srgbClr val="7030A0"/>
                </a:solidFill>
              </a:rPr>
              <a:t>structure</a:t>
            </a:r>
            <a:r>
              <a:rPr lang="en-US" u="sng" dirty="0">
                <a:solidFill>
                  <a:srgbClr val="7030A0"/>
                </a:solidFill>
              </a:rPr>
              <a:t> of the database</a:t>
            </a:r>
            <a:r>
              <a:rPr lang="en-US" dirty="0"/>
              <a:t>, including tables, indexes, and schema.</a:t>
            </a:r>
          </a:p>
          <a:p>
            <a:r>
              <a:rPr lang="en-US" b="1" dirty="0"/>
              <a:t>Examples of DDL Commands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: Creates a new table, index, or database.</a:t>
            </a:r>
          </a:p>
          <a:p>
            <a:pPr lvl="1"/>
            <a:r>
              <a:rPr lang="en-US" b="1" dirty="0"/>
              <a:t>ALTER</a:t>
            </a:r>
            <a:r>
              <a:rPr lang="en-US" dirty="0"/>
              <a:t>: Modifies an existing database object, like a table.</a:t>
            </a:r>
          </a:p>
          <a:p>
            <a:pPr lvl="1"/>
            <a:r>
              <a:rPr lang="en-US" b="1" dirty="0"/>
              <a:t>DROP</a:t>
            </a:r>
            <a:r>
              <a:rPr lang="en-US" dirty="0"/>
              <a:t>: Deletes an entire table, database, or index.</a:t>
            </a:r>
          </a:p>
          <a:p>
            <a:pPr lvl="1"/>
            <a:r>
              <a:rPr lang="en-US" b="1" dirty="0"/>
              <a:t>TRUNCATE</a:t>
            </a:r>
            <a:r>
              <a:rPr lang="en-US" dirty="0"/>
              <a:t>: Removes all rows from a table without deleting the table structure itself.</a:t>
            </a:r>
          </a:p>
          <a:p>
            <a:r>
              <a:rPr lang="en-US" b="1" dirty="0"/>
              <a:t>Purpose</a:t>
            </a:r>
            <a:r>
              <a:rPr lang="en-US" dirty="0"/>
              <a:t>: Primarily for </a:t>
            </a:r>
            <a:r>
              <a:rPr lang="en-US" b="1" dirty="0"/>
              <a:t>designing</a:t>
            </a:r>
            <a:r>
              <a:rPr lang="en-US" dirty="0"/>
              <a:t> the structure of a database. Changes made with DDL are often automatically committed, meaning they cannot be rolled 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24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F94AFC-03C9-4930-BC67-2251DC46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Drop/add foreign key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BFAEC5-26B0-432D-BC81-53372ABB9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employee</a:t>
            </a:r>
          </a:p>
          <a:p>
            <a:r>
              <a:rPr lang="en-US" dirty="0"/>
              <a:t>Add constraint fk_1 foreign key (</a:t>
            </a:r>
            <a:r>
              <a:rPr lang="en-US" dirty="0" err="1"/>
              <a:t>dno</a:t>
            </a:r>
            <a:r>
              <a:rPr lang="en-US" dirty="0"/>
              <a:t>) references department (</a:t>
            </a:r>
            <a:r>
              <a:rPr lang="en-US" dirty="0" err="1"/>
              <a:t>dnumber</a:t>
            </a:r>
            <a:r>
              <a:rPr lang="en-US" dirty="0"/>
              <a:t>);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 table employee </a:t>
            </a:r>
          </a:p>
          <a:p>
            <a:r>
              <a:rPr lang="en-US" dirty="0"/>
              <a:t>Drop foreign key fk_1; </a:t>
            </a:r>
          </a:p>
        </p:txBody>
      </p:sp>
    </p:spTree>
    <p:extLst>
      <p:ext uri="{BB962C8B-B14F-4D97-AF65-F5344CB8AC3E}">
        <p14:creationId xmlns:p14="http://schemas.microsoft.com/office/powerpoint/2010/main" val="121374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DML (Data Manipulation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DML commands are used to </a:t>
            </a:r>
            <a:r>
              <a:rPr lang="en-US" b="1" u="sng" dirty="0">
                <a:solidFill>
                  <a:srgbClr val="7030A0"/>
                </a:solidFill>
              </a:rPr>
              <a:t>manipulate</a:t>
            </a:r>
            <a:r>
              <a:rPr lang="en-US" u="sng" dirty="0">
                <a:solidFill>
                  <a:srgbClr val="7030A0"/>
                </a:solidFill>
              </a:rPr>
              <a:t> the data within database tables </a:t>
            </a:r>
            <a:r>
              <a:rPr lang="en-US" dirty="0"/>
              <a:t>(insert, update, delete, retrieve).</a:t>
            </a:r>
          </a:p>
          <a:p>
            <a:r>
              <a:rPr lang="en-US" b="1" dirty="0"/>
              <a:t>Examples of DML Commands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: Retrieves data from one or more tables.</a:t>
            </a:r>
          </a:p>
          <a:p>
            <a:pPr lvl="1"/>
            <a:r>
              <a:rPr lang="en-US" b="1" dirty="0"/>
              <a:t>INSERT</a:t>
            </a:r>
            <a:r>
              <a:rPr lang="en-US" dirty="0"/>
              <a:t>: Adds new records into a table.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: Modifies existing records in a table.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: Removes records from a table based on a condition.</a:t>
            </a:r>
          </a:p>
          <a:p>
            <a:r>
              <a:rPr lang="en-US" b="1" dirty="0"/>
              <a:t>Purpose</a:t>
            </a:r>
            <a:r>
              <a:rPr lang="en-US" dirty="0"/>
              <a:t>: Primarily for </a:t>
            </a:r>
            <a:r>
              <a:rPr lang="en-US" b="1" dirty="0"/>
              <a:t>managing and querying</a:t>
            </a:r>
            <a:r>
              <a:rPr lang="en-US" dirty="0"/>
              <a:t> the data stored within the structure created by DDL commands. DML commands are typically part of transactions and can be rolled back if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0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 btw </a:t>
            </a:r>
            <a:r>
              <a:rPr lang="en-US" dirty="0" err="1" smtClean="0"/>
              <a:t>ddl</a:t>
            </a:r>
            <a:r>
              <a:rPr lang="en-US" dirty="0" smtClean="0"/>
              <a:t> and </a:t>
            </a:r>
            <a:r>
              <a:rPr lang="en-US" dirty="0" err="1" smtClean="0"/>
              <a:t>dml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1095"/>
            <a:ext cx="11728329" cy="33688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7326" y="5630779"/>
            <a:ext cx="1004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short, </a:t>
            </a:r>
            <a:r>
              <a:rPr lang="en-US" b="1" dirty="0"/>
              <a:t>DDL</a:t>
            </a:r>
            <a:r>
              <a:rPr lang="en-US" dirty="0"/>
              <a:t> is for defining the framework, and </a:t>
            </a:r>
            <a:r>
              <a:rPr lang="en-US" b="1" dirty="0"/>
              <a:t>DML</a:t>
            </a:r>
            <a:r>
              <a:rPr lang="en-US" dirty="0"/>
              <a:t> is for managing the data inside that framework.</a:t>
            </a:r>
          </a:p>
        </p:txBody>
      </p:sp>
    </p:spTree>
    <p:extLst>
      <p:ext uri="{BB962C8B-B14F-4D97-AF65-F5344CB8AC3E}">
        <p14:creationId xmlns:p14="http://schemas.microsoft.com/office/powerpoint/2010/main" val="217364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E78593-5CA1-4020-863E-26E11A2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Getting Started …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C25BD5-DCFC-422B-84F0-A697AE79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Before creating a table in the database, we need to create a database itself: 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sz="2800" dirty="0">
                <a:cs typeface="Calibri"/>
              </a:rPr>
              <a:t>Create database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cs typeface="Calibri"/>
              </a:rPr>
              <a:t>databaseName</a:t>
            </a:r>
            <a:r>
              <a:rPr lang="en-US" sz="2800" dirty="0">
                <a:cs typeface="Calibri"/>
              </a:rPr>
              <a:t>;</a:t>
            </a:r>
            <a:endParaRPr lang="en-US" sz="2800" dirty="0"/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Example: </a:t>
            </a:r>
          </a:p>
          <a:p>
            <a:pPr marL="383540" lvl="1"/>
            <a:r>
              <a:rPr lang="en-US" dirty="0">
                <a:cs typeface="Calibri"/>
              </a:rPr>
              <a:t>Create database Company;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u="sng" dirty="0">
                <a:solidFill>
                  <a:srgbClr val="7030A0"/>
                </a:solidFill>
                <a:cs typeface="Calibri"/>
              </a:rPr>
              <a:t>SQL is not case sensitive</a:t>
            </a:r>
            <a:r>
              <a:rPr lang="en-US" dirty="0">
                <a:cs typeface="Calibri"/>
              </a:rPr>
              <a:t>. </a:t>
            </a:r>
            <a:r>
              <a:rPr lang="en-US" dirty="0" smtClean="0">
                <a:cs typeface="Calibri"/>
              </a:rPr>
              <a:t>(for queries doesn’t matter k capital </a:t>
            </a:r>
            <a:r>
              <a:rPr lang="en-US" dirty="0" err="1" smtClean="0">
                <a:cs typeface="Calibri"/>
              </a:rPr>
              <a:t>likhou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ya</a:t>
            </a:r>
            <a:r>
              <a:rPr lang="en-US" dirty="0" smtClean="0">
                <a:cs typeface="Calibri"/>
              </a:rPr>
              <a:t> small but for better understanding of the code </a:t>
            </a:r>
            <a:r>
              <a:rPr lang="en-US" dirty="0" err="1" smtClean="0">
                <a:cs typeface="Calibri"/>
              </a:rPr>
              <a:t>behtr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hae</a:t>
            </a:r>
            <a:r>
              <a:rPr lang="en-US" dirty="0" smtClean="0">
                <a:cs typeface="Calibri"/>
              </a:rPr>
              <a:t> k queries </a:t>
            </a:r>
            <a:r>
              <a:rPr lang="en-US" dirty="0" err="1" smtClean="0">
                <a:cs typeface="Calibri"/>
              </a:rPr>
              <a:t>kou</a:t>
            </a:r>
            <a:r>
              <a:rPr lang="en-US" dirty="0" smtClean="0">
                <a:cs typeface="Calibri"/>
              </a:rPr>
              <a:t> hum capital hi </a:t>
            </a:r>
            <a:r>
              <a:rPr lang="en-US" dirty="0" err="1" smtClean="0">
                <a:cs typeface="Calibri"/>
              </a:rPr>
              <a:t>kr</a:t>
            </a:r>
            <a:r>
              <a:rPr lang="en-US" dirty="0" smtClean="0">
                <a:cs typeface="Calibri"/>
              </a:rPr>
              <a:t> k </a:t>
            </a:r>
            <a:r>
              <a:rPr lang="en-US" dirty="0" err="1" smtClean="0">
                <a:cs typeface="Calibri"/>
              </a:rPr>
              <a:t>likhein</a:t>
            </a:r>
            <a:r>
              <a:rPr lang="en-US" dirty="0" smtClean="0">
                <a:cs typeface="Calibri"/>
              </a:rPr>
              <a:t>. </a:t>
            </a:r>
            <a:r>
              <a:rPr lang="en-US" dirty="0">
                <a:cs typeface="Calibri"/>
              </a:rPr>
              <a:t>)</a:t>
            </a:r>
          </a:p>
          <a:p>
            <a:pPr marL="383540" lvl="1"/>
            <a:r>
              <a:rPr lang="en-US" u="sng" dirty="0">
                <a:solidFill>
                  <a:srgbClr val="7030A0"/>
                </a:solidFill>
                <a:cs typeface="Calibri"/>
              </a:rPr>
              <a:t>Every command needs to end with a semicolon</a:t>
            </a:r>
            <a:r>
              <a:rPr lang="en-US" dirty="0">
                <a:cs typeface="Calibri"/>
              </a:rPr>
              <a:t>. 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931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14C0DE-DEDE-4242-A312-1CD20E30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Main Commands for DDL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4AE33E-0FD2-4B21-A7D8-2A980D53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Using DDL commands we can make changes in the structure of the database. 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In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pae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 changes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ki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jaein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ge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..</a:t>
            </a:r>
          </a:p>
          <a:p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1. table 2. database 3. index</a:t>
            </a:r>
          </a:p>
          <a:p>
            <a:endParaRPr lang="en-US" dirty="0">
              <a:solidFill>
                <a:srgbClr val="7030A0"/>
              </a:solidFill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Main Commands: </a:t>
            </a:r>
          </a:p>
          <a:p>
            <a:pPr lvl="1"/>
            <a:r>
              <a:rPr lang="en-US" dirty="0">
                <a:cs typeface="Calibri"/>
              </a:rPr>
              <a:t>Create – used to create a new table in the database</a:t>
            </a:r>
          </a:p>
          <a:p>
            <a:pPr lvl="1"/>
            <a:r>
              <a:rPr lang="en-US" dirty="0">
                <a:cs typeface="Calibri"/>
              </a:rPr>
              <a:t>Alter – used to make changes in the already created tables</a:t>
            </a:r>
          </a:p>
          <a:p>
            <a:pPr lvl="1"/>
            <a:r>
              <a:rPr lang="en-US" dirty="0">
                <a:cs typeface="Calibri"/>
              </a:rPr>
              <a:t>Drop – used to delete an existing table</a:t>
            </a:r>
          </a:p>
        </p:txBody>
      </p:sp>
    </p:spTree>
    <p:extLst>
      <p:ext uri="{BB962C8B-B14F-4D97-AF65-F5344CB8AC3E}">
        <p14:creationId xmlns:p14="http://schemas.microsoft.com/office/powerpoint/2010/main" val="254222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E78593-5CA1-4020-863E-26E11A2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Getting Started …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C25BD5-DCFC-422B-84F0-A697AE79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can delete a database : </a:t>
            </a:r>
          </a:p>
          <a:p>
            <a:endParaRPr lang="en-US" dirty="0">
              <a:cs typeface="Calibri"/>
            </a:endParaRPr>
          </a:p>
          <a:p>
            <a:r>
              <a:rPr lang="en-US" sz="3600" dirty="0">
                <a:solidFill>
                  <a:srgbClr val="7030A0"/>
                </a:solidFill>
                <a:cs typeface="Calibri"/>
              </a:rPr>
              <a:t>Drop database </a:t>
            </a:r>
            <a:r>
              <a:rPr lang="en-US" sz="3600" dirty="0" err="1">
                <a:solidFill>
                  <a:schemeClr val="tx1"/>
                </a:solidFill>
                <a:cs typeface="Calibri"/>
              </a:rPr>
              <a:t>DatabaseName</a:t>
            </a:r>
            <a:r>
              <a:rPr lang="en-US" sz="3600" dirty="0">
                <a:solidFill>
                  <a:srgbClr val="7030A0"/>
                </a:solidFill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Example: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Drop database Company; 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04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E78593-5CA1-4020-863E-26E11A2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Getting Started …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C25BD5-DCFC-422B-84F0-A697AE79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Before creating a new table or viewing already constructed tables we need to make sure we are in scope of the database or we are present in a database. 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sz="4200" dirty="0">
                <a:cs typeface="Calibri"/>
              </a:rPr>
              <a:t>Use </a:t>
            </a:r>
            <a:r>
              <a:rPr lang="en-US" sz="4200" dirty="0" err="1">
                <a:cs typeface="Calibri"/>
              </a:rPr>
              <a:t>databaseName</a:t>
            </a:r>
            <a:r>
              <a:rPr lang="en-US" sz="420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Example: </a:t>
            </a:r>
          </a:p>
          <a:p>
            <a:r>
              <a:rPr lang="en-US" dirty="0">
                <a:cs typeface="Calibri"/>
              </a:rPr>
              <a:t>Use Company;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can see tables present in an existing database: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Example: </a:t>
            </a:r>
            <a:endParaRPr lang="en-US" dirty="0">
              <a:ea typeface="+mn-lt"/>
              <a:cs typeface="+mn-lt"/>
            </a:endParaRPr>
          </a:p>
          <a:p>
            <a:r>
              <a:rPr lang="en-US" sz="3600" dirty="0">
                <a:cs typeface="Calibri"/>
              </a:rPr>
              <a:t>Show tables; </a:t>
            </a:r>
            <a:endParaRPr lang="en-US" sz="3600" dirty="0"/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939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</TotalTime>
  <Words>985</Words>
  <Application>Microsoft Office PowerPoint</Application>
  <PresentationFormat>Widescreen</PresentationFormat>
  <Paragraphs>267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 Unicode MS</vt:lpstr>
      <vt:lpstr>Arial</vt:lpstr>
      <vt:lpstr>Calibri</vt:lpstr>
      <vt:lpstr>Calibri Light</vt:lpstr>
      <vt:lpstr>Consolas</vt:lpstr>
      <vt:lpstr>Verdana</vt:lpstr>
      <vt:lpstr>Retrospect</vt:lpstr>
      <vt:lpstr>Basic SQL   (Tool: MYSQL Workbench) </vt:lpstr>
      <vt:lpstr>SQL  Data Definition Langage Data Manipulation Language</vt:lpstr>
      <vt:lpstr>Ddl (data definition language )</vt:lpstr>
      <vt:lpstr>2. DML (Data Manipulation Language)</vt:lpstr>
      <vt:lpstr>Key differences btw ddl and dml</vt:lpstr>
      <vt:lpstr>Getting Started … </vt:lpstr>
      <vt:lpstr>Main Commands for DDL </vt:lpstr>
      <vt:lpstr>Getting Started … </vt:lpstr>
      <vt:lpstr>Getting Started … </vt:lpstr>
      <vt:lpstr>    How to create a table  Datatypes &amp; Constraints</vt:lpstr>
      <vt:lpstr>Datatypes</vt:lpstr>
      <vt:lpstr>Key words for Constraints </vt:lpstr>
      <vt:lpstr>PowerPoint Presentation</vt:lpstr>
      <vt:lpstr>Create Table </vt:lpstr>
      <vt:lpstr>Employee(why cant we just write primary key and foreign key after the  name of the attribute , what is the benefit of writing it up as an constraint)  give syntax in chatgpt ) .</vt:lpstr>
      <vt:lpstr>Employee</vt:lpstr>
      <vt:lpstr>Solution of Foreign key violation(explain)?? Iski zaroorat q paari hae??</vt:lpstr>
      <vt:lpstr>Employee</vt:lpstr>
      <vt:lpstr>Department</vt:lpstr>
      <vt:lpstr>Works_on</vt:lpstr>
      <vt:lpstr>Class Activity </vt:lpstr>
      <vt:lpstr>DROP TABLE</vt:lpstr>
      <vt:lpstr>ALTER TABLE</vt:lpstr>
      <vt:lpstr>Add/Drop attribute </vt:lpstr>
      <vt:lpstr>Setting position for a new attribute</vt:lpstr>
      <vt:lpstr>Changing a Column Datatype or Name</vt:lpstr>
      <vt:lpstr>Adding Not Null and Default Value of Attributes</vt:lpstr>
      <vt:lpstr>Rename a table </vt:lpstr>
      <vt:lpstr>Drop/ add primary key </vt:lpstr>
      <vt:lpstr>Drop/add foreign key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79</cp:revision>
  <dcterms:created xsi:type="dcterms:W3CDTF">2021-03-17T05:51:38Z</dcterms:created>
  <dcterms:modified xsi:type="dcterms:W3CDTF">2024-11-24T14:03:13Z</dcterms:modified>
</cp:coreProperties>
</file>