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embeddedFontLst>
    <p:embeddedFont>
      <p:font typeface="Arimo"/>
      <p:regular r:id="rId50"/>
      <p:bold r:id="rId51"/>
      <p:italic r:id="rId52"/>
      <p:boldItalic r:id="rId53"/>
    </p:embeddedFont>
    <p:embeddedFont>
      <p:font typeface="Cambria Math"/>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i1LM3DGN3HbFUz3GmoC/2VRIVq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6E0B07-D9C2-472B-8B26-E2571CC8E861}">
  <a:tblStyle styleId="{206E0B07-D9C2-472B-8B26-E2571CC8E8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9C2588F-E5C1-40D7-BAC3-0F3EF6BD1EB5}"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Arimo-regular.fntdata"/><Relationship Id="rId55" Type="http://customschemas.google.com/relationships/presentationmetadata" Target="metadata"/><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Arimo-boldItalic.fntdata"/><Relationship Id="rId11" Type="http://schemas.openxmlformats.org/officeDocument/2006/relationships/slide" Target="slides/slide6.xml"/><Relationship Id="rId58" Type="http://schemas.openxmlformats.org/officeDocument/2006/relationships/customXml" Target="../customXml/item3.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56" Type="http://schemas.openxmlformats.org/officeDocument/2006/relationships/customXml" Target="../customXml/item1.xml"/><Relationship Id="rId8" Type="http://schemas.openxmlformats.org/officeDocument/2006/relationships/slide" Target="slides/slide3.xml"/><Relationship Id="rId51" Type="http://schemas.openxmlformats.org/officeDocument/2006/relationships/font" Target="fonts/Arimo-bold.fntdata"/><Relationship Id="rId3" Type="http://schemas.openxmlformats.org/officeDocument/2006/relationships/tableStyles" Target="tableStyle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CambriaMath-regular.fntdata"/><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57" Type="http://schemas.openxmlformats.org/officeDocument/2006/relationships/customXml" Target="../customXml/item2.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Arimo-italic.fntdata"/><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8bda26af7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8bda26af7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58bda26af7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8bda26af7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8bda26af7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58bda26af7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8bda26af7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8bda26af7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58bda26af7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8bda26af7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8bda26af7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58bda26af7_1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8bda26af7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8bda26af7_1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58bda26af7_1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8bda26af7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8bda26af7_1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58bda26af7_1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8bda26af7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8bda26af7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58bda26af7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8bda26af7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8bda26af7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58bda26af7_1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8bda26af7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8bda26af7_1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58bda26af7_1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8bda26af7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8bda26af7_1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58bda26af7_1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8bda26af7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8bda26af7_1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58bda26af7_1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8bda26af7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8bda26af7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58bda26af7_1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8bda26af7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8bda26af7_1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158bda26af7_1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8bda26af7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8bda26af7_1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58bda26af7_1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58bda26af7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58bda26af7_1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58bda26af7_1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8bda26af7_1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8bda26af7_1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158bda26af7_1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8bda26af7_1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8bda26af7_1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58bda26af7_1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8bda26af7_1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8bda26af7_1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58bda26af7_1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58bda26af7_1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8bda26af7_1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158bda26af7_1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9bfea5701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39bfea5701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8bda26af7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58bda26af7_1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58bda26af7_1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58bda26af7_1_2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158bda26af7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58bda26af7_1_2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158bda26af7_1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91edfea6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91edfea6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g1591edfea61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91edfea6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591edfea6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1591edfea6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591edfea6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591edfea6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591edfea61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1edfea6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1edfea6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1591edfea61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591edfea61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591edfea61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1591edfea61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1edfea61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1edfea61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1591edfea61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591edfea6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591edfea61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1591edfea61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591edfea6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591edfea61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591edfea61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591edfea61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591edfea61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1591edfea61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91edfea61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591edfea61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1591edfea61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591edfea6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1591edfea6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9bfea570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39bfea570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9bfea570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9bfea5701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39bfea5701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8bda26af7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8bda26af7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58bda26af7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19"/>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80" name="Shape 80"/>
        <p:cNvGrpSpPr/>
        <p:nvPr/>
      </p:nvGrpSpPr>
      <p:grpSpPr>
        <a:xfrm>
          <a:off x="0" y="0"/>
          <a:ext cx="0" cy="0"/>
          <a:chOff x="0" y="0"/>
          <a:chExt cx="0" cy="0"/>
        </a:xfrm>
      </p:grpSpPr>
      <p:sp>
        <p:nvSpPr>
          <p:cNvPr id="81" name="Google Shape;81;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3" name="Google Shape;83;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4" name="Google Shape;84;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6" name="Google Shape;86;p2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7" name="Google Shape;87;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8" name="Google Shape;88;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3" name="Google Shape;93;p2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94" name="Google Shape;94;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6" name="Shape 96"/>
        <p:cNvGrpSpPr/>
        <p:nvPr/>
      </p:nvGrpSpPr>
      <p:grpSpPr>
        <a:xfrm>
          <a:off x="0" y="0"/>
          <a:ext cx="0" cy="0"/>
          <a:chOff x="0" y="0"/>
          <a:chExt cx="0" cy="0"/>
        </a:xfrm>
      </p:grpSpPr>
      <p:sp>
        <p:nvSpPr>
          <p:cNvPr id="97" name="Google Shape;97;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31"/>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31"/>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102" name="Google Shape;102;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5" name="Google Shape;105;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7" name="Shape 107"/>
        <p:cNvGrpSpPr/>
        <p:nvPr/>
      </p:nvGrpSpPr>
      <p:grpSpPr>
        <a:xfrm>
          <a:off x="0" y="0"/>
          <a:ext cx="0" cy="0"/>
          <a:chOff x="0" y="0"/>
          <a:chExt cx="0" cy="0"/>
        </a:xfrm>
      </p:grpSpPr>
      <p:pic>
        <p:nvPicPr>
          <p:cNvPr id="108" name="Google Shape;108;p32"/>
          <p:cNvPicPr preferRelativeResize="0"/>
          <p:nvPr>
            <p:ph idx="2" type="pic"/>
          </p:nvPr>
        </p:nvPicPr>
        <p:blipFill/>
        <p:spPr>
          <a:xfrm>
            <a:off x="15" y="0"/>
            <a:ext cx="12191985" cy="4600574"/>
          </a:xfrm>
          <a:prstGeom prst="rect">
            <a:avLst/>
          </a:prstGeom>
          <a:blipFill rotWithShape="1">
            <a:blip r:embed="rId2">
              <a:alphaModFix/>
            </a:blip>
            <a:stretch>
              <a:fillRect b="0" l="0" r="0" t="0"/>
            </a:stretch>
          </a:blipFill>
          <a:ln>
            <a:noFill/>
          </a:ln>
        </p:spPr>
      </p:pic>
      <p:sp>
        <p:nvSpPr>
          <p:cNvPr id="109" name="Google Shape;109;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2" name="Google Shape;112;p32"/>
          <p:cNvPicPr preferRelativeResize="0"/>
          <p:nvPr/>
        </p:nvPicPr>
        <p:blipFill rotWithShape="1">
          <a:blip r:embed="rId3">
            <a:alphaModFix/>
          </a:blip>
          <a:srcRect b="8936" l="6481" r="3738" t="7062"/>
          <a:stretch/>
        </p:blipFill>
        <p:spPr>
          <a:xfrm>
            <a:off x="1097280" y="6481397"/>
            <a:ext cx="569369" cy="180000"/>
          </a:xfrm>
          <a:prstGeom prst="rect">
            <a:avLst/>
          </a:prstGeom>
          <a:noFill/>
          <a:ln>
            <a:noFill/>
          </a:ln>
        </p:spPr>
      </p:pic>
      <p:pic>
        <p:nvPicPr>
          <p:cNvPr id="113" name="Google Shape;113;p32"/>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114" name="Google Shape;114;p32"/>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cxnSp>
        <p:nvCxnSpPr>
          <p:cNvPr id="115" name="Google Shape;115;p32"/>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16" name="Google Shape;116;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8" name="Shape 118"/>
        <p:cNvGrpSpPr/>
        <p:nvPr/>
      </p:nvGrpSpPr>
      <p:grpSpPr>
        <a:xfrm>
          <a:off x="0" y="0"/>
          <a:ext cx="0" cy="0"/>
          <a:chOff x="0" y="0"/>
          <a:chExt cx="0" cy="0"/>
        </a:xfrm>
      </p:grpSpPr>
      <p:pic>
        <p:nvPicPr>
          <p:cNvPr id="119" name="Google Shape;119;p33"/>
          <p:cNvPicPr preferRelativeResize="0"/>
          <p:nvPr>
            <p:ph idx="2" type="pic"/>
          </p:nvPr>
        </p:nvPicPr>
        <p:blipFill/>
        <p:spPr>
          <a:xfrm>
            <a:off x="5391150" y="0"/>
            <a:ext cx="6864856" cy="6864856"/>
          </a:xfrm>
          <a:prstGeom prst="rect">
            <a:avLst/>
          </a:prstGeom>
          <a:blipFill rotWithShape="1">
            <a:blip r:embed="rId2">
              <a:alphaModFix/>
            </a:blip>
            <a:stretch>
              <a:fillRect b="0" l="0" r="0" t="0"/>
            </a:stretch>
          </a:blipFill>
          <a:ln>
            <a:noFill/>
          </a:ln>
        </p:spPr>
      </p:pic>
      <p:sp>
        <p:nvSpPr>
          <p:cNvPr id="120" name="Google Shape;120;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23" name="Google Shape;123;p33"/>
          <p:cNvPicPr preferRelativeResize="0"/>
          <p:nvPr/>
        </p:nvPicPr>
        <p:blipFill rotWithShape="1">
          <a:blip r:embed="rId3">
            <a:alphaModFix/>
          </a:blip>
          <a:srcRect b="8936" l="6481" r="3738" t="7062"/>
          <a:stretch/>
        </p:blipFill>
        <p:spPr>
          <a:xfrm>
            <a:off x="1097280" y="6481397"/>
            <a:ext cx="569369" cy="180000"/>
          </a:xfrm>
          <a:prstGeom prst="rect">
            <a:avLst/>
          </a:prstGeom>
          <a:noFill/>
          <a:ln>
            <a:noFill/>
          </a:ln>
        </p:spPr>
      </p:pic>
      <p:pic>
        <p:nvPicPr>
          <p:cNvPr id="124" name="Google Shape;124;p3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125" name="Google Shape;125;p3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cxnSp>
        <p:nvCxnSpPr>
          <p:cNvPr id="126" name="Google Shape;126;p33"/>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27" name="Google Shape;127;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9" name="Shape 129"/>
        <p:cNvGrpSpPr/>
        <p:nvPr/>
      </p:nvGrpSpPr>
      <p:grpSpPr>
        <a:xfrm>
          <a:off x="0" y="0"/>
          <a:ext cx="0" cy="0"/>
          <a:chOff x="0" y="0"/>
          <a:chExt cx="0" cy="0"/>
        </a:xfrm>
      </p:grpSpPr>
      <p:sp>
        <p:nvSpPr>
          <p:cNvPr id="130" name="Google Shape;130;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32" name="Google Shape;132;p34"/>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33" name="Google Shape;133;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dk1"/>
                </a:solidFill>
                <a:latin typeface="Arial"/>
                <a:ea typeface="Arial"/>
                <a:cs typeface="Arial"/>
                <a:sym typeface="Arial"/>
              </a:defRPr>
            </a:lvl1pPr>
            <a:lvl2pPr indent="0" lvl="1" marL="0" algn="r">
              <a:spcBef>
                <a:spcPts val="0"/>
              </a:spcBef>
              <a:buNone/>
              <a:defRPr b="0" i="0" sz="1000" u="none" cap="none" strike="noStrike">
                <a:solidFill>
                  <a:schemeClr val="dk1"/>
                </a:solidFill>
                <a:latin typeface="Arial"/>
                <a:ea typeface="Arial"/>
                <a:cs typeface="Arial"/>
                <a:sym typeface="Arial"/>
              </a:defRPr>
            </a:lvl2pPr>
            <a:lvl3pPr indent="0" lvl="2" marL="0" algn="r">
              <a:spcBef>
                <a:spcPts val="0"/>
              </a:spcBef>
              <a:buNone/>
              <a:defRPr b="0" i="0" sz="1000" u="none" cap="none" strike="noStrike">
                <a:solidFill>
                  <a:schemeClr val="dk1"/>
                </a:solidFill>
                <a:latin typeface="Arial"/>
                <a:ea typeface="Arial"/>
                <a:cs typeface="Arial"/>
                <a:sym typeface="Arial"/>
              </a:defRPr>
            </a:lvl3pPr>
            <a:lvl4pPr indent="0" lvl="3" marL="0" algn="r">
              <a:spcBef>
                <a:spcPts val="0"/>
              </a:spcBef>
              <a:buNone/>
              <a:defRPr b="0" i="0" sz="1000" u="none" cap="none" strike="noStrike">
                <a:solidFill>
                  <a:schemeClr val="dk1"/>
                </a:solidFill>
                <a:latin typeface="Arial"/>
                <a:ea typeface="Arial"/>
                <a:cs typeface="Arial"/>
                <a:sym typeface="Arial"/>
              </a:defRPr>
            </a:lvl4pPr>
            <a:lvl5pPr indent="0" lvl="4" marL="0" algn="r">
              <a:spcBef>
                <a:spcPts val="0"/>
              </a:spcBef>
              <a:buNone/>
              <a:defRPr b="0" i="0" sz="1000" u="none" cap="none" strike="noStrike">
                <a:solidFill>
                  <a:schemeClr val="dk1"/>
                </a:solidFill>
                <a:latin typeface="Arial"/>
                <a:ea typeface="Arial"/>
                <a:cs typeface="Arial"/>
                <a:sym typeface="Arial"/>
              </a:defRPr>
            </a:lvl5pPr>
            <a:lvl6pPr indent="0" lvl="5" marL="0" algn="r">
              <a:spcBef>
                <a:spcPts val="0"/>
              </a:spcBef>
              <a:buNone/>
              <a:defRPr b="0" i="0" sz="1000" u="none" cap="none" strike="noStrike">
                <a:solidFill>
                  <a:schemeClr val="dk1"/>
                </a:solidFill>
                <a:latin typeface="Arial"/>
                <a:ea typeface="Arial"/>
                <a:cs typeface="Arial"/>
                <a:sym typeface="Arial"/>
              </a:defRPr>
            </a:lvl6pPr>
            <a:lvl7pPr indent="0" lvl="6" marL="0" algn="r">
              <a:spcBef>
                <a:spcPts val="0"/>
              </a:spcBef>
              <a:buNone/>
              <a:defRPr b="0" i="0" sz="1000" u="none" cap="none" strike="noStrike">
                <a:solidFill>
                  <a:schemeClr val="dk1"/>
                </a:solidFill>
                <a:latin typeface="Arial"/>
                <a:ea typeface="Arial"/>
                <a:cs typeface="Arial"/>
                <a:sym typeface="Arial"/>
              </a:defRPr>
            </a:lvl7pPr>
            <a:lvl8pPr indent="0" lvl="7" marL="0" algn="r">
              <a:spcBef>
                <a:spcPts val="0"/>
              </a:spcBef>
              <a:buNone/>
              <a:defRPr b="0" i="0" sz="1000" u="none" cap="none" strike="noStrike">
                <a:solidFill>
                  <a:schemeClr val="dk1"/>
                </a:solidFill>
                <a:latin typeface="Arial"/>
                <a:ea typeface="Arial"/>
                <a:cs typeface="Arial"/>
                <a:sym typeface="Arial"/>
              </a:defRPr>
            </a:lvl8pPr>
            <a:lvl9pPr indent="0" lvl="8" marL="0" algn="r">
              <a:spcBef>
                <a:spcPts val="0"/>
              </a:spcBef>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6" name="Google Shape;26;p20"/>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7" name="Google Shape;27;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8" name="Google Shape;28;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9" name="Google Shape;29;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0" name="Google Shape;30;p20"/>
          <p:cNvSpPr txBox="1"/>
          <p:nvPr>
            <p:ph idx="12" type="sldNum"/>
          </p:nvPr>
        </p:nvSpPr>
        <p:spPr>
          <a:xfrm>
            <a:off x="11409045" y="6333134"/>
            <a:ext cx="731700" cy="525000"/>
          </a:xfrm>
          <a:prstGeom prst="rect">
            <a:avLst/>
          </a:prstGeom>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3" name="Google Shape;33;p21"/>
          <p:cNvPicPr preferRelativeResize="0"/>
          <p:nvPr/>
        </p:nvPicPr>
        <p:blipFill rotWithShape="1">
          <a:blip r:embed="rId3">
            <a:alphaModFix/>
          </a:blip>
          <a:srcRect b="8936" l="6481" r="3738" t="7062"/>
          <a:stretch/>
        </p:blipFill>
        <p:spPr>
          <a:xfrm>
            <a:off x="1097280" y="6481397"/>
            <a:ext cx="569369" cy="180000"/>
          </a:xfrm>
          <a:prstGeom prst="rect">
            <a:avLst/>
          </a:prstGeom>
          <a:noFill/>
          <a:ln>
            <a:noFill/>
          </a:ln>
        </p:spPr>
      </p:pic>
      <p:pic>
        <p:nvPicPr>
          <p:cNvPr id="34" name="Google Shape;34;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35" name="Google Shape;35;p21"/>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36" name="Google Shape;3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dk1"/>
                </a:solidFill>
                <a:latin typeface="Arial"/>
                <a:ea typeface="Arial"/>
                <a:cs typeface="Arial"/>
                <a:sym typeface="Arial"/>
              </a:defRPr>
            </a:lvl1pPr>
            <a:lvl2pPr indent="0" lvl="1" marL="0" algn="r">
              <a:spcBef>
                <a:spcPts val="0"/>
              </a:spcBef>
              <a:buNone/>
              <a:defRPr b="0" i="0" sz="1000" u="none" cap="none" strike="noStrike">
                <a:solidFill>
                  <a:schemeClr val="dk1"/>
                </a:solidFill>
                <a:latin typeface="Arial"/>
                <a:ea typeface="Arial"/>
                <a:cs typeface="Arial"/>
                <a:sym typeface="Arial"/>
              </a:defRPr>
            </a:lvl2pPr>
            <a:lvl3pPr indent="0" lvl="2" marL="0" algn="r">
              <a:spcBef>
                <a:spcPts val="0"/>
              </a:spcBef>
              <a:buNone/>
              <a:defRPr b="0" i="0" sz="1000" u="none" cap="none" strike="noStrike">
                <a:solidFill>
                  <a:schemeClr val="dk1"/>
                </a:solidFill>
                <a:latin typeface="Arial"/>
                <a:ea typeface="Arial"/>
                <a:cs typeface="Arial"/>
                <a:sym typeface="Arial"/>
              </a:defRPr>
            </a:lvl3pPr>
            <a:lvl4pPr indent="0" lvl="3" marL="0" algn="r">
              <a:spcBef>
                <a:spcPts val="0"/>
              </a:spcBef>
              <a:buNone/>
              <a:defRPr b="0" i="0" sz="1000" u="none" cap="none" strike="noStrike">
                <a:solidFill>
                  <a:schemeClr val="dk1"/>
                </a:solidFill>
                <a:latin typeface="Arial"/>
                <a:ea typeface="Arial"/>
                <a:cs typeface="Arial"/>
                <a:sym typeface="Arial"/>
              </a:defRPr>
            </a:lvl4pPr>
            <a:lvl5pPr indent="0" lvl="4" marL="0" algn="r">
              <a:spcBef>
                <a:spcPts val="0"/>
              </a:spcBef>
              <a:buNone/>
              <a:defRPr b="0" i="0" sz="1000" u="none" cap="none" strike="noStrike">
                <a:solidFill>
                  <a:schemeClr val="dk1"/>
                </a:solidFill>
                <a:latin typeface="Arial"/>
                <a:ea typeface="Arial"/>
                <a:cs typeface="Arial"/>
                <a:sym typeface="Arial"/>
              </a:defRPr>
            </a:lvl5pPr>
            <a:lvl6pPr indent="0" lvl="5" marL="0" algn="r">
              <a:spcBef>
                <a:spcPts val="0"/>
              </a:spcBef>
              <a:buNone/>
              <a:defRPr b="0" i="0" sz="1000" u="none" cap="none" strike="noStrike">
                <a:solidFill>
                  <a:schemeClr val="dk1"/>
                </a:solidFill>
                <a:latin typeface="Arial"/>
                <a:ea typeface="Arial"/>
                <a:cs typeface="Arial"/>
                <a:sym typeface="Arial"/>
              </a:defRPr>
            </a:lvl6pPr>
            <a:lvl7pPr indent="0" lvl="6" marL="0" algn="r">
              <a:spcBef>
                <a:spcPts val="0"/>
              </a:spcBef>
              <a:buNone/>
              <a:defRPr b="0" i="0" sz="1000" u="none" cap="none" strike="noStrike">
                <a:solidFill>
                  <a:schemeClr val="dk1"/>
                </a:solidFill>
                <a:latin typeface="Arial"/>
                <a:ea typeface="Arial"/>
                <a:cs typeface="Arial"/>
                <a:sym typeface="Arial"/>
              </a:defRPr>
            </a:lvl7pPr>
            <a:lvl8pPr indent="0" lvl="7" marL="0" algn="r">
              <a:spcBef>
                <a:spcPts val="0"/>
              </a:spcBef>
              <a:buNone/>
              <a:defRPr b="0" i="0" sz="1000" u="none" cap="none" strike="noStrike">
                <a:solidFill>
                  <a:schemeClr val="dk1"/>
                </a:solidFill>
                <a:latin typeface="Arial"/>
                <a:ea typeface="Arial"/>
                <a:cs typeface="Arial"/>
                <a:sym typeface="Arial"/>
              </a:defRPr>
            </a:lvl8pPr>
            <a:lvl9pPr indent="0" lvl="8" marL="0" algn="r">
              <a:spcBef>
                <a:spcPts val="0"/>
              </a:spcBef>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38" name="Shape 38"/>
        <p:cNvGrpSpPr/>
        <p:nvPr/>
      </p:nvGrpSpPr>
      <p:grpSpPr>
        <a:xfrm>
          <a:off x="0" y="0"/>
          <a:ext cx="0" cy="0"/>
          <a:chOff x="0" y="0"/>
          <a:chExt cx="0" cy="0"/>
        </a:xfrm>
      </p:grpSpPr>
      <p:sp>
        <p:nvSpPr>
          <p:cNvPr id="39" name="Google Shape;39;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1" name="Google Shape;41;p22"/>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2" name="Google Shape;42;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7" name="Google Shape;47;p23"/>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48" name="Google Shape;48;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50" name="Shape 50"/>
        <p:cNvGrpSpPr/>
        <p:nvPr/>
      </p:nvGrpSpPr>
      <p:grpSpPr>
        <a:xfrm>
          <a:off x="0" y="0"/>
          <a:ext cx="0" cy="0"/>
          <a:chOff x="0" y="0"/>
          <a:chExt cx="0" cy="0"/>
        </a:xfrm>
      </p:grpSpPr>
      <p:sp>
        <p:nvSpPr>
          <p:cNvPr id="51" name="Google Shape;51;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2" name="Google Shape;52;p24"/>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3" name="Google Shape;53;p24"/>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4" name="Google Shape;54;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0" name="Google Shape;60;p2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1" name="Google Shape;61;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3" name="Shape 63"/>
        <p:cNvGrpSpPr/>
        <p:nvPr/>
      </p:nvGrpSpPr>
      <p:grpSpPr>
        <a:xfrm>
          <a:off x="0" y="0"/>
          <a:ext cx="0" cy="0"/>
          <a:chOff x="0" y="0"/>
          <a:chExt cx="0" cy="0"/>
        </a:xfrm>
      </p:grpSpPr>
      <p:sp>
        <p:nvSpPr>
          <p:cNvPr id="64" name="Google Shape;64;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7" name="Google Shape;67;p26"/>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8" name="Google Shape;68;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6" name="Google Shape;76;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7" name="Google Shape;77;p27"/>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8" name="Google Shape;78;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6"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Arial"/>
                <a:ea typeface="Arial"/>
                <a:cs typeface="Arial"/>
                <a:sym typeface="Arial"/>
              </a:defRPr>
            </a:lvl1pPr>
            <a:lvl2pPr indent="0" lvl="1" marL="0" marR="0" rtl="0" algn="r">
              <a:spcBef>
                <a:spcPts val="0"/>
              </a:spcBef>
              <a:buNone/>
              <a:defRPr b="0" i="0" sz="1000" u="none" cap="none" strike="noStrike">
                <a:solidFill>
                  <a:schemeClr val="dk1"/>
                </a:solidFill>
                <a:latin typeface="Arial"/>
                <a:ea typeface="Arial"/>
                <a:cs typeface="Arial"/>
                <a:sym typeface="Arial"/>
              </a:defRPr>
            </a:lvl2pPr>
            <a:lvl3pPr indent="0" lvl="2" marL="0" marR="0" rtl="0" algn="r">
              <a:spcBef>
                <a:spcPts val="0"/>
              </a:spcBef>
              <a:buNone/>
              <a:defRPr b="0" i="0" sz="1000" u="none" cap="none" strike="noStrike">
                <a:solidFill>
                  <a:schemeClr val="dk1"/>
                </a:solidFill>
                <a:latin typeface="Arial"/>
                <a:ea typeface="Arial"/>
                <a:cs typeface="Arial"/>
                <a:sym typeface="Arial"/>
              </a:defRPr>
            </a:lvl3pPr>
            <a:lvl4pPr indent="0" lvl="3" marL="0" marR="0" rtl="0" algn="r">
              <a:spcBef>
                <a:spcPts val="0"/>
              </a:spcBef>
              <a:buNone/>
              <a:defRPr b="0" i="0" sz="1000" u="none" cap="none" strike="noStrike">
                <a:solidFill>
                  <a:schemeClr val="dk1"/>
                </a:solidFill>
                <a:latin typeface="Arial"/>
                <a:ea typeface="Arial"/>
                <a:cs typeface="Arial"/>
                <a:sym typeface="Arial"/>
              </a:defRPr>
            </a:lvl4pPr>
            <a:lvl5pPr indent="0" lvl="4" marL="0" marR="0" rtl="0" algn="r">
              <a:spcBef>
                <a:spcPts val="0"/>
              </a:spcBef>
              <a:buNone/>
              <a:defRPr b="0" i="0" sz="1000" u="none" cap="none" strike="noStrike">
                <a:solidFill>
                  <a:schemeClr val="dk1"/>
                </a:solidFill>
                <a:latin typeface="Arial"/>
                <a:ea typeface="Arial"/>
                <a:cs typeface="Arial"/>
                <a:sym typeface="Arial"/>
              </a:defRPr>
            </a:lvl5pPr>
            <a:lvl6pPr indent="0" lvl="5" marL="0" marR="0" rtl="0" algn="r">
              <a:spcBef>
                <a:spcPts val="0"/>
              </a:spcBef>
              <a:buNone/>
              <a:defRPr b="0" i="0" sz="1000" u="none" cap="none" strike="noStrike">
                <a:solidFill>
                  <a:schemeClr val="dk1"/>
                </a:solidFill>
                <a:latin typeface="Arial"/>
                <a:ea typeface="Arial"/>
                <a:cs typeface="Arial"/>
                <a:sym typeface="Arial"/>
              </a:defRPr>
            </a:lvl6pPr>
            <a:lvl7pPr indent="0" lvl="6" marL="0" marR="0" rtl="0" algn="r">
              <a:spcBef>
                <a:spcPts val="0"/>
              </a:spcBef>
              <a:buNone/>
              <a:defRPr b="0" i="0" sz="1000" u="none" cap="none" strike="noStrike">
                <a:solidFill>
                  <a:schemeClr val="dk1"/>
                </a:solidFill>
                <a:latin typeface="Arial"/>
                <a:ea typeface="Arial"/>
                <a:cs typeface="Arial"/>
                <a:sym typeface="Arial"/>
              </a:defRPr>
            </a:lvl7pPr>
            <a:lvl8pPr indent="0" lvl="7" marL="0" marR="0" rtl="0" algn="r">
              <a:spcBef>
                <a:spcPts val="0"/>
              </a:spcBef>
              <a:buNone/>
              <a:defRPr b="0" i="0" sz="1000" u="none" cap="none" strike="noStrike">
                <a:solidFill>
                  <a:schemeClr val="dk1"/>
                </a:solidFill>
                <a:latin typeface="Arial"/>
                <a:ea typeface="Arial"/>
                <a:cs typeface="Arial"/>
                <a:sym typeface="Arial"/>
              </a:defRPr>
            </a:lvl8pPr>
            <a:lvl9pPr indent="0" lvl="8" marL="0" marR="0" rtl="0" algn="r">
              <a:spcBef>
                <a:spcPts val="0"/>
              </a:spcBef>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hyperlink" Target="https://dev.opera.com/articles/new-structural-elements-in-html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MERN Stack</a:t>
            </a:r>
            <a:endParaRPr/>
          </a:p>
        </p:txBody>
      </p:sp>
      <p:sp>
        <p:nvSpPr>
          <p:cNvPr id="150" name="Google Shape;150;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58bda26af7_1_2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How HTML works</a:t>
            </a:r>
            <a:endParaRPr/>
          </a:p>
        </p:txBody>
      </p:sp>
      <p:sp>
        <p:nvSpPr>
          <p:cNvPr id="218" name="Google Shape;218;g158bda26af7_1_21"/>
          <p:cNvSpPr txBox="1"/>
          <p:nvPr/>
        </p:nvSpPr>
        <p:spPr>
          <a:xfrm>
            <a:off x="1199275" y="2230525"/>
            <a:ext cx="99564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Tags:</a:t>
            </a:r>
            <a:endParaRPr b="1" sz="1500"/>
          </a:p>
          <a:p>
            <a:pPr indent="0" lvl="0" marL="0" rtl="0" algn="l">
              <a:spcBef>
                <a:spcPts val="0"/>
              </a:spcBef>
              <a:spcAft>
                <a:spcPts val="0"/>
              </a:spcAft>
              <a:buNone/>
            </a:pPr>
            <a:r>
              <a:rPr lang="en-US"/>
              <a:t> </a:t>
            </a:r>
            <a:endParaRPr/>
          </a:p>
          <a:p>
            <a:pPr indent="-317500" lvl="0" marL="457200" rtl="0" algn="l">
              <a:spcBef>
                <a:spcPts val="0"/>
              </a:spcBef>
              <a:spcAft>
                <a:spcPts val="0"/>
              </a:spcAft>
              <a:buSzPts val="1400"/>
              <a:buChar char="●"/>
            </a:pPr>
            <a:r>
              <a:rPr lang="en-US"/>
              <a:t>The use of less-than and greater-than angle brackets surrounding an element creates what is known as a tag. Tags most commonly occur in pairs of opening and closing tags.</a:t>
            </a:r>
            <a:endParaRPr/>
          </a:p>
          <a:p>
            <a:pPr indent="0" lvl="0" marL="0" rtl="0" algn="l">
              <a:spcBef>
                <a:spcPts val="0"/>
              </a:spcBef>
              <a:spcAft>
                <a:spcPts val="0"/>
              </a:spcAft>
              <a:buNone/>
            </a:pPr>
            <a:r>
              <a:rPr lang="en-US"/>
              <a:t> </a:t>
            </a:r>
            <a:endParaRPr/>
          </a:p>
          <a:p>
            <a:pPr indent="-317500" lvl="0" marL="457200" rtl="0" algn="l">
              <a:spcBef>
                <a:spcPts val="0"/>
              </a:spcBef>
              <a:spcAft>
                <a:spcPts val="0"/>
              </a:spcAft>
              <a:buSzPts val="1400"/>
              <a:buChar char="●"/>
            </a:pPr>
            <a:r>
              <a:rPr lang="en-US"/>
              <a:t>An opening tag marks the beginning of an element. It consists of a less-than sign followed by an element’s name, and then ends with a greater-than sign; for example, </a:t>
            </a:r>
            <a:r>
              <a:rPr b="1" lang="en-US"/>
              <a:t>&lt;div&gt;.</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A closing tag marks the end of an element. It consists of a less-than sign followed by a forward slash and the element’s name, and then ends with a greater-than sign; for example, </a:t>
            </a:r>
            <a:r>
              <a:rPr b="1" lang="en-US"/>
              <a:t>&lt;/div&gt;.</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The content that falls between the opening and closing tags is the content of that element. An anchor link, for example, will have an opening tag of &lt;a&gt; and a closing tag of &lt;/a&gt;. What falls between these two tags will be the content of the anchor link. </a:t>
            </a:r>
            <a:endParaRPr/>
          </a:p>
          <a:p>
            <a:pPr indent="457200" lvl="0" marL="3200400" rtl="0" algn="l">
              <a:spcBef>
                <a:spcPts val="0"/>
              </a:spcBef>
              <a:spcAft>
                <a:spcPts val="0"/>
              </a:spcAft>
              <a:buNone/>
            </a:pPr>
            <a:r>
              <a:rPr b="1" lang="en-US"/>
              <a:t>&lt;a&gt;…Content…&lt;/a&gt;</a:t>
            </a:r>
            <a:endParaRPr b="1"/>
          </a:p>
          <a:p>
            <a:pPr indent="0" lvl="0" marL="0" rtl="0" algn="l">
              <a:spcBef>
                <a:spcPts val="0"/>
              </a:spcBef>
              <a:spcAft>
                <a:spcPts val="0"/>
              </a:spcAft>
              <a:buNone/>
            </a:pPr>
            <a:r>
              <a:t/>
            </a:r>
            <a:endParaRPr/>
          </a:p>
        </p:txBody>
      </p:sp>
      <p:sp>
        <p:nvSpPr>
          <p:cNvPr id="219" name="Google Shape;219;g158bda26af7_1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58bda26af7_1_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How HTML works</a:t>
            </a:r>
            <a:endParaRPr/>
          </a:p>
        </p:txBody>
      </p:sp>
      <p:sp>
        <p:nvSpPr>
          <p:cNvPr id="226" name="Google Shape;226;g158bda26af7_1_28"/>
          <p:cNvSpPr txBox="1"/>
          <p:nvPr/>
        </p:nvSpPr>
        <p:spPr>
          <a:xfrm>
            <a:off x="1199275" y="2230525"/>
            <a:ext cx="9956400" cy="2801400"/>
          </a:xfrm>
          <a:prstGeom prst="rect">
            <a:avLst/>
          </a:prstGeom>
          <a:noFill/>
          <a:ln>
            <a:noFill/>
          </a:ln>
        </p:spPr>
        <p:txBody>
          <a:bodyPr anchorCtr="0" anchor="t" bIns="91425" lIns="91425" spcFirstLastPara="1" rIns="91425" wrap="square" tIns="91425">
            <a:spAutoFit/>
          </a:bodyPr>
          <a:lstStyle/>
          <a:p>
            <a:pPr indent="457200" lvl="0" marL="3200400" rtl="0" algn="l">
              <a:spcBef>
                <a:spcPts val="0"/>
              </a:spcBef>
              <a:spcAft>
                <a:spcPts val="0"/>
              </a:spcAft>
              <a:buNone/>
            </a:pPr>
            <a:r>
              <a:t/>
            </a:r>
            <a:endParaRPr b="1" sz="1500"/>
          </a:p>
          <a:p>
            <a:pPr indent="0" lvl="0" marL="0" rtl="0" algn="l">
              <a:spcBef>
                <a:spcPts val="0"/>
              </a:spcBef>
              <a:spcAft>
                <a:spcPts val="0"/>
              </a:spcAft>
              <a:buNone/>
            </a:pPr>
            <a:r>
              <a:rPr b="1" lang="en-US" sz="1500"/>
              <a:t>Elements:</a:t>
            </a:r>
            <a:endParaRPr b="1" sz="1500"/>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US"/>
              <a:t>An HTML element is defined by a start tag, some content, and an end tag. Elements are designators that define the structure and content of objects within a page. Some of the more frequently used elements include multiple levels of headings (identified as &lt;h1&gt; through &lt;h6&gt; elements) and paragraphs (identified as the &lt;p&gt; element); the list goes on to include the &lt;a&gt;, &lt;div&gt;, &lt;span&gt;, &lt;strong&gt;, and &lt;em&gt; elements, and many more.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Elements are identified using less-than and greater-than angle brackets, &lt; &gt;, surrounding the element name. Thus, an element will look like the following:</a:t>
            </a:r>
            <a:endParaRPr/>
          </a:p>
          <a:p>
            <a:pPr indent="0" lvl="0" marL="0" rtl="0" algn="ctr">
              <a:spcBef>
                <a:spcPts val="0"/>
              </a:spcBef>
              <a:spcAft>
                <a:spcPts val="0"/>
              </a:spcAft>
              <a:buNone/>
            </a:pPr>
            <a:r>
              <a:rPr b="1" lang="en-US"/>
              <a:t>&lt;p&gt;</a:t>
            </a:r>
            <a:endParaRPr b="1"/>
          </a:p>
          <a:p>
            <a:pPr indent="0" lvl="0" marL="0" rtl="0" algn="l">
              <a:spcBef>
                <a:spcPts val="0"/>
              </a:spcBef>
              <a:spcAft>
                <a:spcPts val="0"/>
              </a:spcAft>
              <a:buNone/>
            </a:pPr>
            <a:r>
              <a:t/>
            </a:r>
            <a:endParaRPr/>
          </a:p>
        </p:txBody>
      </p:sp>
      <p:sp>
        <p:nvSpPr>
          <p:cNvPr id="227" name="Google Shape;227;g158bda26af7_1_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58bda26af7_1_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How HTML works</a:t>
            </a:r>
            <a:endParaRPr/>
          </a:p>
        </p:txBody>
      </p:sp>
      <p:sp>
        <p:nvSpPr>
          <p:cNvPr id="234" name="Google Shape;234;g158bda26af7_1_35"/>
          <p:cNvSpPr txBox="1"/>
          <p:nvPr/>
        </p:nvSpPr>
        <p:spPr>
          <a:xfrm>
            <a:off x="1199275" y="1943375"/>
            <a:ext cx="99564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Attributes:</a:t>
            </a:r>
            <a:endParaRPr b="1" sz="1500"/>
          </a:p>
          <a:p>
            <a:pPr indent="0" lvl="0" marL="0" rtl="0" algn="l">
              <a:spcBef>
                <a:spcPts val="0"/>
              </a:spcBef>
              <a:spcAft>
                <a:spcPts val="0"/>
              </a:spcAft>
              <a:buNone/>
            </a:pPr>
            <a:r>
              <a:t/>
            </a:r>
            <a:endParaRPr b="1" sz="1500"/>
          </a:p>
          <a:p>
            <a:pPr indent="0" lvl="0" marL="0" rtl="0" algn="just">
              <a:spcBef>
                <a:spcPts val="0"/>
              </a:spcBef>
              <a:spcAft>
                <a:spcPts val="0"/>
              </a:spcAft>
              <a:buNone/>
            </a:pPr>
            <a:r>
              <a:rPr lang="en-US" sz="1500"/>
              <a:t>Attributes are properties used to provide additional information about an element. The most common attributes include the id attribute, which identifies an element; the class attribute, which classifies an element; the src attribute, which specifies a source for embeddable content; and the href attribute, which provides a hyperlink reference to a linked resource. All the mentioned common attributes will be explained later in the program.</a:t>
            </a:r>
            <a:endParaRPr sz="1500"/>
          </a:p>
          <a:p>
            <a:pPr indent="0" lvl="0" marL="0" rtl="0" algn="just">
              <a:spcBef>
                <a:spcPts val="0"/>
              </a:spcBef>
              <a:spcAft>
                <a:spcPts val="0"/>
              </a:spcAft>
              <a:buNone/>
            </a:pPr>
            <a:r>
              <a:rPr lang="en-US" sz="1500"/>
              <a:t> </a:t>
            </a:r>
            <a:endParaRPr sz="1500"/>
          </a:p>
          <a:p>
            <a:pPr indent="0" lvl="0" marL="0" rtl="0" algn="just">
              <a:spcBef>
                <a:spcPts val="0"/>
              </a:spcBef>
              <a:spcAft>
                <a:spcPts val="0"/>
              </a:spcAft>
              <a:buNone/>
            </a:pPr>
            <a:r>
              <a:rPr lang="en-US" sz="1500"/>
              <a:t>Attributes are defined within the opening tag, after an element’s name. Generally, attributes include a name and a value. The format for these attributes consists of the attribute name followed by an equals sign and then a quoted attribute value. For example, an &lt;a&gt; element including an href attribute would look like the following:</a:t>
            </a:r>
            <a:endParaRPr sz="1500"/>
          </a:p>
          <a:p>
            <a:pPr indent="0" lvl="0" marL="0" rtl="0" algn="just">
              <a:spcBef>
                <a:spcPts val="0"/>
              </a:spcBef>
              <a:spcAft>
                <a:spcPts val="0"/>
              </a:spcAft>
              <a:buNone/>
            </a:pPr>
            <a:r>
              <a:rPr b="1" lang="en-US" sz="1500"/>
              <a:t> </a:t>
            </a:r>
            <a:endParaRPr b="1" sz="1500"/>
          </a:p>
          <a:p>
            <a:pPr indent="0" lvl="0" marL="0" rtl="0" algn="ctr">
              <a:spcBef>
                <a:spcPts val="0"/>
              </a:spcBef>
              <a:spcAft>
                <a:spcPts val="0"/>
              </a:spcAft>
              <a:buNone/>
            </a:pPr>
            <a:r>
              <a:rPr b="1" lang="en-US" sz="1500"/>
              <a:t>&lt;a href="http://somewebsite.com/"&gt;Website&lt;/a&gt;</a:t>
            </a:r>
            <a:endParaRPr b="1" sz="1500"/>
          </a:p>
          <a:p>
            <a:pPr indent="0" lvl="0" marL="0" rtl="0" algn="ctr">
              <a:spcBef>
                <a:spcPts val="0"/>
              </a:spcBef>
              <a:spcAft>
                <a:spcPts val="0"/>
              </a:spcAft>
              <a:buNone/>
            </a:pPr>
            <a:r>
              <a:rPr b="1" lang="en-US" sz="1500"/>
              <a:t>Or</a:t>
            </a:r>
            <a:endParaRPr b="1" sz="1500"/>
          </a:p>
          <a:p>
            <a:pPr indent="0" lvl="0" marL="0" rtl="0" algn="ctr">
              <a:spcBef>
                <a:spcPts val="0"/>
              </a:spcBef>
              <a:spcAft>
                <a:spcPts val="0"/>
              </a:spcAft>
              <a:buNone/>
            </a:pPr>
            <a:r>
              <a:rPr b="1" lang="en-US" sz="1500"/>
              <a:t>&lt;img src="mydog.jpg" alt="A photo of my dog."&gt;</a:t>
            </a:r>
            <a:endParaRPr b="1" sz="1500"/>
          </a:p>
          <a:p>
            <a:pPr indent="0" lvl="0" marL="0" rtl="0" algn="just">
              <a:spcBef>
                <a:spcPts val="0"/>
              </a:spcBef>
              <a:spcAft>
                <a:spcPts val="0"/>
              </a:spcAft>
              <a:buNone/>
            </a:pPr>
            <a:r>
              <a:t/>
            </a:r>
            <a:endParaRPr b="1" sz="1500"/>
          </a:p>
          <a:p>
            <a:pPr indent="0" lvl="0" marL="0" rtl="0" algn="just">
              <a:spcBef>
                <a:spcPts val="0"/>
              </a:spcBef>
              <a:spcAft>
                <a:spcPts val="0"/>
              </a:spcAft>
              <a:buNone/>
            </a:pPr>
            <a:r>
              <a:rPr lang="en-US" sz="1500"/>
              <a:t>In this instance, the image source (src) and the alt text (alt) are attributes of the &lt;img&gt; tag.</a:t>
            </a:r>
            <a:endParaRPr/>
          </a:p>
        </p:txBody>
      </p:sp>
      <p:sp>
        <p:nvSpPr>
          <p:cNvPr id="235" name="Google Shape;235;g158bda26af7_1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58bda26af7_1_4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42" name="Google Shape;242;g158bda26af7_1_42"/>
          <p:cNvSpPr txBox="1"/>
          <p:nvPr/>
        </p:nvSpPr>
        <p:spPr>
          <a:xfrm>
            <a:off x="1148275" y="1799575"/>
            <a:ext cx="9956400" cy="4494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AutoNum type="arabicPeriod"/>
            </a:pPr>
            <a:r>
              <a:rPr b="1" lang="en-US"/>
              <a:t>&lt;!DOCTYPE html&gt; </a:t>
            </a:r>
            <a:r>
              <a:rPr lang="en-US"/>
              <a:t>— This tag specifies the language you will write on the page. informs web browsers which version of HTML is being used and is placed at the very beginning of the HTML document. In this case, we’ll be using the latest version of HTML i.e. HTML 5, our document type declaration is simply &lt;!DOCTYPE html&gt;.</a:t>
            </a:r>
            <a:endParaRPr/>
          </a:p>
          <a:p>
            <a:pPr indent="-317500" lvl="0" marL="457200" rtl="0" algn="just">
              <a:spcBef>
                <a:spcPts val="0"/>
              </a:spcBef>
              <a:spcAft>
                <a:spcPts val="0"/>
              </a:spcAft>
              <a:buSzPts val="1400"/>
              <a:buAutoNum type="arabicPeriod"/>
            </a:pPr>
            <a:r>
              <a:rPr b="1" lang="en-US"/>
              <a:t>&lt;html&gt; </a:t>
            </a:r>
            <a:r>
              <a:rPr lang="en-US"/>
              <a:t>— This tag signals that from here on we are going to write in HTML code and signifies the beginning of the document.</a:t>
            </a:r>
            <a:endParaRPr/>
          </a:p>
          <a:p>
            <a:pPr indent="-317500" lvl="0" marL="457200" rtl="0" algn="just">
              <a:spcBef>
                <a:spcPts val="0"/>
              </a:spcBef>
              <a:spcAft>
                <a:spcPts val="0"/>
              </a:spcAft>
              <a:buSzPts val="1400"/>
              <a:buAutoNum type="arabicPeriod"/>
            </a:pPr>
            <a:r>
              <a:rPr b="1" lang="en-US"/>
              <a:t>&lt;head&gt; </a:t>
            </a:r>
            <a:r>
              <a:rPr lang="en-US"/>
              <a:t>— Inside the &lt;html&gt; element, the &lt;head&gt; element identifies the top of the document, including any metadata (accompanying information about the page) goes — stuff mostly meant for search engines and other computer programs. The content inside the &lt;head&gt; element is not displayed on the web page itself. Instead, it may include the document title (which is displayed on the title bar in the browser window), links to any external files, or any other beneficial metadata.</a:t>
            </a:r>
            <a:endParaRPr/>
          </a:p>
          <a:p>
            <a:pPr indent="-317500" lvl="0" marL="457200" rtl="0" algn="just">
              <a:spcBef>
                <a:spcPts val="0"/>
              </a:spcBef>
              <a:spcAft>
                <a:spcPts val="0"/>
              </a:spcAft>
              <a:buSzPts val="1400"/>
              <a:buAutoNum type="arabicPeriod"/>
            </a:pPr>
            <a:r>
              <a:rPr b="1" lang="en-US"/>
              <a:t>&lt;</a:t>
            </a:r>
            <a:r>
              <a:rPr b="1" lang="en-US"/>
              <a:t>body&gt; </a:t>
            </a:r>
            <a:r>
              <a:rPr lang="en-US"/>
              <a:t>— This is where the visible content of the page goes.</a:t>
            </a:r>
            <a:endParaRPr/>
          </a:p>
          <a:p>
            <a:pPr indent="-317500" lvl="0" marL="457200" rtl="0" algn="just">
              <a:spcBef>
                <a:spcPts val="0"/>
              </a:spcBef>
              <a:spcAft>
                <a:spcPts val="0"/>
              </a:spcAft>
              <a:buSzPts val="1400"/>
              <a:buAutoNum type="arabicPeriod"/>
            </a:pPr>
            <a:r>
              <a:rPr b="1" lang="en-US"/>
              <a:t>Further Tags:</a:t>
            </a:r>
            <a:endParaRPr b="1"/>
          </a:p>
          <a:p>
            <a:pPr indent="-317500" lvl="1" marL="914400" rtl="0" algn="just">
              <a:spcBef>
                <a:spcPts val="0"/>
              </a:spcBef>
              <a:spcAft>
                <a:spcPts val="0"/>
              </a:spcAft>
              <a:buSzPts val="1400"/>
              <a:buAutoNum type="alphaLcPeriod"/>
            </a:pPr>
            <a:r>
              <a:rPr lang="en-US"/>
              <a:t>Inside the &lt;head&gt; tag, there is one tag that is always included: &lt;title&gt;, but there are others that are just as important:</a:t>
            </a:r>
            <a:endParaRPr/>
          </a:p>
          <a:p>
            <a:pPr indent="-317500" lvl="1" marL="914400" rtl="0" algn="just">
              <a:spcBef>
                <a:spcPts val="0"/>
              </a:spcBef>
              <a:spcAft>
                <a:spcPts val="0"/>
              </a:spcAft>
              <a:buSzPts val="1400"/>
              <a:buAutoNum type="alphaLcPeriod"/>
            </a:pPr>
            <a:r>
              <a:rPr lang="en-US"/>
              <a:t>&lt;title&gt; - This is where we insert the page name as it will appear at the top of the browser window or tab.</a:t>
            </a:r>
            <a:endParaRPr/>
          </a:p>
          <a:p>
            <a:pPr indent="-317500" lvl="1" marL="914400" rtl="0" algn="just">
              <a:spcBef>
                <a:spcPts val="0"/>
              </a:spcBef>
              <a:spcAft>
                <a:spcPts val="0"/>
              </a:spcAft>
              <a:buSzPts val="1400"/>
              <a:buAutoNum type="alphaLcPeriod"/>
            </a:pPr>
            <a:r>
              <a:rPr lang="en-US"/>
              <a:t>&lt;meta&gt; - This is where information about the document is stored: character encoding, name (page context), description.</a:t>
            </a:r>
            <a:endParaRPr/>
          </a:p>
          <a:p>
            <a:pPr indent="-317500" lvl="1" marL="914400" rtl="0" algn="just">
              <a:spcBef>
                <a:spcPts val="0"/>
              </a:spcBef>
              <a:spcAft>
                <a:spcPts val="0"/>
              </a:spcAft>
              <a:buSzPts val="1400"/>
              <a:buAutoNum type="alphaLcPeriod"/>
            </a:pPr>
            <a:r>
              <a:rPr lang="en-US"/>
              <a:t>The charset attribute specifies the character encoding for the HTML document. The HTML5 specification encourages web developers to use the UTF-8 character set, which covers almost all of the characters and symbols in the world!</a:t>
            </a:r>
            <a:endParaRPr/>
          </a:p>
        </p:txBody>
      </p:sp>
      <p:sp>
        <p:nvSpPr>
          <p:cNvPr id="243" name="Google Shape;243;g158bda26af7_1_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58bda26af7_1_5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50" name="Google Shape;250;g158bda26af7_1_51"/>
          <p:cNvSpPr txBox="1"/>
          <p:nvPr/>
        </p:nvSpPr>
        <p:spPr>
          <a:xfrm>
            <a:off x="1117800" y="1951575"/>
            <a:ext cx="9956400" cy="3632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AutoNum type="arabicPeriod" startAt="6"/>
            </a:pPr>
            <a:r>
              <a:rPr b="1" lang="en-US"/>
              <a:t>Further Tags:</a:t>
            </a:r>
            <a:endParaRPr b="1"/>
          </a:p>
          <a:p>
            <a:pPr indent="0" lvl="0" marL="0" rtl="0" algn="just">
              <a:spcBef>
                <a:spcPts val="0"/>
              </a:spcBef>
              <a:spcAft>
                <a:spcPts val="0"/>
              </a:spcAft>
              <a:buNone/>
            </a:pPr>
            <a:r>
              <a:t/>
            </a:r>
            <a:endParaRPr/>
          </a:p>
          <a:p>
            <a:pPr indent="-317500" lvl="1" marL="914400" rtl="0" algn="just">
              <a:spcBef>
                <a:spcPts val="0"/>
              </a:spcBef>
              <a:spcAft>
                <a:spcPts val="0"/>
              </a:spcAft>
              <a:buSzPts val="1400"/>
              <a:buAutoNum type="alphaLcPeriod"/>
            </a:pPr>
            <a:r>
              <a:rPr lang="en-US"/>
              <a:t>Inside the &lt;head&gt; tag, there is one tag that is always included: &lt;title&gt;, but there are others that are just as important:</a:t>
            </a:r>
            <a:endParaRPr/>
          </a:p>
          <a:p>
            <a:pPr indent="-317500" lvl="1" marL="914400" rtl="0" algn="just">
              <a:spcBef>
                <a:spcPts val="0"/>
              </a:spcBef>
              <a:spcAft>
                <a:spcPts val="0"/>
              </a:spcAft>
              <a:buSzPts val="1400"/>
              <a:buAutoNum type="alphaLcPeriod"/>
            </a:pPr>
            <a:r>
              <a:rPr lang="en-US"/>
              <a:t>&lt;title&gt; - This is where we insert the page name as it will appear at the top of the browser window or tab.</a:t>
            </a:r>
            <a:endParaRPr/>
          </a:p>
          <a:p>
            <a:pPr indent="-317500" lvl="1" marL="914400" rtl="0" algn="just">
              <a:spcBef>
                <a:spcPts val="0"/>
              </a:spcBef>
              <a:spcAft>
                <a:spcPts val="0"/>
              </a:spcAft>
              <a:buSzPts val="1400"/>
              <a:buAutoNum type="alphaLcPeriod"/>
            </a:pPr>
            <a:r>
              <a:rPr lang="en-US"/>
              <a:t>&lt;meta&gt; - This is where information about the document is stored: character encoding, name (page context), description.</a:t>
            </a:r>
            <a:endParaRPr/>
          </a:p>
          <a:p>
            <a:pPr indent="-317500" lvl="1" marL="914400" rtl="0" algn="just">
              <a:spcBef>
                <a:spcPts val="0"/>
              </a:spcBef>
              <a:spcAft>
                <a:spcPts val="0"/>
              </a:spcAft>
              <a:buSzPts val="1400"/>
              <a:buAutoNum type="alphaLcPeriod"/>
            </a:pPr>
            <a:r>
              <a:rPr lang="en-US"/>
              <a:t>The charset attribute specifies the character encoding for the HTML document. The HTML5 specification encourages web developers to use the UTF-8 character set, which covers almost all of the characters and symbols in the world!</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AutoNum type="arabicPeriod" startAt="6"/>
            </a:pPr>
            <a:r>
              <a:rPr b="1" lang="en-US"/>
              <a:t>Adding Content:</a:t>
            </a:r>
            <a:endParaRPr b="1"/>
          </a:p>
          <a:p>
            <a:pPr indent="0" lvl="0" marL="457200" rtl="0" algn="just">
              <a:spcBef>
                <a:spcPts val="0"/>
              </a:spcBef>
              <a:spcAft>
                <a:spcPts val="0"/>
              </a:spcAft>
              <a:buNone/>
            </a:pPr>
            <a:r>
              <a:rPr lang="en-US"/>
              <a:t>Next, we will make &lt;body&gt; tag.</a:t>
            </a:r>
            <a:endParaRPr/>
          </a:p>
          <a:p>
            <a:pPr indent="0" lvl="0" marL="457200" rtl="0" algn="just">
              <a:spcBef>
                <a:spcPts val="0"/>
              </a:spcBef>
              <a:spcAft>
                <a:spcPts val="0"/>
              </a:spcAft>
              <a:buNone/>
            </a:pPr>
            <a:r>
              <a:rPr lang="en-US"/>
              <a:t>The HTML &lt;body&gt; is where we add the content which is designed for viewing by human eyes.</a:t>
            </a:r>
            <a:endParaRPr/>
          </a:p>
          <a:p>
            <a:pPr indent="0" lvl="0" marL="457200" rtl="0" algn="just">
              <a:spcBef>
                <a:spcPts val="0"/>
              </a:spcBef>
              <a:spcAft>
                <a:spcPts val="0"/>
              </a:spcAft>
              <a:buNone/>
            </a:pPr>
            <a:r>
              <a:rPr lang="en-US"/>
              <a:t>This includes text, images, tables, forms and everything else that we see on the internet each day.</a:t>
            </a:r>
            <a:endParaRPr/>
          </a:p>
          <a:p>
            <a:pPr indent="0" lvl="0" marL="0" rtl="0" algn="just">
              <a:spcBef>
                <a:spcPts val="0"/>
              </a:spcBef>
              <a:spcAft>
                <a:spcPts val="0"/>
              </a:spcAft>
              <a:buNone/>
            </a:pPr>
            <a:r>
              <a:t/>
            </a:r>
            <a:endParaRPr/>
          </a:p>
        </p:txBody>
      </p:sp>
      <p:sp>
        <p:nvSpPr>
          <p:cNvPr id="251" name="Google Shape;251;g158bda26af7_1_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58bda26af7_1_5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58" name="Google Shape;258;g158bda26af7_1_58"/>
          <p:cNvSpPr txBox="1"/>
          <p:nvPr/>
        </p:nvSpPr>
        <p:spPr>
          <a:xfrm>
            <a:off x="1117800" y="1951575"/>
            <a:ext cx="99564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AutoNum type="arabicPeriod" startAt="8"/>
            </a:pPr>
            <a:r>
              <a:rPr b="1" lang="en-US"/>
              <a:t>How to Add HTML Headings To Your Web Page:</a:t>
            </a:r>
            <a:endParaRPr b="1"/>
          </a:p>
          <a:p>
            <a:pPr indent="0" lvl="0" marL="0" rtl="0" algn="just">
              <a:spcBef>
                <a:spcPts val="0"/>
              </a:spcBef>
              <a:spcAft>
                <a:spcPts val="0"/>
              </a:spcAft>
              <a:buNone/>
            </a:pPr>
            <a:r>
              <a:t/>
            </a:r>
            <a:endParaRPr b="1"/>
          </a:p>
          <a:p>
            <a:pPr indent="0" lvl="0" marL="0" rtl="0" algn="just">
              <a:spcBef>
                <a:spcPts val="0"/>
              </a:spcBef>
              <a:spcAft>
                <a:spcPts val="0"/>
              </a:spcAft>
              <a:buNone/>
            </a:pPr>
            <a:r>
              <a:rPr lang="en-US"/>
              <a:t>In HTML, headings are written in the following elements: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p:txBody>
      </p:sp>
      <p:pic>
        <p:nvPicPr>
          <p:cNvPr id="259" name="Google Shape;259;g158bda26af7_1_58"/>
          <p:cNvPicPr preferRelativeResize="0"/>
          <p:nvPr/>
        </p:nvPicPr>
        <p:blipFill>
          <a:blip r:embed="rId3">
            <a:alphaModFix/>
          </a:blip>
          <a:stretch>
            <a:fillRect/>
          </a:stretch>
        </p:blipFill>
        <p:spPr>
          <a:xfrm>
            <a:off x="4466798" y="2957225"/>
            <a:ext cx="6887000" cy="2746175"/>
          </a:xfrm>
          <a:prstGeom prst="rect">
            <a:avLst/>
          </a:prstGeom>
          <a:noFill/>
          <a:ln>
            <a:noFill/>
          </a:ln>
        </p:spPr>
      </p:pic>
      <p:sp>
        <p:nvSpPr>
          <p:cNvPr id="260" name="Google Shape;260;g158bda26af7_1_58"/>
          <p:cNvSpPr txBox="1"/>
          <p:nvPr/>
        </p:nvSpPr>
        <p:spPr>
          <a:xfrm>
            <a:off x="1182425" y="2854675"/>
            <a:ext cx="31419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US"/>
              <a:t>As you might have guessed &lt;h1&gt; and &lt;h2&gt; should be used for the most important titles, while the remaining tags should be used for sub-headings and less important text.</a:t>
            </a:r>
            <a:endParaRPr/>
          </a:p>
          <a:p>
            <a:pPr indent="-317500" lvl="0" marL="457200" rtl="0" algn="just">
              <a:spcBef>
                <a:spcPts val="0"/>
              </a:spcBef>
              <a:spcAft>
                <a:spcPts val="0"/>
              </a:spcAft>
              <a:buSzPts val="1400"/>
              <a:buChar char="●"/>
            </a:pPr>
            <a:r>
              <a:rPr b="1" lang="en-US"/>
              <a:t>Search engine bots </a:t>
            </a:r>
            <a:r>
              <a:rPr lang="en-US"/>
              <a:t>use this order when deciphering which information is most important on a page.</a:t>
            </a:r>
            <a:endParaRPr/>
          </a:p>
          <a:p>
            <a:pPr indent="-317500" lvl="0" marL="457200" rtl="0" algn="just">
              <a:spcBef>
                <a:spcPts val="0"/>
              </a:spcBef>
              <a:spcAft>
                <a:spcPts val="0"/>
              </a:spcAft>
              <a:buSzPts val="1400"/>
              <a:buChar char="●"/>
            </a:pPr>
            <a:r>
              <a:rPr lang="en-US"/>
              <a:t>We will save this file as “index.html” in a new folder called “my webpage.”</a:t>
            </a:r>
            <a:endParaRPr/>
          </a:p>
          <a:p>
            <a:pPr indent="0" lvl="0" marL="0" rtl="0" algn="l">
              <a:spcBef>
                <a:spcPts val="0"/>
              </a:spcBef>
              <a:spcAft>
                <a:spcPts val="0"/>
              </a:spcAft>
              <a:buNone/>
            </a:pPr>
            <a:r>
              <a:t/>
            </a:r>
            <a:endParaRPr/>
          </a:p>
        </p:txBody>
      </p:sp>
      <p:sp>
        <p:nvSpPr>
          <p:cNvPr id="261" name="Google Shape;261;g158bda26af7_1_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58bda26af7_1_6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68" name="Google Shape;268;g158bda26af7_1_67"/>
          <p:cNvSpPr txBox="1"/>
          <p:nvPr/>
        </p:nvSpPr>
        <p:spPr>
          <a:xfrm>
            <a:off x="1117800" y="1951575"/>
            <a:ext cx="9956400" cy="49254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AutoNum type="arabicPeriod" startAt="9"/>
            </a:pPr>
            <a:r>
              <a:rPr b="1" lang="en-US"/>
              <a:t>How To Add Text In HTML:</a:t>
            </a:r>
            <a:endParaRPr b="1"/>
          </a:p>
          <a:p>
            <a:pPr indent="0" lvl="0" marL="0" rtl="0" algn="just">
              <a:spcBef>
                <a:spcPts val="0"/>
              </a:spcBef>
              <a:spcAft>
                <a:spcPts val="0"/>
              </a:spcAft>
              <a:buNone/>
            </a:pPr>
            <a:r>
              <a:t/>
            </a:r>
            <a:endParaRPr b="1"/>
          </a:p>
          <a:p>
            <a:pPr indent="-317500" lvl="0" marL="457200" rtl="0" algn="just">
              <a:spcBef>
                <a:spcPts val="0"/>
              </a:spcBef>
              <a:spcAft>
                <a:spcPts val="0"/>
              </a:spcAft>
              <a:buSzPts val="1400"/>
              <a:buChar char="●"/>
            </a:pPr>
            <a:r>
              <a:rPr lang="en-US"/>
              <a:t>Adding text to our HTML page is simple using an element opened with the tag &lt;p&gt; which creates a new paragraph. We place all of our regular text inside the element &lt;p&gt;.</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Char char="●"/>
            </a:pPr>
            <a:r>
              <a:rPr lang="en-US"/>
              <a:t>When we write text in HTML, we also have a number of other elements we can use to control the text or make it appear in a certain way.</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US"/>
              <a:t>Note</a:t>
            </a:r>
            <a:r>
              <a:rPr lang="en-US"/>
              <a:t>:</a:t>
            </a:r>
            <a:endParaRPr/>
          </a:p>
          <a:p>
            <a:pPr indent="-317500" lvl="0" marL="457200" rtl="0" algn="just">
              <a:spcBef>
                <a:spcPts val="0"/>
              </a:spcBef>
              <a:spcAft>
                <a:spcPts val="0"/>
              </a:spcAft>
              <a:buSzPts val="1400"/>
              <a:buChar char="●"/>
            </a:pPr>
            <a:r>
              <a:rPr lang="en-US"/>
              <a:t>Because both the heading and paragraph are nested within the &lt;body&gt; element, they are visible on the web page.</a:t>
            </a:r>
            <a:endParaRPr/>
          </a:p>
          <a:p>
            <a:pPr indent="-317500" lvl="0" marL="457200" rtl="0" algn="just">
              <a:spcBef>
                <a:spcPts val="0"/>
              </a:spcBef>
              <a:spcAft>
                <a:spcPts val="0"/>
              </a:spcAft>
              <a:buSzPts val="1400"/>
              <a:buChar char="●"/>
            </a:pPr>
            <a:r>
              <a:rPr lang="en-US"/>
              <a:t>When an element is placed inside of another element, also known as nested, it is a good idea to indent that element to keep the document structure well organized and legible. In the previous code, both the &lt;head&gt; and &lt;body&gt; elements were nested and indented inside the &lt;html&gt; element. The pattern of indenting for elements continues as new elements are added inside the &lt;head&gt; and &lt;body&gt; elements.</a:t>
            </a:r>
            <a:endParaRPr/>
          </a:p>
          <a:p>
            <a:pPr indent="0" lvl="0" marL="0" rtl="0" algn="just">
              <a:spcBef>
                <a:spcPts val="0"/>
              </a:spcBef>
              <a:spcAft>
                <a:spcPts val="0"/>
              </a:spcAft>
              <a:buNone/>
            </a:pPr>
            <a:r>
              <a:t/>
            </a:r>
            <a:endParaRPr b="1"/>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p:txBody>
      </p:sp>
      <p:sp>
        <p:nvSpPr>
          <p:cNvPr id="269" name="Google Shape;269;g158bda26af7_1_6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3600"/>
              <a:buFont typeface="Arial"/>
              <a:buNone/>
            </a:pPr>
            <a:r>
              <a:rPr lang="en-US"/>
              <a:t>Other key elements</a:t>
            </a:r>
            <a:endParaRPr/>
          </a:p>
        </p:txBody>
      </p:sp>
      <p:sp>
        <p:nvSpPr>
          <p:cNvPr id="275" name="Google Shape;275;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graphicFrame>
        <p:nvGraphicFramePr>
          <p:cNvPr id="276" name="Google Shape;276;p14"/>
          <p:cNvGraphicFramePr/>
          <p:nvPr/>
        </p:nvGraphicFramePr>
        <p:xfrm>
          <a:off x="929425" y="559075"/>
          <a:ext cx="3000000" cy="3000000"/>
        </p:xfrm>
        <a:graphic>
          <a:graphicData uri="http://schemas.openxmlformats.org/drawingml/2006/table">
            <a:tbl>
              <a:tblPr bandRow="1">
                <a:noFill/>
                <a:tableStyleId>{B9C2588F-E5C1-40D7-BAC3-0F3EF6BD1EB5}</a:tableStyleId>
              </a:tblPr>
              <a:tblGrid>
                <a:gridCol w="907300"/>
                <a:gridCol w="1466900"/>
                <a:gridCol w="4180500"/>
              </a:tblGrid>
              <a:tr h="483100">
                <a:tc>
                  <a:txBody>
                    <a:bodyPr/>
                    <a:lstStyle/>
                    <a:p>
                      <a:pPr indent="0" lvl="0" marL="0" rtl="0" algn="l">
                        <a:spcBef>
                          <a:spcPts val="0"/>
                        </a:spcBef>
                        <a:spcAft>
                          <a:spcPts val="1200"/>
                        </a:spcAft>
                        <a:buNone/>
                      </a:pPr>
                      <a:r>
                        <a:rPr b="1" lang="en-US" sz="1200">
                          <a:solidFill>
                            <a:srgbClr val="333333"/>
                          </a:solidFill>
                        </a:rPr>
                        <a:t>Element</a:t>
                      </a:r>
                      <a:endParaRPr b="1" sz="1200">
                        <a:solidFill>
                          <a:srgbClr val="333333"/>
                        </a:solidFill>
                      </a:endParaRPr>
                    </a:p>
                  </a:txBody>
                  <a:tcPr marT="76200" marB="76200" marR="76200" marL="762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DF7"/>
                    </a:solidFill>
                  </a:tcPr>
                </a:tc>
                <a:tc>
                  <a:txBody>
                    <a:bodyPr/>
                    <a:lstStyle/>
                    <a:p>
                      <a:pPr indent="0" lvl="0" marL="0" rtl="0" algn="l">
                        <a:spcBef>
                          <a:spcPts val="0"/>
                        </a:spcBef>
                        <a:spcAft>
                          <a:spcPts val="1200"/>
                        </a:spcAft>
                        <a:buNone/>
                      </a:pPr>
                      <a:r>
                        <a:rPr b="1" lang="en-US" sz="1200">
                          <a:solidFill>
                            <a:srgbClr val="333333"/>
                          </a:solidFill>
                        </a:rPr>
                        <a:t>Meaning</a:t>
                      </a:r>
                      <a:endParaRPr b="1" sz="1200">
                        <a:solidFill>
                          <a:srgbClr val="333333"/>
                        </a:solidFill>
                      </a:endParaRPr>
                    </a:p>
                  </a:txBody>
                  <a:tcPr marT="76200" marB="76200" marR="76200" marL="762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DF7"/>
                    </a:solidFill>
                  </a:tcPr>
                </a:tc>
                <a:tc>
                  <a:txBody>
                    <a:bodyPr/>
                    <a:lstStyle/>
                    <a:p>
                      <a:pPr indent="0" lvl="0" marL="0" rtl="0" algn="l">
                        <a:spcBef>
                          <a:spcPts val="0"/>
                        </a:spcBef>
                        <a:spcAft>
                          <a:spcPts val="1200"/>
                        </a:spcAft>
                        <a:buNone/>
                      </a:pPr>
                      <a:r>
                        <a:rPr b="1" lang="en-US" sz="1200">
                          <a:solidFill>
                            <a:srgbClr val="333333"/>
                          </a:solidFill>
                        </a:rPr>
                        <a:t>Purpose</a:t>
                      </a:r>
                      <a:endParaRPr b="1" sz="1200">
                        <a:solidFill>
                          <a:srgbClr val="333333"/>
                        </a:solidFill>
                      </a:endParaRPr>
                    </a:p>
                  </a:txBody>
                  <a:tcPr marT="76200" marB="76200" marR="76200" marL="762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D9EDF7"/>
                    </a:solidFill>
                  </a:tcPr>
                </a:tc>
              </a:tr>
              <a:tr h="483100">
                <a:tc>
                  <a:txBody>
                    <a:bodyPr/>
                    <a:lstStyle/>
                    <a:p>
                      <a:pPr indent="0" lvl="0" marL="0" rtl="0" algn="l">
                        <a:spcBef>
                          <a:spcPts val="0"/>
                        </a:spcBef>
                        <a:spcAft>
                          <a:spcPts val="1200"/>
                        </a:spcAft>
                        <a:buNone/>
                      </a:pPr>
                      <a:r>
                        <a:rPr b="1" lang="en-US" sz="1200">
                          <a:solidFill>
                            <a:srgbClr val="333333"/>
                          </a:solidFill>
                        </a:rPr>
                        <a:t>&lt;b&gt;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Bold</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Highlight important information</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83100">
                <a:tc>
                  <a:txBody>
                    <a:bodyPr/>
                    <a:lstStyle/>
                    <a:p>
                      <a:pPr indent="0" lvl="0" marL="0" rtl="0" algn="l">
                        <a:spcBef>
                          <a:spcPts val="0"/>
                        </a:spcBef>
                        <a:spcAft>
                          <a:spcPts val="1200"/>
                        </a:spcAft>
                        <a:buNone/>
                      </a:pPr>
                      <a:r>
                        <a:rPr b="1" lang="en-US" sz="1200">
                          <a:solidFill>
                            <a:srgbClr val="333333"/>
                          </a:solidFill>
                        </a:rPr>
                        <a:t>&lt;strong&gt;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Strong</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Similarly to bold, to highlight key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83100">
                <a:tc>
                  <a:txBody>
                    <a:bodyPr/>
                    <a:lstStyle/>
                    <a:p>
                      <a:pPr indent="0" lvl="0" marL="0" rtl="0" algn="l">
                        <a:spcBef>
                          <a:spcPts val="0"/>
                        </a:spcBef>
                        <a:spcAft>
                          <a:spcPts val="1200"/>
                        </a:spcAft>
                        <a:buNone/>
                      </a:pPr>
                      <a:r>
                        <a:rPr b="1" lang="en-US" sz="1200">
                          <a:solidFill>
                            <a:srgbClr val="333333"/>
                          </a:solidFill>
                        </a:rPr>
                        <a:t>&lt;i&gt;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Italic</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To denote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83100">
                <a:tc>
                  <a:txBody>
                    <a:bodyPr/>
                    <a:lstStyle/>
                    <a:p>
                      <a:pPr indent="0" lvl="0" marL="0" rtl="0" algn="l">
                        <a:spcBef>
                          <a:spcPts val="0"/>
                        </a:spcBef>
                        <a:spcAft>
                          <a:spcPts val="1200"/>
                        </a:spcAft>
                        <a:buNone/>
                      </a:pPr>
                      <a:r>
                        <a:rPr b="1" lang="en-US" sz="1200">
                          <a:solidFill>
                            <a:srgbClr val="333333"/>
                          </a:solidFill>
                        </a:rPr>
                        <a:t>&lt;em&gt;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Emphasised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Usually used as image captions</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83100">
                <a:tc>
                  <a:txBody>
                    <a:bodyPr/>
                    <a:lstStyle/>
                    <a:p>
                      <a:pPr indent="0" lvl="0" marL="0" rtl="0" algn="l">
                        <a:spcBef>
                          <a:spcPts val="0"/>
                        </a:spcBef>
                        <a:spcAft>
                          <a:spcPts val="1200"/>
                        </a:spcAft>
                        <a:buNone/>
                      </a:pPr>
                      <a:r>
                        <a:rPr b="1" lang="en-US" sz="1200">
                          <a:solidFill>
                            <a:srgbClr val="333333"/>
                          </a:solidFill>
                        </a:rPr>
                        <a:t>&lt;mark&gt;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Marked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Highlight the background of the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83100">
                <a:tc>
                  <a:txBody>
                    <a:bodyPr/>
                    <a:lstStyle/>
                    <a:p>
                      <a:pPr indent="0" lvl="0" marL="0" rtl="0" algn="l">
                        <a:spcBef>
                          <a:spcPts val="0"/>
                        </a:spcBef>
                        <a:spcAft>
                          <a:spcPts val="1200"/>
                        </a:spcAft>
                        <a:buNone/>
                      </a:pPr>
                      <a:r>
                        <a:rPr b="1" lang="en-US" sz="1200">
                          <a:solidFill>
                            <a:srgbClr val="333333"/>
                          </a:solidFill>
                        </a:rPr>
                        <a:t>&lt;small&gt;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Small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To shrink the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83100">
                <a:tc>
                  <a:txBody>
                    <a:bodyPr/>
                    <a:lstStyle/>
                    <a:p>
                      <a:pPr indent="0" lvl="0" marL="0" rtl="0" algn="l">
                        <a:spcBef>
                          <a:spcPts val="0"/>
                        </a:spcBef>
                        <a:spcAft>
                          <a:spcPts val="1200"/>
                        </a:spcAft>
                        <a:buNone/>
                      </a:pPr>
                      <a:r>
                        <a:rPr b="1" lang="en-US" sz="1200">
                          <a:solidFill>
                            <a:srgbClr val="333333"/>
                          </a:solidFill>
                        </a:rPr>
                        <a:t>&lt;strike&gt;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Striked Out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To place a horizontal line across the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83100">
                <a:tc>
                  <a:txBody>
                    <a:bodyPr/>
                    <a:lstStyle/>
                    <a:p>
                      <a:pPr indent="0" lvl="0" marL="0" rtl="0" algn="l">
                        <a:spcBef>
                          <a:spcPts val="0"/>
                        </a:spcBef>
                        <a:spcAft>
                          <a:spcPts val="1200"/>
                        </a:spcAft>
                        <a:buNone/>
                      </a:pPr>
                      <a:r>
                        <a:rPr b="1" lang="en-US" sz="1200">
                          <a:solidFill>
                            <a:srgbClr val="333333"/>
                          </a:solidFill>
                        </a:rPr>
                        <a:t>&lt;u&gt;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Underlined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Used for links or text highlights</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83100">
                <a:tc>
                  <a:txBody>
                    <a:bodyPr/>
                    <a:lstStyle/>
                    <a:p>
                      <a:pPr indent="0" lvl="0" marL="0" rtl="0" algn="l">
                        <a:spcBef>
                          <a:spcPts val="0"/>
                        </a:spcBef>
                        <a:spcAft>
                          <a:spcPts val="1200"/>
                        </a:spcAft>
                        <a:buNone/>
                      </a:pPr>
                      <a:r>
                        <a:rPr b="1" lang="en-US" sz="1200">
                          <a:solidFill>
                            <a:srgbClr val="333333"/>
                          </a:solidFill>
                        </a:rPr>
                        <a:t>&lt;ins&gt;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Inserted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Displayed with an underline to show an inserted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83100">
                <a:tc>
                  <a:txBody>
                    <a:bodyPr/>
                    <a:lstStyle/>
                    <a:p>
                      <a:pPr indent="0" lvl="0" marL="0" rtl="0" algn="l">
                        <a:spcBef>
                          <a:spcPts val="0"/>
                        </a:spcBef>
                        <a:spcAft>
                          <a:spcPts val="1200"/>
                        </a:spcAft>
                        <a:buNone/>
                      </a:pPr>
                      <a:r>
                        <a:rPr b="1" lang="en-US" sz="1200">
                          <a:solidFill>
                            <a:srgbClr val="333333"/>
                          </a:solidFill>
                        </a:rPr>
                        <a:t>&lt;sub&gt;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Subscript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rtl="0" algn="l">
                        <a:spcBef>
                          <a:spcPts val="0"/>
                        </a:spcBef>
                        <a:spcAft>
                          <a:spcPts val="1200"/>
                        </a:spcAft>
                        <a:buNone/>
                      </a:pPr>
                      <a:r>
                        <a:rPr lang="en-US" sz="1200">
                          <a:solidFill>
                            <a:srgbClr val="333333"/>
                          </a:solidFill>
                        </a:rPr>
                        <a:t>Typographical stylistic choice</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83100">
                <a:tc>
                  <a:txBody>
                    <a:bodyPr/>
                    <a:lstStyle/>
                    <a:p>
                      <a:pPr indent="0" lvl="0" marL="0" rtl="0" algn="l">
                        <a:spcBef>
                          <a:spcPts val="0"/>
                        </a:spcBef>
                        <a:spcAft>
                          <a:spcPts val="1200"/>
                        </a:spcAft>
                        <a:buNone/>
                      </a:pPr>
                      <a:r>
                        <a:rPr b="1" lang="en-US" sz="1200">
                          <a:solidFill>
                            <a:srgbClr val="333333"/>
                          </a:solidFill>
                        </a:rPr>
                        <a:t>&lt;sup&gt;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Superscript Text</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1200"/>
                        </a:spcAft>
                        <a:buNone/>
                      </a:pPr>
                      <a:r>
                        <a:rPr lang="en-US" sz="1200">
                          <a:solidFill>
                            <a:srgbClr val="333333"/>
                          </a:solidFill>
                        </a:rPr>
                        <a:t>Another typographical presentation style</a:t>
                      </a:r>
                      <a:endParaRPr sz="1200">
                        <a:solidFill>
                          <a:srgbClr val="333333"/>
                        </a:solidFill>
                      </a:endParaRPr>
                    </a:p>
                  </a:txBody>
                  <a:tcPr marT="76200" marB="76200" marR="76200" marL="762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DDDDDD"/>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bl>
          </a:graphicData>
        </a:graphic>
      </p:graphicFrame>
      <p:sp>
        <p:nvSpPr>
          <p:cNvPr id="277" name="Google Shape;277;p14"/>
          <p:cNvSpPr txBox="1"/>
          <p:nvPr/>
        </p:nvSpPr>
        <p:spPr>
          <a:xfrm>
            <a:off x="8479600" y="2922250"/>
            <a:ext cx="274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These tags must be opened and closed around the text in question.</a:t>
            </a:r>
            <a:endParaRPr i="1"/>
          </a:p>
        </p:txBody>
      </p:sp>
      <p:sp>
        <p:nvSpPr>
          <p:cNvPr id="278" name="Google Shape;278;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58bda26af7_1_8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85" name="Google Shape;285;g158bda26af7_1_87"/>
          <p:cNvSpPr txBox="1"/>
          <p:nvPr/>
        </p:nvSpPr>
        <p:spPr>
          <a:xfrm>
            <a:off x="1117800" y="1951575"/>
            <a:ext cx="9963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Special Characters: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We can add special characters or symbol entities using Html as many mathematical, technical, and currency symbols, are not present on a normal keyboard.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a:t>
            </a:r>
            <a:endParaRPr/>
          </a:p>
        </p:txBody>
      </p:sp>
      <p:pic>
        <p:nvPicPr>
          <p:cNvPr id="286" name="Google Shape;286;g158bda26af7_1_87"/>
          <p:cNvPicPr preferRelativeResize="0"/>
          <p:nvPr/>
        </p:nvPicPr>
        <p:blipFill>
          <a:blip r:embed="rId3">
            <a:alphaModFix/>
          </a:blip>
          <a:stretch>
            <a:fillRect/>
          </a:stretch>
        </p:blipFill>
        <p:spPr>
          <a:xfrm>
            <a:off x="152400" y="3429075"/>
            <a:ext cx="11887200" cy="566057"/>
          </a:xfrm>
          <a:prstGeom prst="rect">
            <a:avLst/>
          </a:prstGeom>
          <a:noFill/>
          <a:ln>
            <a:noFill/>
          </a:ln>
        </p:spPr>
      </p:pic>
      <p:sp>
        <p:nvSpPr>
          <p:cNvPr id="287" name="Google Shape;287;g158bda26af7_1_8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58bda26af7_1_10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294" name="Google Shape;294;g158bda26af7_1_100"/>
          <p:cNvSpPr txBox="1"/>
          <p:nvPr/>
        </p:nvSpPr>
        <p:spPr>
          <a:xfrm>
            <a:off x="1097275" y="1951575"/>
            <a:ext cx="440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Similarly, following table shows some more examples of special characters and symbols.</a:t>
            </a:r>
            <a:endParaRPr/>
          </a:p>
          <a:p>
            <a:pPr indent="0" lvl="0" marL="0" rtl="0" algn="l">
              <a:spcBef>
                <a:spcPts val="0"/>
              </a:spcBef>
              <a:spcAft>
                <a:spcPts val="0"/>
              </a:spcAft>
              <a:buNone/>
            </a:pPr>
            <a:r>
              <a:t/>
            </a:r>
            <a:endParaRPr/>
          </a:p>
        </p:txBody>
      </p:sp>
      <p:graphicFrame>
        <p:nvGraphicFramePr>
          <p:cNvPr id="295" name="Google Shape;295;g158bda26af7_1_100"/>
          <p:cNvGraphicFramePr/>
          <p:nvPr/>
        </p:nvGraphicFramePr>
        <p:xfrm>
          <a:off x="6299075" y="1951575"/>
          <a:ext cx="3000000" cy="3000000"/>
        </p:xfrm>
        <a:graphic>
          <a:graphicData uri="http://schemas.openxmlformats.org/drawingml/2006/table">
            <a:tbl>
              <a:tblPr bandRow="1">
                <a:noFill/>
                <a:tableStyleId>{B9C2588F-E5C1-40D7-BAC3-0F3EF6BD1EB5}</a:tableStyleId>
              </a:tblPr>
              <a:tblGrid>
                <a:gridCol w="822475"/>
                <a:gridCol w="427750"/>
                <a:gridCol w="1196875"/>
                <a:gridCol w="3089200"/>
              </a:tblGrid>
              <a:tr h="200025">
                <a:tc gridSpan="2">
                  <a:txBody>
                    <a:bodyPr/>
                    <a:lstStyle/>
                    <a:p>
                      <a:pPr indent="153035" lvl="0" marL="0" rtl="0" algn="l">
                        <a:spcBef>
                          <a:spcPts val="0"/>
                        </a:spcBef>
                        <a:spcAft>
                          <a:spcPts val="0"/>
                        </a:spcAft>
                        <a:buNone/>
                      </a:pPr>
                      <a:r>
                        <a:rPr b="1" lang="en-US" sz="1200">
                          <a:latin typeface="Verdana"/>
                          <a:ea typeface="Verdana"/>
                          <a:cs typeface="Verdana"/>
                          <a:sym typeface="Verdana"/>
                        </a:rPr>
                        <a:t>Char</a:t>
                      </a:r>
                      <a:endParaRPr b="1"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b="1" lang="en-US" sz="1200">
                          <a:latin typeface="Verdana"/>
                          <a:ea typeface="Verdana"/>
                          <a:cs typeface="Verdana"/>
                          <a:sym typeface="Verdana"/>
                        </a:rPr>
                        <a:t>Entity</a:t>
                      </a:r>
                      <a:endParaRPr b="1"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US" sz="1200">
                          <a:latin typeface="Verdana"/>
                          <a:ea typeface="Verdana"/>
                          <a:cs typeface="Verdana"/>
                          <a:sym typeface="Verdana"/>
                        </a:rPr>
                        <a:t>Description</a:t>
                      </a:r>
                      <a:endParaRPr b="1"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0025">
                <a:tc>
                  <a:txBody>
                    <a:bodyPr/>
                    <a:lstStyle/>
                    <a:p>
                      <a:pPr indent="153035" lvl="0" marL="0" rtl="0" algn="l">
                        <a:spcBef>
                          <a:spcPts val="0"/>
                        </a:spcBef>
                        <a:spcAft>
                          <a:spcPts val="0"/>
                        </a:spcAft>
                        <a:buNone/>
                      </a:pPr>
                      <a:r>
                        <a:rPr b="1" lang="en-US" sz="1200">
                          <a:latin typeface="Verdana"/>
                          <a:ea typeface="Verdana"/>
                          <a:cs typeface="Verdana"/>
                          <a:sym typeface="Verdana"/>
                        </a:rPr>
                        <a:t> </a:t>
                      </a:r>
                      <a:endParaRPr b="1"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&amp;nbsp;</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Non-breaking space</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0025">
                <a:tc>
                  <a:txBody>
                    <a:bodyPr/>
                    <a:lstStyle/>
                    <a:p>
                      <a:pPr indent="152400" lvl="0" marL="0" rtl="0" algn="l">
                        <a:spcBef>
                          <a:spcPts val="0"/>
                        </a:spcBef>
                        <a:spcAft>
                          <a:spcPts val="0"/>
                        </a:spcAft>
                        <a:buNone/>
                      </a:pPr>
                      <a:r>
                        <a:rPr lang="en-US" sz="1200">
                          <a:latin typeface="Cambria Math"/>
                          <a:ea typeface="Cambria Math"/>
                          <a:cs typeface="Cambria Math"/>
                          <a:sym typeface="Cambria Math"/>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&amp;forall;</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FOR ALL</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200025">
                <a:tc>
                  <a:txBody>
                    <a:bodyPr/>
                    <a:lstStyle/>
                    <a:p>
                      <a:pPr indent="152400" lvl="0" marL="0" rtl="0" algn="l">
                        <a:spcBef>
                          <a:spcPts val="0"/>
                        </a:spcBef>
                        <a:spcAft>
                          <a:spcPts val="0"/>
                        </a:spcAft>
                        <a:buNone/>
                      </a:pPr>
                      <a:r>
                        <a:rPr lang="en-US" sz="1200">
                          <a:latin typeface="Arimo"/>
                          <a:ea typeface="Arimo"/>
                          <a:cs typeface="Arimo"/>
                          <a:sym typeface="Arimo"/>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&amp;part;</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PARTIAL DIFFERENTIAL</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0025">
                <a:tc>
                  <a:txBody>
                    <a:bodyPr/>
                    <a:lstStyle/>
                    <a:p>
                      <a:pPr indent="152400" lvl="0" marL="0" rtl="0" algn="l">
                        <a:spcBef>
                          <a:spcPts val="0"/>
                        </a:spcBef>
                        <a:spcAft>
                          <a:spcPts val="0"/>
                        </a:spcAft>
                        <a:buNone/>
                      </a:pPr>
                      <a:r>
                        <a:rPr lang="en-US" sz="1200">
                          <a:latin typeface="Cambria Math"/>
                          <a:ea typeface="Cambria Math"/>
                          <a:cs typeface="Cambria Math"/>
                          <a:sym typeface="Cambria Math"/>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&amp;exist;</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THERE EXISTS</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552450">
                <a:tc>
                  <a:txBody>
                    <a:bodyPr/>
                    <a:lstStyle/>
                    <a:p>
                      <a:pPr indent="152400" lvl="0" marL="0" rtl="0" algn="l">
                        <a:spcBef>
                          <a:spcPts val="0"/>
                        </a:spcBef>
                        <a:spcAft>
                          <a:spcPts val="0"/>
                        </a:spcAft>
                        <a:buNone/>
                      </a:pPr>
                      <a:r>
                        <a:rPr lang="en-US" sz="1200">
                          <a:latin typeface="Cambria Math"/>
                          <a:ea typeface="Cambria Math"/>
                          <a:cs typeface="Cambria Math"/>
                          <a:sym typeface="Cambria Math"/>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&amp;empty;</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EMPTY SETS</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552450">
                <a:tc>
                  <a:txBody>
                    <a:bodyPr/>
                    <a:lstStyle/>
                    <a:p>
                      <a:pPr indent="152400" lvl="0" marL="0" rtl="0" algn="l">
                        <a:spcBef>
                          <a:spcPts val="0"/>
                        </a:spcBef>
                        <a:spcAft>
                          <a:spcPts val="0"/>
                        </a:spcAft>
                        <a:buNone/>
                      </a:pPr>
                      <a:r>
                        <a:rPr lang="en-US" sz="1200">
                          <a:latin typeface="Verdana"/>
                          <a:ea typeface="Verdana"/>
                          <a:cs typeface="Verdana"/>
                          <a:sym typeface="Verdana"/>
                        </a:rPr>
                        <a:t>Α</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&amp;Alpha;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GREEK CAPITAL LETTER ALPHA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371475">
                <a:tc>
                  <a:txBody>
                    <a:bodyPr/>
                    <a:lstStyle/>
                    <a:p>
                      <a:pPr indent="152400" lvl="0" marL="0" rtl="0" algn="l">
                        <a:spcBef>
                          <a:spcPts val="0"/>
                        </a:spcBef>
                        <a:spcAft>
                          <a:spcPts val="0"/>
                        </a:spcAft>
                        <a:buNone/>
                      </a:pPr>
                      <a:r>
                        <a:rPr lang="en-US" sz="1200">
                          <a:latin typeface="Verdana"/>
                          <a:ea typeface="Verdana"/>
                          <a:cs typeface="Verdana"/>
                          <a:sym typeface="Verdana"/>
                        </a:rPr>
                        <a:t>Β</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&amp;Beta;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GREEK CAPITAL LETTER BETA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371475">
                <a:tc>
                  <a:txBody>
                    <a:bodyPr/>
                    <a:lstStyle/>
                    <a:p>
                      <a:pPr indent="152400" lvl="0" marL="0" rtl="0" algn="l">
                        <a:spcBef>
                          <a:spcPts val="0"/>
                        </a:spcBef>
                        <a:spcAft>
                          <a:spcPts val="0"/>
                        </a:spcAft>
                        <a:buNone/>
                      </a:pPr>
                      <a:r>
                        <a:rPr lang="en-US" sz="1200">
                          <a:latin typeface="Verdana"/>
                          <a:ea typeface="Verdana"/>
                          <a:cs typeface="Verdana"/>
                          <a:sym typeface="Verdana"/>
                        </a:rPr>
                        <a:t>Γ</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&amp;Gamma;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GREEK CAPITAL LETTER GAMMA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200025">
                <a:tc>
                  <a:txBody>
                    <a:bodyPr/>
                    <a:lstStyle/>
                    <a:p>
                      <a:pPr indent="152400" lvl="0" marL="0" rtl="0" algn="l">
                        <a:spcBef>
                          <a:spcPts val="0"/>
                        </a:spcBef>
                        <a:spcAft>
                          <a:spcPts val="0"/>
                        </a:spcAft>
                        <a:buNone/>
                      </a:pPr>
                      <a:r>
                        <a:rPr lang="en-US" sz="1200">
                          <a:latin typeface="Verdana"/>
                          <a:ea typeface="Verdana"/>
                          <a:cs typeface="Verdana"/>
                          <a:sym typeface="Verdana"/>
                        </a:rPr>
                        <a:t>Δ</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&amp;Delta;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GREEK CAPITAL LETTER DELTA</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0025">
                <a:tc>
                  <a:txBody>
                    <a:bodyPr/>
                    <a:lstStyle/>
                    <a:p>
                      <a:pPr indent="152400" lvl="0" marL="0" rtl="0" algn="l">
                        <a:spcBef>
                          <a:spcPts val="0"/>
                        </a:spcBef>
                        <a:spcAft>
                          <a:spcPts val="0"/>
                        </a:spcAft>
                        <a:buNone/>
                      </a:pPr>
                      <a:r>
                        <a:rPr lang="en-US" sz="1200">
                          <a:latin typeface="Verdana"/>
                          <a:ea typeface="Verdana"/>
                          <a:cs typeface="Verdana"/>
                          <a:sym typeface="Verdana"/>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&amp;copy;</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COPYRIGHT SIGN</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200025">
                <a:tc>
                  <a:txBody>
                    <a:bodyPr/>
                    <a:lstStyle/>
                    <a:p>
                      <a:pPr indent="152400" lvl="0" marL="0" rtl="0" algn="l">
                        <a:spcBef>
                          <a:spcPts val="0"/>
                        </a:spcBef>
                        <a:spcAft>
                          <a:spcPts val="0"/>
                        </a:spcAft>
                        <a:buNone/>
                      </a:pPr>
                      <a:r>
                        <a:rPr lang="en-US" sz="1200">
                          <a:latin typeface="Verdana"/>
                          <a:ea typeface="Verdana"/>
                          <a:cs typeface="Verdana"/>
                          <a:sym typeface="Verdana"/>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&amp;reg;</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REGISTERED SIGN</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0025">
                <a:tc>
                  <a:txBody>
                    <a:bodyPr/>
                    <a:lstStyle/>
                    <a:p>
                      <a:pPr indent="152400" lvl="0" marL="0" rtl="0" algn="l">
                        <a:spcBef>
                          <a:spcPts val="0"/>
                        </a:spcBef>
                        <a:spcAft>
                          <a:spcPts val="0"/>
                        </a:spcAft>
                        <a:buNone/>
                      </a:pPr>
                      <a:r>
                        <a:rPr lang="en-US" sz="1200">
                          <a:latin typeface="Verdana"/>
                          <a:ea typeface="Verdana"/>
                          <a:cs typeface="Verdana"/>
                          <a:sym typeface="Verdana"/>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&amp;euro;</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EURO SIGN</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200025">
                <a:tc>
                  <a:txBody>
                    <a:bodyPr/>
                    <a:lstStyle/>
                    <a:p>
                      <a:pPr indent="152400" lvl="0" marL="0" rtl="0" algn="l">
                        <a:spcBef>
                          <a:spcPts val="0"/>
                        </a:spcBef>
                        <a:spcAft>
                          <a:spcPts val="0"/>
                        </a:spcAft>
                        <a:buNone/>
                      </a:pPr>
                      <a:r>
                        <a:rPr lang="en-US" sz="1200">
                          <a:latin typeface="Arimo"/>
                          <a:ea typeface="Arimo"/>
                          <a:cs typeface="Arimo"/>
                          <a:sym typeface="Arimo"/>
                        </a:rPr>
                        <a: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lang="en-US" sz="1200">
                          <a:latin typeface="Verdana"/>
                          <a:ea typeface="Verdana"/>
                          <a:cs typeface="Verdana"/>
                          <a:sym typeface="Verdana"/>
                        </a:rPr>
                        <a:t>&amp;trade;</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hMerge="1"/>
                <a:tc>
                  <a:txBody>
                    <a:bodyPr/>
                    <a:lstStyle/>
                    <a:p>
                      <a:pPr indent="0" lvl="0" marL="0" rtl="0" algn="l">
                        <a:spcBef>
                          <a:spcPts val="0"/>
                        </a:spcBef>
                        <a:spcAft>
                          <a:spcPts val="0"/>
                        </a:spcAft>
                        <a:buNone/>
                      </a:pPr>
                      <a:r>
                        <a:rPr lang="en-US" sz="1200">
                          <a:latin typeface="Verdana"/>
                          <a:ea typeface="Verdana"/>
                          <a:cs typeface="Verdana"/>
                          <a:sym typeface="Verdana"/>
                        </a:rPr>
                        <a:t>TRADEMARK</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0500">
                <a:tc>
                  <a:txBody>
                    <a:bodyPr/>
                    <a:lstStyle/>
                    <a:p>
                      <a:pPr indent="152400" lvl="0" marL="0" rtl="0" algn="l">
                        <a:spcBef>
                          <a:spcPts val="0"/>
                        </a:spcBef>
                        <a:spcAft>
                          <a:spcPts val="0"/>
                        </a:spcAft>
                        <a:buNone/>
                      </a:pPr>
                      <a:r>
                        <a:rPr lang="en-US" sz="1200">
                          <a:latin typeface="Verdana"/>
                          <a:ea typeface="Verdana"/>
                          <a:cs typeface="Verdana"/>
                          <a:sym typeface="Verdana"/>
                        </a:rPr>
                        <a:t>&gt;</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rPr lang="en-US" sz="1200">
                          <a:latin typeface="Calibri"/>
                          <a:ea typeface="Calibri"/>
                          <a:cs typeface="Calibri"/>
                          <a:sym typeface="Calibri"/>
                        </a:rPr>
                        <a:t>&amp;gt; </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lang="en-US" sz="1200">
                          <a:latin typeface="Verdana"/>
                          <a:ea typeface="Verdana"/>
                          <a:cs typeface="Verdana"/>
                          <a:sym typeface="Verdana"/>
                        </a:rPr>
                        <a:t>Greater-than sign</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r h="190500">
                <a:tc>
                  <a:txBody>
                    <a:bodyPr/>
                    <a:lstStyle/>
                    <a:p>
                      <a:pPr indent="0" lvl="0" marL="0" rtl="0" algn="l">
                        <a:spcBef>
                          <a:spcPts val="0"/>
                        </a:spcBef>
                        <a:spcAft>
                          <a:spcPts val="0"/>
                        </a:spcAft>
                        <a:buNone/>
                      </a:pPr>
                      <a:r>
                        <a:t/>
                      </a:r>
                      <a:endParaRPr sz="1200">
                        <a:latin typeface="Verdana"/>
                        <a:ea typeface="Verdana"/>
                        <a:cs typeface="Verdana"/>
                        <a:sym typeface="Verdana"/>
                      </a:endParaRPr>
                    </a:p>
                  </a:txBody>
                  <a:tcPr marT="0" marB="0" marR="73025" marL="73025">
                    <a:lnL cap="flat" cmpd="sng" w="12700">
                      <a:solidFill>
                        <a:srgbClr val="CCCCCC"/>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c gridSpan="2">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sz="1200">
                        <a:latin typeface="Verdana"/>
                        <a:ea typeface="Verdana"/>
                        <a:cs typeface="Verdana"/>
                        <a:sym typeface="Verdana"/>
                      </a:endParaRPr>
                    </a:p>
                  </a:txBody>
                  <a:tcPr marT="0" marB="0" marR="73025" marL="73025">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7E9EB"/>
                    </a:solidFill>
                  </a:tcPr>
                </a:tc>
              </a:tr>
            </a:tbl>
          </a:graphicData>
        </a:graphic>
      </p:graphicFrame>
      <p:sp>
        <p:nvSpPr>
          <p:cNvPr id="296" name="Google Shape;296;g158bda26af7_1_10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WEB-1: Learn HTML</a:t>
            </a:r>
            <a:endParaRPr/>
          </a:p>
        </p:txBody>
      </p:sp>
      <p:sp>
        <p:nvSpPr>
          <p:cNvPr id="156" name="Google Shape;156;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MEAN/MERN Stack</a:t>
            </a:r>
            <a:endParaRPr/>
          </a:p>
        </p:txBody>
      </p:sp>
      <p:sp>
        <p:nvSpPr>
          <p:cNvPr id="157" name="Google Shape;157;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58bda26af7_1_110"/>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03" name="Google Shape;303;g158bda26af7_1_110"/>
          <p:cNvSpPr txBox="1"/>
          <p:nvPr/>
        </p:nvSpPr>
        <p:spPr>
          <a:xfrm>
            <a:off x="1081075" y="1959425"/>
            <a:ext cx="1016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Comments: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You can put comments between any tags in your HTML documents. Comments use the following syntax: </a:t>
            </a:r>
            <a:endParaRPr/>
          </a:p>
        </p:txBody>
      </p:sp>
      <p:pic>
        <p:nvPicPr>
          <p:cNvPr id="304" name="Google Shape;304;g158bda26af7_1_110"/>
          <p:cNvPicPr preferRelativeResize="0"/>
          <p:nvPr/>
        </p:nvPicPr>
        <p:blipFill>
          <a:blip r:embed="rId3">
            <a:alphaModFix/>
          </a:blip>
          <a:stretch>
            <a:fillRect/>
          </a:stretch>
        </p:blipFill>
        <p:spPr>
          <a:xfrm>
            <a:off x="221875" y="2790725"/>
            <a:ext cx="11887200" cy="2115360"/>
          </a:xfrm>
          <a:prstGeom prst="rect">
            <a:avLst/>
          </a:prstGeom>
          <a:noFill/>
          <a:ln>
            <a:noFill/>
          </a:ln>
        </p:spPr>
      </p:pic>
      <p:sp>
        <p:nvSpPr>
          <p:cNvPr id="305" name="Google Shape;305;g158bda26af7_1_110"/>
          <p:cNvSpPr txBox="1"/>
          <p:nvPr/>
        </p:nvSpPr>
        <p:spPr>
          <a:xfrm>
            <a:off x="1182425" y="5050600"/>
            <a:ext cx="10058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Anything after will not be displayed. It can still be seen in the source code for the document, but it is not shown </a:t>
            </a:r>
            <a:r>
              <a:rPr lang="en-US"/>
              <a:t>on screen</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Note: </a:t>
            </a:r>
            <a:endParaRPr b="1"/>
          </a:p>
          <a:p>
            <a:pPr indent="-317500" lvl="0" marL="457200" rtl="0" algn="l">
              <a:spcBef>
                <a:spcPts val="0"/>
              </a:spcBef>
              <a:spcAft>
                <a:spcPts val="0"/>
              </a:spcAft>
              <a:buSzPts val="1400"/>
              <a:buChar char="●"/>
            </a:pPr>
            <a:r>
              <a:rPr lang="en-US"/>
              <a:t>It is good practice to comment your code, especially in complex documents</a:t>
            </a:r>
            <a:endParaRPr/>
          </a:p>
          <a:p>
            <a:pPr indent="-317500" lvl="0" marL="457200" rtl="0" algn="l">
              <a:spcBef>
                <a:spcPts val="0"/>
              </a:spcBef>
              <a:spcAft>
                <a:spcPts val="0"/>
              </a:spcAft>
              <a:buSzPts val="1400"/>
              <a:buChar char="●"/>
            </a:pPr>
            <a:r>
              <a:rPr lang="en-US"/>
              <a:t>Comments help you and others understand your code.</a:t>
            </a:r>
            <a:endParaRPr/>
          </a:p>
          <a:p>
            <a:pPr indent="0" lvl="0" marL="0" rtl="0" algn="l">
              <a:spcBef>
                <a:spcPts val="0"/>
              </a:spcBef>
              <a:spcAft>
                <a:spcPts val="0"/>
              </a:spcAft>
              <a:buNone/>
            </a:pPr>
            <a:r>
              <a:t/>
            </a:r>
            <a:endParaRPr/>
          </a:p>
        </p:txBody>
      </p:sp>
      <p:sp>
        <p:nvSpPr>
          <p:cNvPr id="306" name="Google Shape;306;g158bda26af7_1_1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58bda26af7_1_131"/>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13" name="Google Shape;313;g158bda26af7_1_131"/>
          <p:cNvSpPr txBox="1"/>
          <p:nvPr/>
        </p:nvSpPr>
        <p:spPr>
          <a:xfrm>
            <a:off x="1185000" y="2236913"/>
            <a:ext cx="10168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Lists in HTML:</a:t>
            </a:r>
            <a:endParaRPr b="1"/>
          </a:p>
          <a:p>
            <a:pPr indent="0" lvl="0" marL="0" rtl="0" algn="l">
              <a:spcBef>
                <a:spcPts val="0"/>
              </a:spcBef>
              <a:spcAft>
                <a:spcPts val="0"/>
              </a:spcAft>
              <a:buNone/>
            </a:pPr>
            <a:r>
              <a:rPr lang="en-US"/>
              <a:t>Html has tags and attributes to create un-ordered and ordered lists.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lphaUcPeriod"/>
            </a:pPr>
            <a:r>
              <a:rPr b="1" lang="en-US"/>
              <a:t>Un-ordered Lists:</a:t>
            </a:r>
            <a:endParaRPr b="1"/>
          </a:p>
          <a:p>
            <a:pPr indent="-317500" lvl="0" marL="914400" rtl="0" algn="l">
              <a:spcBef>
                <a:spcPts val="0"/>
              </a:spcBef>
              <a:spcAft>
                <a:spcPts val="0"/>
              </a:spcAft>
              <a:buSzPts val="1400"/>
              <a:buChar char="➔"/>
            </a:pPr>
            <a:r>
              <a:rPr lang="en-US"/>
              <a:t>Starting Tag   &lt;ul&gt;, Ending Tag &lt;/ul&gt; </a:t>
            </a:r>
            <a:endParaRPr/>
          </a:p>
          <a:p>
            <a:pPr indent="-317500" lvl="0" marL="914400" rtl="0" algn="l">
              <a:spcBef>
                <a:spcPts val="0"/>
              </a:spcBef>
              <a:spcAft>
                <a:spcPts val="0"/>
              </a:spcAft>
              <a:buSzPts val="1400"/>
              <a:buChar char="➔"/>
            </a:pPr>
            <a:r>
              <a:rPr lang="en-US"/>
              <a:t>List Items   &lt;li&gt;</a:t>
            </a:r>
            <a:endParaRPr/>
          </a:p>
          <a:p>
            <a:pPr indent="0" lvl="0" marL="0" rtl="0" algn="l">
              <a:spcBef>
                <a:spcPts val="0"/>
              </a:spcBef>
              <a:spcAft>
                <a:spcPts val="0"/>
              </a:spcAft>
              <a:buNone/>
            </a:pPr>
            <a:r>
              <a:rPr lang="en-US"/>
              <a:t>    								</a:t>
            </a:r>
            <a:r>
              <a:rPr b="1" lang="en-US"/>
              <a:t>Type (FILLROUND, SQUARE)</a:t>
            </a:r>
            <a:endParaRPr b="1"/>
          </a:p>
        </p:txBody>
      </p:sp>
      <p:pic>
        <p:nvPicPr>
          <p:cNvPr id="314" name="Google Shape;314;g158bda26af7_1_131"/>
          <p:cNvPicPr preferRelativeResize="0"/>
          <p:nvPr/>
        </p:nvPicPr>
        <p:blipFill>
          <a:blip r:embed="rId3">
            <a:alphaModFix/>
          </a:blip>
          <a:stretch>
            <a:fillRect/>
          </a:stretch>
        </p:blipFill>
        <p:spPr>
          <a:xfrm>
            <a:off x="1431300" y="4040525"/>
            <a:ext cx="10091434" cy="962225"/>
          </a:xfrm>
          <a:prstGeom prst="rect">
            <a:avLst/>
          </a:prstGeom>
          <a:noFill/>
          <a:ln>
            <a:noFill/>
          </a:ln>
        </p:spPr>
      </p:pic>
      <p:sp>
        <p:nvSpPr>
          <p:cNvPr id="315" name="Google Shape;315;g158bda26af7_1_1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58bda26af7_1_121"/>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22" name="Google Shape;322;g158bda26af7_1_121"/>
          <p:cNvSpPr txBox="1"/>
          <p:nvPr/>
        </p:nvSpPr>
        <p:spPr>
          <a:xfrm>
            <a:off x="1066800" y="1993200"/>
            <a:ext cx="10058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UcPeriod" startAt="2"/>
            </a:pPr>
            <a:r>
              <a:rPr b="1" lang="en-US"/>
              <a:t>Ordered Lists:</a:t>
            </a:r>
            <a:endParaRPr b="1"/>
          </a:p>
          <a:p>
            <a:pPr indent="-317500" lvl="0" marL="457200" rtl="0" algn="l">
              <a:spcBef>
                <a:spcPts val="0"/>
              </a:spcBef>
              <a:spcAft>
                <a:spcPts val="0"/>
              </a:spcAft>
              <a:buSzPts val="1400"/>
              <a:buChar char="●"/>
            </a:pPr>
            <a:r>
              <a:rPr lang="en-US"/>
              <a:t>Starting Tag &lt;ol&gt;, Ending Tag &lt;/ol&gt;</a:t>
            </a:r>
            <a:endParaRPr/>
          </a:p>
          <a:p>
            <a:pPr indent="-317500" lvl="0" marL="457200" rtl="0" algn="l">
              <a:spcBef>
                <a:spcPts val="0"/>
              </a:spcBef>
              <a:spcAft>
                <a:spcPts val="0"/>
              </a:spcAft>
              <a:buSzPts val="1400"/>
              <a:buChar char="●"/>
            </a:pPr>
            <a:r>
              <a:rPr lang="en-US"/>
              <a:t>List Items &lt;li&gt;</a:t>
            </a:r>
            <a:endParaRPr/>
          </a:p>
          <a:p>
            <a:pPr indent="-317500" lvl="1" marL="914400" rtl="0" algn="l">
              <a:spcBef>
                <a:spcPts val="0"/>
              </a:spcBef>
              <a:spcAft>
                <a:spcPts val="0"/>
              </a:spcAft>
              <a:buSzPts val="1400"/>
              <a:buChar char="○"/>
            </a:pPr>
            <a:r>
              <a:rPr lang="en-US"/>
              <a:t>Type (“1”, “A”, “a”, ”I”, ”i”)</a:t>
            </a:r>
            <a:endParaRPr/>
          </a:p>
          <a:p>
            <a:pPr indent="-317500" lvl="1" marL="914400" rtl="0" algn="l">
              <a:spcBef>
                <a:spcPts val="0"/>
              </a:spcBef>
              <a:spcAft>
                <a:spcPts val="0"/>
              </a:spcAft>
              <a:buSzPts val="1400"/>
              <a:buChar char="○"/>
            </a:pPr>
            <a:r>
              <a:rPr lang="en-US"/>
              <a:t>Start (Alerts the numbering Sequence)</a:t>
            </a:r>
            <a:endParaRPr/>
          </a:p>
          <a:p>
            <a:pPr indent="-317500" lvl="1" marL="914400" rtl="0" algn="l">
              <a:spcBef>
                <a:spcPts val="0"/>
              </a:spcBef>
              <a:spcAft>
                <a:spcPts val="0"/>
              </a:spcAft>
              <a:buSzPts val="1400"/>
              <a:buChar char="○"/>
            </a:pPr>
            <a:r>
              <a:rPr lang="en-US"/>
              <a:t>Value (Changes the number sequence in the middle of an ordered list)</a:t>
            </a:r>
            <a:endParaRPr/>
          </a:p>
        </p:txBody>
      </p:sp>
      <p:pic>
        <p:nvPicPr>
          <p:cNvPr id="323" name="Google Shape;323;g158bda26af7_1_121"/>
          <p:cNvPicPr preferRelativeResize="0"/>
          <p:nvPr/>
        </p:nvPicPr>
        <p:blipFill>
          <a:blip r:embed="rId3">
            <a:alphaModFix/>
          </a:blip>
          <a:stretch>
            <a:fillRect/>
          </a:stretch>
        </p:blipFill>
        <p:spPr>
          <a:xfrm>
            <a:off x="253750" y="3606200"/>
            <a:ext cx="11868150" cy="1238250"/>
          </a:xfrm>
          <a:prstGeom prst="rect">
            <a:avLst/>
          </a:prstGeom>
          <a:noFill/>
          <a:ln>
            <a:noFill/>
          </a:ln>
        </p:spPr>
      </p:pic>
      <p:sp>
        <p:nvSpPr>
          <p:cNvPr id="324" name="Google Shape;324;g158bda26af7_1_1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58bda26af7_1_143"/>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31" name="Google Shape;331;g158bda26af7_1_143"/>
          <p:cNvSpPr txBox="1"/>
          <p:nvPr/>
        </p:nvSpPr>
        <p:spPr>
          <a:xfrm>
            <a:off x="1066800" y="1858050"/>
            <a:ext cx="10058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HTML Links and navigation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I</a:t>
            </a:r>
            <a:r>
              <a:rPr b="1" lang="en-US"/>
              <a:t>nternal Links: </a:t>
            </a:r>
            <a:r>
              <a:rPr lang="en-US"/>
              <a:t>When you link to another page in your own website, the link is known as an internal link. Links pointing to other pages of the same website will have a relative path, which does not include the domain (.com, .org, .edu, etc.) in the href attribute value. Because the link is pointing to another page on the same website, the href attribute value needs to include only the filename of the page being linked to: pagename.html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External links:</a:t>
            </a:r>
            <a:r>
              <a:rPr lang="en-US"/>
              <a:t>When you link to a different site, it is known as an external link. Linking to other websites outside of the current one requires an absolute path, where the href attribute value must include the full domain. A link to Google would need the href attribute value of http://google.com, starting with http and including the domain, .com in this case.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How to link pages?</a:t>
            </a:r>
            <a:endParaRPr b="1"/>
          </a:p>
          <a:p>
            <a:pPr indent="0" lvl="0" marL="0" rtl="0" algn="l">
              <a:spcBef>
                <a:spcPts val="0"/>
              </a:spcBef>
              <a:spcAft>
                <a:spcPts val="0"/>
              </a:spcAft>
              <a:buNone/>
            </a:pPr>
            <a:r>
              <a:rPr lang="en-US"/>
              <a:t>Anything between the opening &lt;a&gt; tag and the closing &lt;/a&gt; tag becomes part of the link that users can click in a browser. To link another page, href attribute of opening tag of &lt;a&gt; is used the value of the href attribute is the name of the file you are linking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a:t>
            </a:r>
            <a:endParaRPr/>
          </a:p>
        </p:txBody>
      </p:sp>
      <p:pic>
        <p:nvPicPr>
          <p:cNvPr id="332" name="Google Shape;332;g158bda26af7_1_143"/>
          <p:cNvPicPr preferRelativeResize="0"/>
          <p:nvPr/>
        </p:nvPicPr>
        <p:blipFill>
          <a:blip r:embed="rId3">
            <a:alphaModFix/>
          </a:blip>
          <a:stretch>
            <a:fillRect/>
          </a:stretch>
        </p:blipFill>
        <p:spPr>
          <a:xfrm>
            <a:off x="1149025" y="5706150"/>
            <a:ext cx="10058400" cy="411840"/>
          </a:xfrm>
          <a:prstGeom prst="rect">
            <a:avLst/>
          </a:prstGeom>
          <a:noFill/>
          <a:ln>
            <a:noFill/>
          </a:ln>
        </p:spPr>
      </p:pic>
      <p:sp>
        <p:nvSpPr>
          <p:cNvPr id="333" name="Google Shape;333;g158bda26af7_1_1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8bda26af7_1_152"/>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40" name="Google Shape;340;g158bda26af7_1_152"/>
          <p:cNvSpPr txBox="1"/>
          <p:nvPr/>
        </p:nvSpPr>
        <p:spPr>
          <a:xfrm>
            <a:off x="1066800" y="1858050"/>
            <a:ext cx="10058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HTML Links and navigation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Internal Links: </a:t>
            </a:r>
            <a:r>
              <a:rPr lang="en-US"/>
              <a:t>When you link to another page in your own website, the link is known as an internal link. Links pointing to other pages of the same website will have a relative path, which does not include the domain (.com, .org, .edu, etc.) in the href attribute value. Because the link is pointing to another page on the same website, the href attribute value needs to include only the filename of the page being linked to: pagename.html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External links:</a:t>
            </a:r>
            <a:r>
              <a:rPr lang="en-US"/>
              <a:t>When you link to a different site, it is known as an external link. Linking to other websites outside of the current one requires an absolute path, where the href attribute value must include the full domain. A link to Google would need the href attribute value of http://google.com, starting with http and including the domain, .com in this case.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How to link pages?</a:t>
            </a:r>
            <a:endParaRPr b="1"/>
          </a:p>
          <a:p>
            <a:pPr indent="0" lvl="0" marL="0" rtl="0" algn="l">
              <a:spcBef>
                <a:spcPts val="0"/>
              </a:spcBef>
              <a:spcAft>
                <a:spcPts val="0"/>
              </a:spcAft>
              <a:buNone/>
            </a:pPr>
            <a:r>
              <a:rPr lang="en-US"/>
              <a:t>Anything between the opening &lt;a&gt; tag and the closing &lt;/a&gt; tag becomes part of the link that users can click in a browser. To link another page, href attribute of opening tag of &lt;a&gt; is used the value of the href attribute is the name of the file you are linking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a:t>
            </a:r>
            <a:endParaRPr/>
          </a:p>
        </p:txBody>
      </p:sp>
      <p:pic>
        <p:nvPicPr>
          <p:cNvPr id="341" name="Google Shape;341;g158bda26af7_1_152"/>
          <p:cNvPicPr preferRelativeResize="0"/>
          <p:nvPr/>
        </p:nvPicPr>
        <p:blipFill>
          <a:blip r:embed="rId3">
            <a:alphaModFix/>
          </a:blip>
          <a:stretch>
            <a:fillRect/>
          </a:stretch>
        </p:blipFill>
        <p:spPr>
          <a:xfrm>
            <a:off x="1149025" y="5706150"/>
            <a:ext cx="10058400" cy="411840"/>
          </a:xfrm>
          <a:prstGeom prst="rect">
            <a:avLst/>
          </a:prstGeom>
          <a:noFill/>
          <a:ln>
            <a:noFill/>
          </a:ln>
        </p:spPr>
      </p:pic>
      <p:sp>
        <p:nvSpPr>
          <p:cNvPr id="342" name="Google Shape;342;g158bda26af7_1_1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58bda26af7_1_160"/>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49" name="Google Shape;349;g158bda26af7_1_160"/>
          <p:cNvSpPr txBox="1"/>
          <p:nvPr/>
        </p:nvSpPr>
        <p:spPr>
          <a:xfrm>
            <a:off x="1066800" y="1720500"/>
            <a:ext cx="10058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Adding images to web pages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US"/>
              <a:t>Images are usually added to a site using the &lt;img&gt; element. It must carry the src attribute indicating the source of the image and an alt attribute whose value is an alternate description (alt) for the image in case it does not load or the user has a visual impairment.</a:t>
            </a:r>
            <a:endParaRPr/>
          </a:p>
          <a:p>
            <a:pPr indent="0" lvl="0" marL="0" rtl="0" algn="l">
              <a:spcBef>
                <a:spcPts val="0"/>
              </a:spcBef>
              <a:spcAft>
                <a:spcPts val="0"/>
              </a:spcAft>
              <a:buNone/>
            </a:pPr>
            <a:r>
              <a:rPr lang="en-US"/>
              <a:t>The &lt;img&gt; tag is empty, it contains attributes only, and does not have a closing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&lt;img&gt; tag has two required attributes:</a:t>
            </a:r>
            <a:endParaRPr/>
          </a:p>
          <a:p>
            <a:pPr indent="-317500" lvl="0" marL="457200" rtl="0" algn="l">
              <a:spcBef>
                <a:spcPts val="0"/>
              </a:spcBef>
              <a:spcAft>
                <a:spcPts val="0"/>
              </a:spcAft>
              <a:buSzPts val="1400"/>
              <a:buChar char="●"/>
            </a:pPr>
            <a:r>
              <a:rPr lang="en-US"/>
              <a:t>src - Specifies the path to the image</a:t>
            </a:r>
            <a:endParaRPr/>
          </a:p>
          <a:p>
            <a:pPr indent="-317500" lvl="0" marL="457200" rtl="0" algn="l">
              <a:spcBef>
                <a:spcPts val="0"/>
              </a:spcBef>
              <a:spcAft>
                <a:spcPts val="0"/>
              </a:spcAft>
              <a:buSzPts val="1400"/>
              <a:buChar char="●"/>
            </a:pPr>
            <a:r>
              <a:rPr lang="en-US"/>
              <a:t>alt - Specifies an alternate text for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SRC attribute of the &lt;img&gt; tag is used to indicate the source of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add an image by</a:t>
            </a:r>
            <a:endParaRPr/>
          </a:p>
          <a:p>
            <a:pPr indent="0" lvl="0" marL="0" rtl="0" algn="l">
              <a:spcBef>
                <a:spcPts val="0"/>
              </a:spcBef>
              <a:spcAft>
                <a:spcPts val="0"/>
              </a:spcAft>
              <a:buNone/>
            </a:pPr>
            <a:r>
              <a:t/>
            </a:r>
            <a:endParaRPr b="1"/>
          </a:p>
        </p:txBody>
      </p:sp>
      <p:pic>
        <p:nvPicPr>
          <p:cNvPr id="350" name="Google Shape;350;g158bda26af7_1_160"/>
          <p:cNvPicPr preferRelativeResize="0"/>
          <p:nvPr/>
        </p:nvPicPr>
        <p:blipFill>
          <a:blip r:embed="rId3">
            <a:alphaModFix/>
          </a:blip>
          <a:stretch>
            <a:fillRect/>
          </a:stretch>
        </p:blipFill>
        <p:spPr>
          <a:xfrm>
            <a:off x="304800" y="4819375"/>
            <a:ext cx="11887201" cy="541601"/>
          </a:xfrm>
          <a:prstGeom prst="rect">
            <a:avLst/>
          </a:prstGeom>
          <a:noFill/>
          <a:ln>
            <a:noFill/>
          </a:ln>
        </p:spPr>
      </p:pic>
      <p:sp>
        <p:nvSpPr>
          <p:cNvPr id="351" name="Google Shape;351;g158bda26af7_1_1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58bda26af7_1_169"/>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58" name="Google Shape;358;g158bda26af7_1_169"/>
          <p:cNvSpPr txBox="1"/>
          <p:nvPr/>
        </p:nvSpPr>
        <p:spPr>
          <a:xfrm>
            <a:off x="1066800" y="1791288"/>
            <a:ext cx="100584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Adding images to web pages</a:t>
            </a:r>
            <a:endParaRPr b="1"/>
          </a:p>
          <a:p>
            <a:pPr indent="0" lvl="0" marL="0" rtl="0" algn="l">
              <a:spcBef>
                <a:spcPts val="0"/>
              </a:spcBef>
              <a:spcAft>
                <a:spcPts val="0"/>
              </a:spcAft>
              <a:buNone/>
            </a:pPr>
            <a:r>
              <a:t/>
            </a:r>
            <a:endParaRPr b="1"/>
          </a:p>
          <a:p>
            <a:pPr indent="0" lvl="0" marL="0" rtl="0" algn="l">
              <a:spcBef>
                <a:spcPts val="0"/>
              </a:spcBef>
              <a:spcAft>
                <a:spcPts val="0"/>
              </a:spcAft>
              <a:buNone/>
            </a:pPr>
            <a:r>
              <a:rPr i="1" lang="en-US" sz="1300"/>
              <a:t>Using images as links:</a:t>
            </a:r>
            <a:endParaRPr i="1" sz="1300"/>
          </a:p>
          <a:p>
            <a:pPr indent="0" lvl="0" marL="0" rtl="0" algn="l">
              <a:spcBef>
                <a:spcPts val="0"/>
              </a:spcBef>
              <a:spcAft>
                <a:spcPts val="0"/>
              </a:spcAft>
              <a:buNone/>
            </a:pPr>
            <a:r>
              <a:t/>
            </a:r>
            <a:endParaRPr sz="1300"/>
          </a:p>
          <a:p>
            <a:pPr indent="0" lvl="0" marL="0" rtl="0" algn="l">
              <a:spcBef>
                <a:spcPts val="0"/>
              </a:spcBef>
              <a:spcAft>
                <a:spcPts val="0"/>
              </a:spcAft>
              <a:buNone/>
            </a:pPr>
            <a:r>
              <a:rPr lang="en-US" sz="1300"/>
              <a:t>We can put images between &lt;a&gt; and &lt;/a &gt; tags instead of text to link other documents or portions of the page</a:t>
            </a:r>
            <a:endParaRPr b="1" sz="1500"/>
          </a:p>
        </p:txBody>
      </p:sp>
      <p:pic>
        <p:nvPicPr>
          <p:cNvPr id="359" name="Google Shape;359;g158bda26af7_1_169"/>
          <p:cNvPicPr preferRelativeResize="0"/>
          <p:nvPr/>
        </p:nvPicPr>
        <p:blipFill>
          <a:blip r:embed="rId3">
            <a:alphaModFix/>
          </a:blip>
          <a:stretch>
            <a:fillRect/>
          </a:stretch>
        </p:blipFill>
        <p:spPr>
          <a:xfrm>
            <a:off x="304800" y="3007200"/>
            <a:ext cx="11887199" cy="566942"/>
          </a:xfrm>
          <a:prstGeom prst="rect">
            <a:avLst/>
          </a:prstGeom>
          <a:noFill/>
          <a:ln>
            <a:noFill/>
          </a:ln>
        </p:spPr>
      </p:pic>
      <p:sp>
        <p:nvSpPr>
          <p:cNvPr id="360" name="Google Shape;360;g158bda26af7_1_169"/>
          <p:cNvSpPr txBox="1"/>
          <p:nvPr/>
        </p:nvSpPr>
        <p:spPr>
          <a:xfrm>
            <a:off x="1165525" y="3574150"/>
            <a:ext cx="10337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Image map:</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Image maps allow you to add multiple links to the same image</a:t>
            </a:r>
            <a:endParaRPr/>
          </a:p>
          <a:p>
            <a:pPr indent="-317500" lvl="0" marL="457200" rtl="0" algn="l">
              <a:spcBef>
                <a:spcPts val="0"/>
              </a:spcBef>
              <a:spcAft>
                <a:spcPts val="0"/>
              </a:spcAft>
              <a:buSzPts val="1400"/>
              <a:buAutoNum type="arabicPeriod"/>
            </a:pPr>
            <a:r>
              <a:rPr lang="en-US"/>
              <a:t>Each link can point to a different page</a:t>
            </a:r>
            <a:endParaRPr/>
          </a:p>
          <a:p>
            <a:pPr indent="-317500" lvl="0" marL="457200" rtl="0" algn="l">
              <a:spcBef>
                <a:spcPts val="0"/>
              </a:spcBef>
              <a:spcAft>
                <a:spcPts val="0"/>
              </a:spcAft>
              <a:buSzPts val="1400"/>
              <a:buAutoNum type="arabicPeriod"/>
            </a:pPr>
            <a:r>
              <a:rPr lang="en-US"/>
              <a:t>Each of these clickable areas is known as a hotspot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Steps required in defining a map:</a:t>
            </a:r>
            <a:endParaRPr/>
          </a:p>
          <a:p>
            <a:pPr indent="-317500" lvl="0" marL="457200" rtl="0" algn="l">
              <a:spcBef>
                <a:spcPts val="0"/>
              </a:spcBef>
              <a:spcAft>
                <a:spcPts val="0"/>
              </a:spcAft>
              <a:buSzPts val="1400"/>
              <a:buAutoNum type="alphaUcPeriod"/>
            </a:pPr>
            <a:r>
              <a:rPr lang="en-US"/>
              <a:t>Define a map: </a:t>
            </a:r>
            <a:endParaRPr/>
          </a:p>
        </p:txBody>
      </p:sp>
      <p:pic>
        <p:nvPicPr>
          <p:cNvPr id="361" name="Google Shape;361;g158bda26af7_1_169"/>
          <p:cNvPicPr preferRelativeResize="0"/>
          <p:nvPr/>
        </p:nvPicPr>
        <p:blipFill>
          <a:blip r:embed="rId4">
            <a:alphaModFix/>
          </a:blip>
          <a:stretch>
            <a:fillRect/>
          </a:stretch>
        </p:blipFill>
        <p:spPr>
          <a:xfrm>
            <a:off x="152400" y="5394982"/>
            <a:ext cx="12192000" cy="1034185"/>
          </a:xfrm>
          <a:prstGeom prst="rect">
            <a:avLst/>
          </a:prstGeom>
          <a:noFill/>
          <a:ln>
            <a:noFill/>
          </a:ln>
        </p:spPr>
      </p:pic>
      <p:sp>
        <p:nvSpPr>
          <p:cNvPr id="362" name="Google Shape;362;g158bda26af7_1_16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58bda26af7_1_180"/>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69" name="Google Shape;369;g158bda26af7_1_180"/>
          <p:cNvSpPr txBox="1"/>
          <p:nvPr/>
        </p:nvSpPr>
        <p:spPr>
          <a:xfrm>
            <a:off x="1151275" y="2973713"/>
            <a:ext cx="100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B. using the map:</a:t>
            </a:r>
            <a:endParaRPr b="1" sz="1500"/>
          </a:p>
        </p:txBody>
      </p:sp>
      <p:pic>
        <p:nvPicPr>
          <p:cNvPr id="370" name="Google Shape;370;g158bda26af7_1_180"/>
          <p:cNvPicPr preferRelativeResize="0"/>
          <p:nvPr/>
        </p:nvPicPr>
        <p:blipFill>
          <a:blip r:embed="rId3">
            <a:alphaModFix/>
          </a:blip>
          <a:stretch>
            <a:fillRect/>
          </a:stretch>
        </p:blipFill>
        <p:spPr>
          <a:xfrm>
            <a:off x="152400" y="3475263"/>
            <a:ext cx="11887201" cy="675304"/>
          </a:xfrm>
          <a:prstGeom prst="rect">
            <a:avLst/>
          </a:prstGeom>
          <a:noFill/>
          <a:ln>
            <a:noFill/>
          </a:ln>
        </p:spPr>
      </p:pic>
      <p:sp>
        <p:nvSpPr>
          <p:cNvPr id="371" name="Google Shape;371;g158bda26af7_1_18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58bda26af7_1_191"/>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78" name="Google Shape;378;g158bda26af7_1_191"/>
          <p:cNvSpPr txBox="1"/>
          <p:nvPr/>
        </p:nvSpPr>
        <p:spPr>
          <a:xfrm>
            <a:off x="1219200" y="2149450"/>
            <a:ext cx="10058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Adding video to web pages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AutoNum type="arabicPeriod"/>
            </a:pPr>
            <a:r>
              <a:rPr lang="en-US"/>
              <a:t>The &lt;video&gt; tag is used to add a video to a web page</a:t>
            </a:r>
            <a:endParaRPr/>
          </a:p>
          <a:p>
            <a:pPr indent="-317500" lvl="0" marL="457200" rtl="0" algn="l">
              <a:spcBef>
                <a:spcPts val="0"/>
              </a:spcBef>
              <a:spcAft>
                <a:spcPts val="0"/>
              </a:spcAft>
              <a:buSzPts val="1400"/>
              <a:buAutoNum type="arabicPeriod"/>
            </a:pPr>
            <a:r>
              <a:rPr lang="en-US"/>
              <a:t>This tag is provided in HTML5</a:t>
            </a:r>
            <a:endParaRPr/>
          </a:p>
          <a:p>
            <a:pPr indent="-317500" lvl="0" marL="457200" rtl="0" algn="l">
              <a:spcBef>
                <a:spcPts val="0"/>
              </a:spcBef>
              <a:spcAft>
                <a:spcPts val="0"/>
              </a:spcAft>
              <a:buSzPts val="1400"/>
              <a:buAutoNum type="arabicPeriod"/>
            </a:pPr>
            <a:r>
              <a:rPr lang="en-US"/>
              <a:t>The src attribute of the &lt;video&gt; tag is used to indicate the source of the video</a:t>
            </a:r>
            <a:endParaRPr/>
          </a:p>
          <a:p>
            <a:pPr indent="-317500" lvl="0" marL="457200" rtl="0" algn="l">
              <a:spcBef>
                <a:spcPts val="0"/>
              </a:spcBef>
              <a:spcAft>
                <a:spcPts val="0"/>
              </a:spcAft>
              <a:buSzPts val="1400"/>
              <a:buAutoNum type="arabicPeriod"/>
            </a:pPr>
            <a:r>
              <a:rPr lang="en-US"/>
              <a:t>We can add a video to our page as</a:t>
            </a:r>
            <a:endParaRPr b="1" sz="1600"/>
          </a:p>
        </p:txBody>
      </p:sp>
      <p:pic>
        <p:nvPicPr>
          <p:cNvPr id="379" name="Google Shape;379;g158bda26af7_1_191"/>
          <p:cNvPicPr preferRelativeResize="0"/>
          <p:nvPr/>
        </p:nvPicPr>
        <p:blipFill>
          <a:blip r:embed="rId3">
            <a:alphaModFix/>
          </a:blip>
          <a:stretch>
            <a:fillRect/>
          </a:stretch>
        </p:blipFill>
        <p:spPr>
          <a:xfrm>
            <a:off x="304800" y="3671975"/>
            <a:ext cx="11887199" cy="309123"/>
          </a:xfrm>
          <a:prstGeom prst="rect">
            <a:avLst/>
          </a:prstGeom>
          <a:noFill/>
          <a:ln>
            <a:noFill/>
          </a:ln>
        </p:spPr>
      </p:pic>
      <p:sp>
        <p:nvSpPr>
          <p:cNvPr id="380" name="Google Shape;380;g158bda26af7_1_191"/>
          <p:cNvSpPr txBox="1"/>
          <p:nvPr/>
        </p:nvSpPr>
        <p:spPr>
          <a:xfrm>
            <a:off x="1219200" y="4123475"/>
            <a:ext cx="10058400" cy="1262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AutoNum type="arabicPeriod" startAt="5"/>
            </a:pPr>
            <a:r>
              <a:rPr lang="en-US"/>
              <a:t>Attributes of &lt;video&gt; tag:</a:t>
            </a:r>
            <a:endParaRPr/>
          </a:p>
          <a:p>
            <a:pPr indent="-304800" lvl="1" marL="914400" rtl="0" algn="l">
              <a:spcBef>
                <a:spcPts val="0"/>
              </a:spcBef>
              <a:spcAft>
                <a:spcPts val="0"/>
              </a:spcAft>
              <a:buSzPts val="1200"/>
              <a:buChar char="–"/>
            </a:pPr>
            <a:r>
              <a:rPr lang="en-US"/>
              <a:t>Auto-play</a:t>
            </a:r>
            <a:endParaRPr/>
          </a:p>
          <a:p>
            <a:pPr indent="-304800" lvl="1" marL="914400" rtl="0" algn="l">
              <a:spcBef>
                <a:spcPts val="0"/>
              </a:spcBef>
              <a:spcAft>
                <a:spcPts val="0"/>
              </a:spcAft>
              <a:buSzPts val="1200"/>
              <a:buChar char="–"/>
            </a:pPr>
            <a:r>
              <a:rPr lang="en-US"/>
              <a:t>Controls</a:t>
            </a:r>
            <a:endParaRPr/>
          </a:p>
          <a:p>
            <a:pPr indent="-304800" lvl="1" marL="914400" rtl="0" algn="l">
              <a:spcBef>
                <a:spcPts val="0"/>
              </a:spcBef>
              <a:spcAft>
                <a:spcPts val="0"/>
              </a:spcAft>
              <a:buSzPts val="1200"/>
              <a:buChar char="–"/>
            </a:pPr>
            <a:r>
              <a:rPr lang="en-US"/>
              <a:t>Height</a:t>
            </a:r>
            <a:endParaRPr/>
          </a:p>
          <a:p>
            <a:pPr indent="-304800" lvl="1" marL="914400" rtl="0" algn="l">
              <a:spcBef>
                <a:spcPts val="0"/>
              </a:spcBef>
              <a:spcAft>
                <a:spcPts val="0"/>
              </a:spcAft>
              <a:buSzPts val="1200"/>
              <a:buChar char="–"/>
            </a:pPr>
            <a:r>
              <a:rPr lang="en-US"/>
              <a:t>Loop</a:t>
            </a:r>
            <a:endParaRPr/>
          </a:p>
        </p:txBody>
      </p:sp>
      <p:sp>
        <p:nvSpPr>
          <p:cNvPr id="381" name="Google Shape;381;g158bda26af7_1_19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58bda26af7_1_201"/>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88" name="Google Shape;388;g158bda26af7_1_201"/>
          <p:cNvSpPr txBox="1"/>
          <p:nvPr/>
        </p:nvSpPr>
        <p:spPr>
          <a:xfrm>
            <a:off x="1219200" y="2082688"/>
            <a:ext cx="10058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Adding audio to web pages:</a:t>
            </a:r>
            <a:endParaRPr b="1"/>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317500" lvl="0" marL="457200" rtl="0" algn="l">
              <a:spcBef>
                <a:spcPts val="0"/>
              </a:spcBef>
              <a:spcAft>
                <a:spcPts val="0"/>
              </a:spcAft>
              <a:buSzPts val="1400"/>
              <a:buAutoNum type="arabicPeriod"/>
            </a:pPr>
            <a:r>
              <a:rPr lang="en-US"/>
              <a:t>The &lt;audio&gt; tab is used to add an audio to a web page</a:t>
            </a:r>
            <a:endParaRPr/>
          </a:p>
          <a:p>
            <a:pPr indent="-317500" lvl="0" marL="457200" rtl="0" algn="l">
              <a:spcBef>
                <a:spcPts val="0"/>
              </a:spcBef>
              <a:spcAft>
                <a:spcPts val="0"/>
              </a:spcAft>
              <a:buSzPts val="1400"/>
              <a:buAutoNum type="arabicPeriod"/>
            </a:pPr>
            <a:r>
              <a:rPr lang="en-US"/>
              <a:t>This tag is provided in HTML5</a:t>
            </a:r>
            <a:endParaRPr/>
          </a:p>
          <a:p>
            <a:pPr indent="-317500" lvl="0" marL="457200" rtl="0" algn="l">
              <a:spcBef>
                <a:spcPts val="0"/>
              </a:spcBef>
              <a:spcAft>
                <a:spcPts val="0"/>
              </a:spcAft>
              <a:buSzPts val="1400"/>
              <a:buAutoNum type="arabicPeriod"/>
            </a:pPr>
            <a:r>
              <a:rPr lang="en-US"/>
              <a:t>The src attribute of the &lt;audio&gt; tag is used to indicate the source of the audio</a:t>
            </a:r>
            <a:endParaRPr/>
          </a:p>
          <a:p>
            <a:pPr indent="-317500" lvl="0" marL="457200" rtl="0" algn="l">
              <a:spcBef>
                <a:spcPts val="0"/>
              </a:spcBef>
              <a:spcAft>
                <a:spcPts val="0"/>
              </a:spcAft>
              <a:buSzPts val="1400"/>
              <a:buAutoNum type="arabicPeriod"/>
            </a:pPr>
            <a:r>
              <a:rPr lang="en-US"/>
              <a:t>We can add a video to our page as</a:t>
            </a:r>
            <a:endParaRPr sz="1600"/>
          </a:p>
        </p:txBody>
      </p:sp>
      <p:pic>
        <p:nvPicPr>
          <p:cNvPr id="389" name="Google Shape;389;g158bda26af7_1_201"/>
          <p:cNvPicPr preferRelativeResize="0"/>
          <p:nvPr/>
        </p:nvPicPr>
        <p:blipFill>
          <a:blip r:embed="rId3">
            <a:alphaModFix/>
          </a:blip>
          <a:stretch>
            <a:fillRect/>
          </a:stretch>
        </p:blipFill>
        <p:spPr>
          <a:xfrm>
            <a:off x="304800" y="3698888"/>
            <a:ext cx="11887201" cy="373518"/>
          </a:xfrm>
          <a:prstGeom prst="rect">
            <a:avLst/>
          </a:prstGeom>
          <a:noFill/>
          <a:ln>
            <a:noFill/>
          </a:ln>
        </p:spPr>
      </p:pic>
      <p:sp>
        <p:nvSpPr>
          <p:cNvPr id="390" name="Google Shape;390;g158bda26af7_1_201"/>
          <p:cNvSpPr txBox="1"/>
          <p:nvPr/>
        </p:nvSpPr>
        <p:spPr>
          <a:xfrm>
            <a:off x="1219200" y="4072400"/>
            <a:ext cx="3000000" cy="10467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mbria"/>
              <a:buAutoNum type="arabicPeriod" startAt="5"/>
            </a:pPr>
            <a:r>
              <a:rPr lang="en-US"/>
              <a:t>Attributes of &lt;audio&gt; tag:</a:t>
            </a:r>
            <a:endParaRPr/>
          </a:p>
          <a:p>
            <a:pPr indent="-304800" lvl="0" marL="685800" rtl="0" algn="l">
              <a:spcBef>
                <a:spcPts val="0"/>
              </a:spcBef>
              <a:spcAft>
                <a:spcPts val="0"/>
              </a:spcAft>
              <a:buSzPts val="1200"/>
              <a:buChar char="•"/>
            </a:pPr>
            <a:r>
              <a:rPr lang="en-US"/>
              <a:t>Auto-play</a:t>
            </a:r>
            <a:endParaRPr/>
          </a:p>
          <a:p>
            <a:pPr indent="-304800" lvl="0" marL="685800" rtl="0" algn="l">
              <a:spcBef>
                <a:spcPts val="0"/>
              </a:spcBef>
              <a:spcAft>
                <a:spcPts val="0"/>
              </a:spcAft>
              <a:buSzPts val="1200"/>
              <a:buChar char="•"/>
            </a:pPr>
            <a:r>
              <a:rPr lang="en-US"/>
              <a:t>Controls</a:t>
            </a:r>
            <a:endParaRPr/>
          </a:p>
          <a:p>
            <a:pPr indent="-304800" lvl="0" marL="685800" rtl="0" algn="l">
              <a:spcBef>
                <a:spcPts val="0"/>
              </a:spcBef>
              <a:spcAft>
                <a:spcPts val="0"/>
              </a:spcAft>
              <a:buSzPts val="1200"/>
              <a:buChar char="•"/>
            </a:pPr>
            <a:r>
              <a:rPr lang="en-US"/>
              <a:t>Loop</a:t>
            </a:r>
            <a:endParaRPr/>
          </a:p>
        </p:txBody>
      </p:sp>
      <p:sp>
        <p:nvSpPr>
          <p:cNvPr id="391" name="Google Shape;391;g158bda26af7_1_20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9bfea5701_0_4"/>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63" name="Google Shape;163;g139bfea5701_0_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MEAN/MERN Stack</a:t>
            </a:r>
            <a:endParaRPr/>
          </a:p>
        </p:txBody>
      </p:sp>
      <p:sp>
        <p:nvSpPr>
          <p:cNvPr id="164" name="Google Shape;164;g139bfea5701_0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58bda26af7_1_214"/>
          <p:cNvSpPr txBox="1"/>
          <p:nvPr>
            <p:ph type="title"/>
          </p:nvPr>
        </p:nvSpPr>
        <p:spPr>
          <a:xfrm>
            <a:off x="1066805" y="2021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400"/>
              <a:t>Basic Construction of an HTML Page:</a:t>
            </a:r>
            <a:endParaRPr sz="4400"/>
          </a:p>
        </p:txBody>
      </p:sp>
      <p:sp>
        <p:nvSpPr>
          <p:cNvPr id="398" name="Google Shape;398;g158bda26af7_1_214"/>
          <p:cNvSpPr txBox="1"/>
          <p:nvPr/>
        </p:nvSpPr>
        <p:spPr>
          <a:xfrm>
            <a:off x="1066800" y="1910275"/>
            <a:ext cx="101493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Tables in HTML</a:t>
            </a:r>
            <a:endParaRPr b="1"/>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lang="en-US"/>
              <a:t>How to create tables</a:t>
            </a:r>
            <a:endParaRPr/>
          </a:p>
          <a:p>
            <a:pPr indent="-317500" lvl="0" marL="457200" rtl="0" algn="l">
              <a:spcBef>
                <a:spcPts val="0"/>
              </a:spcBef>
              <a:spcAft>
                <a:spcPts val="0"/>
              </a:spcAft>
              <a:buSzPts val="1400"/>
              <a:buChar char="•"/>
            </a:pPr>
            <a:r>
              <a:rPr lang="en-US"/>
              <a:t>Table attributes</a:t>
            </a:r>
            <a:endParaRPr/>
          </a:p>
          <a:p>
            <a:pPr indent="-317500" lvl="0" marL="457200" rtl="0" algn="l">
              <a:spcBef>
                <a:spcPts val="0"/>
              </a:spcBef>
              <a:spcAft>
                <a:spcPts val="0"/>
              </a:spcAft>
              <a:buSzPts val="1400"/>
              <a:buChar char="•"/>
            </a:pPr>
            <a:r>
              <a:rPr lang="en-US"/>
              <a:t>Page lay-out using tables</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US"/>
              <a:t>Creating Html tables:</a:t>
            </a:r>
            <a:endParaRPr i="1"/>
          </a:p>
          <a:p>
            <a:pPr indent="-317500" lvl="0" marL="457200" rtl="0" algn="l">
              <a:spcBef>
                <a:spcPts val="0"/>
              </a:spcBef>
              <a:spcAft>
                <a:spcPts val="0"/>
              </a:spcAft>
              <a:buSzPts val="1400"/>
              <a:buAutoNum type="arabicPeriod"/>
            </a:pPr>
            <a:r>
              <a:rPr lang="en-US"/>
              <a:t>Tables display information in rows and columns. Tables are commonly used to display all manner of data that fits in a grid such as train schedules, television listings, financial reports etc.</a:t>
            </a:r>
            <a:endParaRPr/>
          </a:p>
          <a:p>
            <a:pPr indent="-317500" lvl="0" marL="457200" rtl="0" algn="l">
              <a:spcBef>
                <a:spcPts val="0"/>
              </a:spcBef>
              <a:spcAft>
                <a:spcPts val="0"/>
              </a:spcAft>
              <a:buSzPts val="1400"/>
              <a:buAutoNum type="arabicPeriod"/>
            </a:pPr>
            <a:r>
              <a:rPr lang="en-US"/>
              <a:t>&lt;table&gt; tag is used to start a table while &lt;/table&gt; tag indicates the end of the table. i.e: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Table Structure</a:t>
            </a:r>
            <a:endParaRPr/>
          </a:p>
          <a:p>
            <a:pPr indent="-317500" lvl="0" marL="914400" rtl="0" algn="l">
              <a:spcBef>
                <a:spcPts val="0"/>
              </a:spcBef>
              <a:spcAft>
                <a:spcPts val="0"/>
              </a:spcAft>
              <a:buSzPts val="1400"/>
              <a:buChar char="➔"/>
            </a:pPr>
            <a:r>
              <a:rPr lang="en-US"/>
              <a:t>&lt;/table&gt;</a:t>
            </a:r>
            <a:endParaRPr/>
          </a:p>
          <a:p>
            <a:pPr indent="-317500" lvl="0" marL="914400" rtl="0" algn="l">
              <a:spcBef>
                <a:spcPts val="0"/>
              </a:spcBef>
              <a:spcAft>
                <a:spcPts val="0"/>
              </a:spcAft>
              <a:buSzPts val="1400"/>
              <a:buChar char="➔"/>
            </a:pPr>
            <a:r>
              <a:rPr lang="en-US"/>
              <a:t>&lt;tr&gt; tag starts a row of the table and &lt;/tr&gt; ends the row</a:t>
            </a:r>
            <a:endParaRPr/>
          </a:p>
          <a:p>
            <a:pPr indent="-317500" lvl="0" marL="914400" rtl="0" algn="l">
              <a:spcBef>
                <a:spcPts val="0"/>
              </a:spcBef>
              <a:spcAft>
                <a:spcPts val="0"/>
              </a:spcAft>
              <a:buSzPts val="1400"/>
              <a:buChar char="➔"/>
            </a:pPr>
            <a:r>
              <a:rPr lang="en-US"/>
              <a:t>&lt;td&gt; is used to create a cell inside the row while &lt;/td&gt; ends the cell.</a:t>
            </a:r>
            <a:endParaRPr/>
          </a:p>
          <a:p>
            <a:pPr indent="-317500" lvl="0" marL="914400" rtl="0" algn="l">
              <a:spcBef>
                <a:spcPts val="0"/>
              </a:spcBef>
              <a:spcAft>
                <a:spcPts val="0"/>
              </a:spcAft>
              <a:buSzPts val="1400"/>
              <a:buChar char="➔"/>
            </a:pPr>
            <a:r>
              <a:rPr lang="en-US"/>
              <a:t>The contents of the cell are written between &lt;td&gt; and &lt;/td&gt; tags</a:t>
            </a:r>
            <a:endParaRPr/>
          </a:p>
          <a:p>
            <a:pPr indent="-317500" lvl="0" marL="914400" rtl="0" algn="l">
              <a:spcBef>
                <a:spcPts val="0"/>
              </a:spcBef>
              <a:spcAft>
                <a:spcPts val="0"/>
              </a:spcAft>
              <a:buSzPts val="1400"/>
              <a:buChar char="➔"/>
            </a:pPr>
            <a:r>
              <a:rPr lang="en-US"/>
              <a:t>&lt;th&gt; tag is used to declare the cell of the heading row of the table</a:t>
            </a:r>
            <a:endParaRPr/>
          </a:p>
          <a:p>
            <a:pPr indent="0" lvl="0" marL="0" rtl="0" algn="l">
              <a:spcBef>
                <a:spcPts val="0"/>
              </a:spcBef>
              <a:spcAft>
                <a:spcPts val="0"/>
              </a:spcAft>
              <a:buNone/>
            </a:pPr>
            <a:r>
              <a:t/>
            </a:r>
            <a:endParaRPr/>
          </a:p>
        </p:txBody>
      </p:sp>
      <p:sp>
        <p:nvSpPr>
          <p:cNvPr id="399" name="Google Shape;399;g158bda26af7_1_2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9"/>
          <p:cNvSpPr txBox="1"/>
          <p:nvPr>
            <p:ph type="title"/>
          </p:nvPr>
        </p:nvSpPr>
        <p:spPr>
          <a:xfrm>
            <a:off x="1066805" y="10405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4500"/>
              <a:t>Basic Construction of an HTML Page:</a:t>
            </a:r>
            <a:endParaRPr sz="4500"/>
          </a:p>
        </p:txBody>
      </p:sp>
      <p:sp>
        <p:nvSpPr>
          <p:cNvPr id="405" name="Google Shape;405;p9"/>
          <p:cNvSpPr txBox="1"/>
          <p:nvPr>
            <p:ph idx="1" type="body"/>
          </p:nvPr>
        </p:nvSpPr>
        <p:spPr>
          <a:xfrm>
            <a:off x="1097318" y="2382402"/>
            <a:ext cx="4937700" cy="7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sz="1600"/>
              <a:t>Table level attributes:</a:t>
            </a:r>
            <a:endParaRPr sz="1600"/>
          </a:p>
        </p:txBody>
      </p:sp>
      <p:sp>
        <p:nvSpPr>
          <p:cNvPr id="406" name="Google Shape;406;p9"/>
          <p:cNvSpPr txBox="1"/>
          <p:nvPr>
            <p:ph idx="2" type="body"/>
          </p:nvPr>
        </p:nvSpPr>
        <p:spPr>
          <a:xfrm>
            <a:off x="1097318" y="2978009"/>
            <a:ext cx="4937700" cy="3378300"/>
          </a:xfrm>
          <a:prstGeom prst="rect">
            <a:avLst/>
          </a:prstGeom>
          <a:noFill/>
          <a:ln>
            <a:noFill/>
          </a:ln>
        </p:spPr>
        <p:txBody>
          <a:bodyPr anchorCtr="0" anchor="t" bIns="45700" lIns="0" spcFirstLastPara="1" rIns="0" wrap="square" tIns="45700">
            <a:normAutofit fontScale="70000" lnSpcReduction="10000"/>
          </a:bodyPr>
          <a:lstStyle/>
          <a:p>
            <a:pPr indent="-308610" lvl="0" marL="457200" rtl="0" algn="l">
              <a:lnSpc>
                <a:spcPct val="90000"/>
              </a:lnSpc>
              <a:spcBef>
                <a:spcPts val="0"/>
              </a:spcBef>
              <a:spcAft>
                <a:spcPts val="0"/>
              </a:spcAft>
              <a:buClr>
                <a:schemeClr val="dk1"/>
              </a:buClr>
              <a:buSzPct val="90000"/>
              <a:buChar char="●"/>
            </a:pPr>
            <a:r>
              <a:rPr lang="en-US"/>
              <a:t>The Border Attribute: Indicates the presence of the border around the table: &lt;table border=“1”&gt;</a:t>
            </a:r>
            <a:endParaRPr/>
          </a:p>
          <a:p>
            <a:pPr indent="0" lvl="0" marL="457200" rtl="0" algn="l">
              <a:lnSpc>
                <a:spcPct val="90000"/>
              </a:lnSpc>
              <a:spcBef>
                <a:spcPts val="0"/>
              </a:spcBef>
              <a:spcAft>
                <a:spcPts val="0"/>
              </a:spcAft>
              <a:buNone/>
            </a:pPr>
            <a:r>
              <a:t/>
            </a:r>
            <a:endParaRPr/>
          </a:p>
          <a:p>
            <a:pPr indent="-308610" lvl="0" marL="457200" rtl="0" algn="l">
              <a:lnSpc>
                <a:spcPct val="90000"/>
              </a:lnSpc>
              <a:spcBef>
                <a:spcPts val="0"/>
              </a:spcBef>
              <a:spcAft>
                <a:spcPts val="0"/>
              </a:spcAft>
              <a:buClr>
                <a:schemeClr val="dk1"/>
              </a:buClr>
              <a:buSzPct val="90000"/>
              <a:buChar char="●"/>
            </a:pPr>
            <a:r>
              <a:rPr lang="en-US"/>
              <a:t>The align Attribute: &lt;table align= “center, right or left”&gt;</a:t>
            </a:r>
            <a:endParaRPr/>
          </a:p>
          <a:p>
            <a:pPr indent="0" lvl="0" marL="457200" rtl="0" algn="l">
              <a:lnSpc>
                <a:spcPct val="90000"/>
              </a:lnSpc>
              <a:spcBef>
                <a:spcPts val="0"/>
              </a:spcBef>
              <a:spcAft>
                <a:spcPts val="0"/>
              </a:spcAft>
              <a:buNone/>
            </a:pPr>
            <a:r>
              <a:t/>
            </a:r>
            <a:endParaRPr/>
          </a:p>
          <a:p>
            <a:pPr indent="-308610" lvl="0" marL="457200" rtl="0" algn="l">
              <a:lnSpc>
                <a:spcPct val="90000"/>
              </a:lnSpc>
              <a:spcBef>
                <a:spcPts val="0"/>
              </a:spcBef>
              <a:spcAft>
                <a:spcPts val="0"/>
              </a:spcAft>
              <a:buClr>
                <a:schemeClr val="dk1"/>
              </a:buClr>
              <a:buSzPct val="90000"/>
              <a:buChar char="●"/>
            </a:pPr>
            <a:r>
              <a:rPr lang="en-US"/>
              <a:t>The bgcolor Attribute: sets the background color</a:t>
            </a:r>
            <a:endParaRPr/>
          </a:p>
          <a:p>
            <a:pPr indent="0" lvl="0" marL="457200" rtl="0" algn="l">
              <a:lnSpc>
                <a:spcPct val="90000"/>
              </a:lnSpc>
              <a:spcBef>
                <a:spcPts val="0"/>
              </a:spcBef>
              <a:spcAft>
                <a:spcPts val="0"/>
              </a:spcAft>
              <a:buNone/>
            </a:pPr>
            <a:r>
              <a:rPr lang="en-US"/>
              <a:t>of the table: &lt;table bgcolor=“gray”&gt;</a:t>
            </a:r>
            <a:endParaRPr/>
          </a:p>
          <a:p>
            <a:pPr indent="0" lvl="0" marL="457200" rtl="0" algn="l">
              <a:lnSpc>
                <a:spcPct val="90000"/>
              </a:lnSpc>
              <a:spcBef>
                <a:spcPts val="0"/>
              </a:spcBef>
              <a:spcAft>
                <a:spcPts val="0"/>
              </a:spcAft>
              <a:buNone/>
            </a:pPr>
            <a:r>
              <a:t/>
            </a:r>
            <a:endParaRPr/>
          </a:p>
          <a:p>
            <a:pPr indent="-308610" lvl="0" marL="457200" rtl="0" algn="l">
              <a:lnSpc>
                <a:spcPct val="90000"/>
              </a:lnSpc>
              <a:spcBef>
                <a:spcPts val="0"/>
              </a:spcBef>
              <a:spcAft>
                <a:spcPts val="0"/>
              </a:spcAft>
              <a:buClr>
                <a:schemeClr val="dk1"/>
              </a:buClr>
              <a:buSzPct val="90000"/>
              <a:buChar char="●"/>
            </a:pPr>
            <a:r>
              <a:rPr lang="en-US"/>
              <a:t>The background Attribute: sets the specified image at the background of the table: &lt;table background=“image-title”&gt;</a:t>
            </a:r>
            <a:endParaRPr/>
          </a:p>
          <a:p>
            <a:pPr indent="0" lvl="0" marL="457200" rtl="0" algn="l">
              <a:lnSpc>
                <a:spcPct val="90000"/>
              </a:lnSpc>
              <a:spcBef>
                <a:spcPts val="0"/>
              </a:spcBef>
              <a:spcAft>
                <a:spcPts val="0"/>
              </a:spcAft>
              <a:buNone/>
            </a:pPr>
            <a:r>
              <a:t/>
            </a:r>
            <a:endParaRPr/>
          </a:p>
          <a:p>
            <a:pPr indent="-308610" lvl="0" marL="457200" rtl="0" algn="l">
              <a:lnSpc>
                <a:spcPct val="90000"/>
              </a:lnSpc>
              <a:spcBef>
                <a:spcPts val="0"/>
              </a:spcBef>
              <a:spcAft>
                <a:spcPts val="0"/>
              </a:spcAft>
              <a:buClr>
                <a:schemeClr val="dk1"/>
              </a:buClr>
              <a:buSzPct val="90000"/>
              <a:buChar char="●"/>
            </a:pPr>
            <a:r>
              <a:rPr lang="en-US"/>
              <a:t>The height and width Attributes:</a:t>
            </a:r>
            <a:endParaRPr/>
          </a:p>
          <a:p>
            <a:pPr indent="0" lvl="0" marL="457200" rtl="0" algn="l">
              <a:lnSpc>
                <a:spcPct val="90000"/>
              </a:lnSpc>
              <a:spcBef>
                <a:spcPts val="0"/>
              </a:spcBef>
              <a:spcAft>
                <a:spcPts val="0"/>
              </a:spcAft>
              <a:buNone/>
            </a:pPr>
            <a:r>
              <a:rPr lang="en-US"/>
              <a:t>The cellpadding Attribute: The cellpadding attribute is used to create a gap between the edges of a cell and its contents: &lt;table cellpadding=“50”&gt;</a:t>
            </a:r>
            <a:endParaRPr/>
          </a:p>
          <a:p>
            <a:pPr indent="0" lvl="0" marL="457200" rtl="0" algn="l">
              <a:lnSpc>
                <a:spcPct val="90000"/>
              </a:lnSpc>
              <a:spcBef>
                <a:spcPts val="0"/>
              </a:spcBef>
              <a:spcAft>
                <a:spcPts val="0"/>
              </a:spcAft>
              <a:buNone/>
            </a:pPr>
            <a:r>
              <a:t/>
            </a:r>
            <a:endParaRPr/>
          </a:p>
          <a:p>
            <a:pPr indent="-308610" lvl="0" marL="457200" rtl="0" algn="l">
              <a:lnSpc>
                <a:spcPct val="90000"/>
              </a:lnSpc>
              <a:spcBef>
                <a:spcPts val="0"/>
              </a:spcBef>
              <a:spcAft>
                <a:spcPts val="0"/>
              </a:spcAft>
              <a:buClr>
                <a:schemeClr val="dk1"/>
              </a:buClr>
              <a:buSzPct val="90000"/>
              <a:buChar char="●"/>
            </a:pPr>
            <a:r>
              <a:rPr lang="en-US"/>
              <a:t>The cellspacing Attribute: The cellspacing attribute is used to create a space between the borders of each cell</a:t>
            </a:r>
            <a:endParaRPr/>
          </a:p>
        </p:txBody>
      </p:sp>
      <p:sp>
        <p:nvSpPr>
          <p:cNvPr id="407" name="Google Shape;407;p9"/>
          <p:cNvSpPr txBox="1"/>
          <p:nvPr>
            <p:ph idx="3" type="body"/>
          </p:nvPr>
        </p:nvSpPr>
        <p:spPr>
          <a:xfrm>
            <a:off x="6217958" y="2382402"/>
            <a:ext cx="4937700" cy="7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sz="1700"/>
              <a:t>Row level attributes:</a:t>
            </a:r>
            <a:endParaRPr sz="1700"/>
          </a:p>
        </p:txBody>
      </p:sp>
      <p:sp>
        <p:nvSpPr>
          <p:cNvPr id="408" name="Google Shape;408;p9"/>
          <p:cNvSpPr txBox="1"/>
          <p:nvPr>
            <p:ph idx="4" type="body"/>
          </p:nvPr>
        </p:nvSpPr>
        <p:spPr>
          <a:xfrm>
            <a:off x="6249433" y="2978059"/>
            <a:ext cx="4937700" cy="3378300"/>
          </a:xfrm>
          <a:prstGeom prst="rect">
            <a:avLst/>
          </a:prstGeom>
          <a:noFill/>
          <a:ln>
            <a:noFill/>
          </a:ln>
        </p:spPr>
        <p:txBody>
          <a:bodyPr anchorCtr="0" anchor="t" bIns="45700" lIns="0" spcFirstLastPara="1" rIns="0" wrap="square" tIns="45700">
            <a:normAutofit/>
          </a:bodyPr>
          <a:lstStyle/>
          <a:p>
            <a:pPr indent="-317500" lvl="0" marL="457200" rtl="0" algn="l">
              <a:lnSpc>
                <a:spcPct val="100000"/>
              </a:lnSpc>
              <a:spcBef>
                <a:spcPts val="0"/>
              </a:spcBef>
              <a:spcAft>
                <a:spcPts val="0"/>
              </a:spcAft>
              <a:buClr>
                <a:schemeClr val="dk1"/>
              </a:buClr>
              <a:buSzPts val="1400"/>
              <a:buChar char="●"/>
            </a:pPr>
            <a:r>
              <a:rPr lang="en-US" sz="1400"/>
              <a:t>The align Attribute: </a:t>
            </a:r>
            <a:endParaRPr sz="1400"/>
          </a:p>
          <a:p>
            <a:pPr indent="457200" lvl="0" marL="914400" rtl="0" algn="l">
              <a:lnSpc>
                <a:spcPct val="100000"/>
              </a:lnSpc>
              <a:spcBef>
                <a:spcPts val="0"/>
              </a:spcBef>
              <a:spcAft>
                <a:spcPts val="0"/>
              </a:spcAft>
              <a:buNone/>
            </a:pPr>
            <a:r>
              <a:rPr lang="en-US" sz="1400"/>
              <a:t>&lt;tr align=“center,right or left”&gt;</a:t>
            </a:r>
            <a:endParaRPr sz="1400"/>
          </a:p>
          <a:p>
            <a:pPr indent="457200" lvl="0" marL="9144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dk1"/>
              </a:buClr>
              <a:buSzPts val="1400"/>
              <a:buChar char="●"/>
            </a:pPr>
            <a:r>
              <a:rPr lang="en-US" sz="1400"/>
              <a:t>The bgcolor Attribute:</a:t>
            </a:r>
            <a:endParaRPr sz="1400"/>
          </a:p>
          <a:p>
            <a:pPr indent="0" lvl="0" marL="1371600" rtl="0" algn="l">
              <a:lnSpc>
                <a:spcPct val="100000"/>
              </a:lnSpc>
              <a:spcBef>
                <a:spcPts val="0"/>
              </a:spcBef>
              <a:spcAft>
                <a:spcPts val="0"/>
              </a:spcAft>
              <a:buNone/>
            </a:pPr>
            <a:r>
              <a:rPr lang="en-US" sz="1400"/>
              <a:t>&lt;tr bgcolor=“gray”&gt;</a:t>
            </a:r>
            <a:endParaRPr sz="1400"/>
          </a:p>
          <a:p>
            <a:pPr indent="0" lvl="0" marL="13716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dk1"/>
              </a:buClr>
              <a:buSzPts val="1400"/>
              <a:buChar char="●"/>
            </a:pPr>
            <a:r>
              <a:rPr lang="en-US" sz="1400"/>
              <a:t>The background Attribute:</a:t>
            </a:r>
            <a:endParaRPr sz="1400"/>
          </a:p>
          <a:p>
            <a:pPr indent="0" lvl="0" marL="1371600" rtl="0" algn="l">
              <a:lnSpc>
                <a:spcPct val="100000"/>
              </a:lnSpc>
              <a:spcBef>
                <a:spcPts val="0"/>
              </a:spcBef>
              <a:spcAft>
                <a:spcPts val="0"/>
              </a:spcAft>
              <a:buNone/>
            </a:pPr>
            <a:r>
              <a:rPr lang="en-US" sz="1400"/>
              <a:t>&lt;tr background=“image-name”&gt;</a:t>
            </a:r>
            <a:endParaRPr sz="1400"/>
          </a:p>
          <a:p>
            <a:pPr indent="0" lvl="0" marL="13716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dk1"/>
              </a:buClr>
              <a:buSzPts val="1400"/>
              <a:buChar char="●"/>
            </a:pPr>
            <a:r>
              <a:rPr lang="en-US" sz="1400"/>
              <a:t>The height and width Attributes:</a:t>
            </a:r>
            <a:endParaRPr sz="1400"/>
          </a:p>
          <a:p>
            <a:pPr indent="0" lvl="0" marL="1371600" rtl="0" algn="l">
              <a:lnSpc>
                <a:spcPct val="100000"/>
              </a:lnSpc>
              <a:spcBef>
                <a:spcPts val="0"/>
              </a:spcBef>
              <a:spcAft>
                <a:spcPts val="0"/>
              </a:spcAft>
              <a:buNone/>
            </a:pPr>
            <a:r>
              <a:rPr lang="en-US" sz="1400"/>
              <a:t>&lt;tr  height=“20”  widht=“20”&gt;</a:t>
            </a:r>
            <a:endParaRPr sz="1400"/>
          </a:p>
          <a:p>
            <a:pPr indent="0" lvl="0" marL="13716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Clr>
                <a:schemeClr val="dk1"/>
              </a:buClr>
              <a:buSzPts val="1400"/>
              <a:buChar char="●"/>
            </a:pPr>
            <a:r>
              <a:rPr lang="en-US" sz="1400"/>
              <a:t>The valign Attributes:</a:t>
            </a:r>
            <a:endParaRPr sz="1400"/>
          </a:p>
          <a:p>
            <a:pPr indent="0" lvl="0" marL="1371600" rtl="0" algn="l">
              <a:lnSpc>
                <a:spcPct val="100000"/>
              </a:lnSpc>
              <a:spcBef>
                <a:spcPts val="0"/>
              </a:spcBef>
              <a:spcAft>
                <a:spcPts val="0"/>
              </a:spcAft>
              <a:buNone/>
            </a:pPr>
            <a:r>
              <a:rPr lang="en-US" sz="1400"/>
              <a:t>&lt;tr   valign=“top, middle or bottom”&gt;</a:t>
            </a:r>
            <a:endParaRPr sz="6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p>
        </p:txBody>
      </p:sp>
      <p:sp>
        <p:nvSpPr>
          <p:cNvPr id="409" name="Google Shape;409;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cxnSp>
        <p:nvCxnSpPr>
          <p:cNvPr id="410" name="Google Shape;410;p9"/>
          <p:cNvCxnSpPr/>
          <p:nvPr/>
        </p:nvCxnSpPr>
        <p:spPr>
          <a:xfrm>
            <a:off x="6118983" y="1986843"/>
            <a:ext cx="46500" cy="4009800"/>
          </a:xfrm>
          <a:prstGeom prst="straightConnector1">
            <a:avLst/>
          </a:prstGeom>
          <a:noFill/>
          <a:ln cap="flat" cmpd="sng" w="9525">
            <a:solidFill>
              <a:schemeClr val="dk2"/>
            </a:solidFill>
            <a:prstDash val="solid"/>
            <a:round/>
            <a:headEnd len="med" w="med" type="none"/>
            <a:tailEnd len="med" w="med" type="none"/>
          </a:ln>
        </p:spPr>
      </p:cxnSp>
      <p:sp>
        <p:nvSpPr>
          <p:cNvPr id="411" name="Google Shape;411;p9"/>
          <p:cNvSpPr txBox="1"/>
          <p:nvPr/>
        </p:nvSpPr>
        <p:spPr>
          <a:xfrm>
            <a:off x="1231950" y="1735650"/>
            <a:ext cx="920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Table attributes:</a:t>
            </a:r>
            <a:endParaRPr b="1" sz="1200"/>
          </a:p>
          <a:p>
            <a:pPr indent="-304800" lvl="0" marL="457200" rtl="0" algn="l">
              <a:spcBef>
                <a:spcPts val="0"/>
              </a:spcBef>
              <a:spcAft>
                <a:spcPts val="0"/>
              </a:spcAft>
              <a:buSzPts val="1200"/>
              <a:buFont typeface="Arial"/>
              <a:buAutoNum type="arabicPeriod"/>
            </a:pPr>
            <a:r>
              <a:rPr lang="en-US" sz="1200"/>
              <a:t>Table level attributes</a:t>
            </a:r>
            <a:endParaRPr sz="1200"/>
          </a:p>
          <a:p>
            <a:pPr indent="-304800" lvl="0" marL="457200" rtl="0" algn="l">
              <a:spcBef>
                <a:spcPts val="0"/>
              </a:spcBef>
              <a:spcAft>
                <a:spcPts val="0"/>
              </a:spcAft>
              <a:buSzPts val="1200"/>
              <a:buFont typeface="Arial"/>
              <a:buAutoNum type="arabicPeriod"/>
            </a:pPr>
            <a:r>
              <a:rPr lang="en-US" sz="1200"/>
              <a:t>Row level attributes</a:t>
            </a:r>
            <a:endParaRPr sz="1200"/>
          </a:p>
          <a:p>
            <a:pPr indent="-304800" lvl="0" marL="457200" rtl="0" algn="l">
              <a:spcBef>
                <a:spcPts val="0"/>
              </a:spcBef>
              <a:spcAft>
                <a:spcPts val="0"/>
              </a:spcAft>
              <a:buSzPts val="1200"/>
              <a:buFont typeface="Arial"/>
              <a:buAutoNum type="arabicPeriod"/>
            </a:pPr>
            <a:r>
              <a:rPr lang="en-US" sz="1200"/>
              <a:t>Cell level attributes</a:t>
            </a:r>
            <a:endParaRPr/>
          </a:p>
        </p:txBody>
      </p:sp>
      <p:sp>
        <p:nvSpPr>
          <p:cNvPr id="412" name="Google Shape;412;p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58bda26af7_1_2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4500"/>
              <a:t>Basic Construction of an HTML Page:</a:t>
            </a:r>
            <a:endParaRPr sz="4500"/>
          </a:p>
        </p:txBody>
      </p:sp>
      <p:sp>
        <p:nvSpPr>
          <p:cNvPr id="418" name="Google Shape;418;g158bda26af7_1_231"/>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a:t>Cell level attributes:</a:t>
            </a:r>
            <a:endParaRPr/>
          </a:p>
        </p:txBody>
      </p:sp>
      <p:sp>
        <p:nvSpPr>
          <p:cNvPr id="419" name="Google Shape;419;g158bda26af7_1_231"/>
          <p:cNvSpPr txBox="1"/>
          <p:nvPr>
            <p:ph idx="2" type="body"/>
          </p:nvPr>
        </p:nvSpPr>
        <p:spPr>
          <a:xfrm>
            <a:off x="1097270" y="2441650"/>
            <a:ext cx="9831600" cy="3378300"/>
          </a:xfrm>
          <a:prstGeom prst="rect">
            <a:avLst/>
          </a:prstGeom>
          <a:noFill/>
          <a:ln>
            <a:noFill/>
          </a:ln>
        </p:spPr>
        <p:txBody>
          <a:bodyPr anchorCtr="0" anchor="t" bIns="45700" lIns="0" spcFirstLastPara="1" rIns="0" wrap="square" tIns="45700">
            <a:normAutofit/>
          </a:bodyPr>
          <a:lstStyle/>
          <a:p>
            <a:pPr indent="-304800" lvl="0" marL="457200" rtl="0" algn="l">
              <a:lnSpc>
                <a:spcPct val="90000"/>
              </a:lnSpc>
              <a:spcBef>
                <a:spcPts val="0"/>
              </a:spcBef>
              <a:spcAft>
                <a:spcPts val="0"/>
              </a:spcAft>
              <a:buClr>
                <a:schemeClr val="dk1"/>
              </a:buClr>
              <a:buSzPts val="1200"/>
              <a:buChar char="●"/>
            </a:pPr>
            <a:r>
              <a:rPr lang="en-US" sz="1400"/>
              <a:t>The align Attribute: </a:t>
            </a:r>
            <a:endParaRPr sz="1400"/>
          </a:p>
          <a:p>
            <a:pPr indent="0" lvl="0" marL="457200" rtl="0" algn="l">
              <a:lnSpc>
                <a:spcPct val="90000"/>
              </a:lnSpc>
              <a:spcBef>
                <a:spcPts val="0"/>
              </a:spcBef>
              <a:spcAft>
                <a:spcPts val="0"/>
              </a:spcAft>
              <a:buNone/>
            </a:pPr>
            <a:r>
              <a:rPr lang="en-US" sz="1400"/>
              <a:t>&lt;tr align=“center,right or left”&gt;</a:t>
            </a:r>
            <a:endParaRPr sz="1400"/>
          </a:p>
          <a:p>
            <a:pPr indent="0" lvl="0" marL="457200" rtl="0" algn="l">
              <a:lnSpc>
                <a:spcPct val="90000"/>
              </a:lnSpc>
              <a:spcBef>
                <a:spcPts val="0"/>
              </a:spcBef>
              <a:spcAft>
                <a:spcPts val="0"/>
              </a:spcAft>
              <a:buNone/>
            </a:pPr>
            <a:r>
              <a:t/>
            </a:r>
            <a:endParaRPr sz="1400"/>
          </a:p>
          <a:p>
            <a:pPr indent="-304800" lvl="0" marL="457200" rtl="0" algn="l">
              <a:lnSpc>
                <a:spcPct val="90000"/>
              </a:lnSpc>
              <a:spcBef>
                <a:spcPts val="0"/>
              </a:spcBef>
              <a:spcAft>
                <a:spcPts val="0"/>
              </a:spcAft>
              <a:buClr>
                <a:schemeClr val="dk1"/>
              </a:buClr>
              <a:buSzPts val="1200"/>
              <a:buChar char="●"/>
            </a:pPr>
            <a:r>
              <a:rPr lang="en-US" sz="1400"/>
              <a:t>The bgcolor Attribute: The height and width Attributes:</a:t>
            </a:r>
            <a:endParaRPr sz="1400"/>
          </a:p>
          <a:p>
            <a:pPr indent="0" lvl="0" marL="457200" rtl="0" algn="l">
              <a:lnSpc>
                <a:spcPct val="90000"/>
              </a:lnSpc>
              <a:spcBef>
                <a:spcPts val="0"/>
              </a:spcBef>
              <a:spcAft>
                <a:spcPts val="0"/>
              </a:spcAft>
              <a:buNone/>
            </a:pPr>
            <a:r>
              <a:t/>
            </a:r>
            <a:endParaRPr sz="1400"/>
          </a:p>
          <a:p>
            <a:pPr indent="-304800" lvl="0" marL="457200" rtl="0" algn="l">
              <a:lnSpc>
                <a:spcPct val="90000"/>
              </a:lnSpc>
              <a:spcBef>
                <a:spcPts val="0"/>
              </a:spcBef>
              <a:spcAft>
                <a:spcPts val="0"/>
              </a:spcAft>
              <a:buClr>
                <a:schemeClr val="dk1"/>
              </a:buClr>
              <a:buSzPts val="1200"/>
              <a:buChar char="●"/>
            </a:pPr>
            <a:r>
              <a:rPr lang="en-US" sz="1400"/>
              <a:t>The valign Attributes: a)The rowspan Attributes: used when a cell should span across more than one rows. b)The colspan Attribute: used when a cell should span across more than one column</a:t>
            </a:r>
            <a:endParaRPr sz="1400"/>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Adding caption to the table:</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Clr>
                <a:schemeClr val="dk1"/>
              </a:buClr>
              <a:buSzPts val="1400"/>
              <a:buChar char="➔"/>
            </a:pPr>
            <a:r>
              <a:rPr lang="en-US" sz="1400"/>
              <a:t>&lt;caption&gt; tag is used to add a caption of the table</a:t>
            </a:r>
            <a:endParaRPr sz="1400"/>
          </a:p>
          <a:p>
            <a:pPr indent="0" lvl="0" marL="457200" rtl="0" algn="l">
              <a:lnSpc>
                <a:spcPct val="90000"/>
              </a:lnSpc>
              <a:spcBef>
                <a:spcPts val="0"/>
              </a:spcBef>
              <a:spcAft>
                <a:spcPts val="0"/>
              </a:spcAft>
              <a:buNone/>
            </a:pPr>
            <a:r>
              <a:t/>
            </a:r>
            <a:endParaRPr sz="1400"/>
          </a:p>
          <a:p>
            <a:pPr indent="-317500" lvl="0" marL="457200" rtl="0" algn="l">
              <a:lnSpc>
                <a:spcPct val="90000"/>
              </a:lnSpc>
              <a:spcBef>
                <a:spcPts val="0"/>
              </a:spcBef>
              <a:spcAft>
                <a:spcPts val="0"/>
              </a:spcAft>
              <a:buClr>
                <a:schemeClr val="dk1"/>
              </a:buClr>
              <a:buSzPts val="1400"/>
              <a:buChar char="➔"/>
            </a:pPr>
            <a:r>
              <a:rPr lang="en-US" sz="1400"/>
              <a:t>We usually add caption before the first row of the table</a:t>
            </a:r>
            <a:endParaRPr sz="1400"/>
          </a:p>
          <a:p>
            <a:pPr indent="0" lvl="0" marL="0" rtl="0" algn="l">
              <a:lnSpc>
                <a:spcPct val="90000"/>
              </a:lnSpc>
              <a:spcBef>
                <a:spcPts val="0"/>
              </a:spcBef>
              <a:spcAft>
                <a:spcPts val="0"/>
              </a:spcAft>
              <a:buNone/>
            </a:pPr>
            <a:r>
              <a:t/>
            </a:r>
            <a:endParaRPr/>
          </a:p>
        </p:txBody>
      </p:sp>
      <p:sp>
        <p:nvSpPr>
          <p:cNvPr id="420" name="Google Shape;420;g158bda26af7_1_2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sp>
        <p:nvSpPr>
          <p:cNvPr id="421" name="Google Shape;421;g158bda26af7_1_2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58bda26af7_1_24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4500"/>
              <a:t>Basic Construction of an HTML Page:</a:t>
            </a:r>
            <a:endParaRPr sz="4500"/>
          </a:p>
        </p:txBody>
      </p:sp>
      <p:sp>
        <p:nvSpPr>
          <p:cNvPr id="427" name="Google Shape;427;g158bda26af7_1_244"/>
          <p:cNvSpPr txBox="1"/>
          <p:nvPr>
            <p:ph idx="1" type="body"/>
          </p:nvPr>
        </p:nvSpPr>
        <p:spPr>
          <a:xfrm>
            <a:off x="1097280" y="1846052"/>
            <a:ext cx="4937700" cy="73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n-US"/>
              <a:t>HTML FORMS</a:t>
            </a:r>
            <a:endParaRPr/>
          </a:p>
        </p:txBody>
      </p:sp>
      <p:sp>
        <p:nvSpPr>
          <p:cNvPr id="428" name="Google Shape;428;g158bda26af7_1_244"/>
          <p:cNvSpPr txBox="1"/>
          <p:nvPr>
            <p:ph idx="2" type="body"/>
          </p:nvPr>
        </p:nvSpPr>
        <p:spPr>
          <a:xfrm>
            <a:off x="1097270" y="2441650"/>
            <a:ext cx="9831600" cy="3378300"/>
          </a:xfrm>
          <a:prstGeom prst="rect">
            <a:avLst/>
          </a:prstGeom>
          <a:noFill/>
          <a:ln>
            <a:noFill/>
          </a:ln>
        </p:spPr>
        <p:txBody>
          <a:bodyPr anchorCtr="0" anchor="t" bIns="45700" lIns="0" spcFirstLastPara="1" rIns="0" wrap="square" tIns="45700">
            <a:noAutofit/>
          </a:bodyPr>
          <a:lstStyle/>
          <a:p>
            <a:pPr indent="-317500" lvl="0" marL="457200" rtl="0" algn="l">
              <a:lnSpc>
                <a:spcPct val="70000"/>
              </a:lnSpc>
              <a:spcBef>
                <a:spcPts val="0"/>
              </a:spcBef>
              <a:spcAft>
                <a:spcPts val="0"/>
              </a:spcAft>
              <a:buClr>
                <a:schemeClr val="dk1"/>
              </a:buClr>
              <a:buSzPts val="1400"/>
              <a:buFont typeface="Arial"/>
              <a:buChar char="●"/>
            </a:pPr>
            <a:r>
              <a:rPr lang="en-US" sz="1400"/>
              <a:t>Forms provide a means of submitting information from the client to the server</a:t>
            </a:r>
            <a:endParaRPr sz="1400"/>
          </a:p>
          <a:p>
            <a:pPr indent="0" lvl="0" marL="457200" rtl="0" algn="l">
              <a:lnSpc>
                <a:spcPct val="70000"/>
              </a:lnSpc>
              <a:spcBef>
                <a:spcPts val="0"/>
              </a:spcBef>
              <a:spcAft>
                <a:spcPts val="0"/>
              </a:spcAft>
              <a:buNone/>
            </a:pPr>
            <a:r>
              <a:t/>
            </a:r>
            <a:endParaRPr sz="1400"/>
          </a:p>
          <a:p>
            <a:pPr indent="-317500" lvl="0" marL="457200" rtl="0" algn="l">
              <a:lnSpc>
                <a:spcPct val="70000"/>
              </a:lnSpc>
              <a:spcBef>
                <a:spcPts val="0"/>
              </a:spcBef>
              <a:spcAft>
                <a:spcPts val="0"/>
              </a:spcAft>
              <a:buClr>
                <a:schemeClr val="dk1"/>
              </a:buClr>
              <a:buSzPts val="1400"/>
              <a:buFont typeface="Arial"/>
              <a:buChar char="●"/>
            </a:pPr>
            <a:r>
              <a:rPr lang="en-US" sz="1400"/>
              <a:t>HTML supports tags for creating forms, however, it does not process the information</a:t>
            </a:r>
            <a:endParaRPr sz="1400"/>
          </a:p>
          <a:p>
            <a:pPr indent="0" lvl="0" marL="457200" rtl="0" algn="l">
              <a:lnSpc>
                <a:spcPct val="70000"/>
              </a:lnSpc>
              <a:spcBef>
                <a:spcPts val="0"/>
              </a:spcBef>
              <a:spcAft>
                <a:spcPts val="0"/>
              </a:spcAft>
              <a:buNone/>
            </a:pPr>
            <a:r>
              <a:t/>
            </a:r>
            <a:endParaRPr sz="1400"/>
          </a:p>
          <a:p>
            <a:pPr indent="-317500" lvl="0" marL="457200" rtl="0" algn="l">
              <a:lnSpc>
                <a:spcPct val="70000"/>
              </a:lnSpc>
              <a:spcBef>
                <a:spcPts val="0"/>
              </a:spcBef>
              <a:spcAft>
                <a:spcPts val="0"/>
              </a:spcAft>
              <a:buClr>
                <a:schemeClr val="dk1"/>
              </a:buClr>
              <a:buSzPts val="1400"/>
              <a:buFont typeface="Arial"/>
              <a:buChar char="●"/>
            </a:pPr>
            <a:r>
              <a:rPr lang="en-US" sz="1400"/>
              <a:t>Use server-side script to process form information</a:t>
            </a:r>
            <a:endParaRPr sz="1400"/>
          </a:p>
          <a:p>
            <a:pPr indent="0" lvl="0" marL="457200" rtl="0" algn="l">
              <a:lnSpc>
                <a:spcPct val="70000"/>
              </a:lnSpc>
              <a:spcBef>
                <a:spcPts val="0"/>
              </a:spcBef>
              <a:spcAft>
                <a:spcPts val="0"/>
              </a:spcAft>
              <a:buNone/>
            </a:pPr>
            <a:r>
              <a:t/>
            </a:r>
            <a:endParaRPr sz="1400"/>
          </a:p>
          <a:p>
            <a:pPr indent="-317500" lvl="0" marL="457200" rtl="0" algn="l">
              <a:lnSpc>
                <a:spcPct val="70000"/>
              </a:lnSpc>
              <a:spcBef>
                <a:spcPts val="0"/>
              </a:spcBef>
              <a:spcAft>
                <a:spcPts val="0"/>
              </a:spcAft>
              <a:buClr>
                <a:schemeClr val="dk1"/>
              </a:buClr>
              <a:buSzPts val="1400"/>
              <a:buFont typeface="Arial"/>
              <a:buChar char="●"/>
            </a:pPr>
            <a:r>
              <a:rPr lang="en-US" sz="1400"/>
              <a:t>Server-side script runs on the Web server and receives data from a form and uses it to perform a set of tasks</a:t>
            </a:r>
            <a:endParaRPr sz="1400"/>
          </a:p>
          <a:p>
            <a:pPr indent="0" lvl="0" marL="457200" rtl="0" algn="l">
              <a:lnSpc>
                <a:spcPct val="70000"/>
              </a:lnSpc>
              <a:spcBef>
                <a:spcPts val="0"/>
              </a:spcBef>
              <a:spcAft>
                <a:spcPts val="0"/>
              </a:spcAft>
              <a:buNone/>
            </a:pPr>
            <a:r>
              <a:t/>
            </a:r>
            <a:endParaRPr sz="1400"/>
          </a:p>
          <a:p>
            <a:pPr indent="-317500" lvl="0" marL="457200" rtl="0" algn="l">
              <a:lnSpc>
                <a:spcPct val="95000"/>
              </a:lnSpc>
              <a:spcBef>
                <a:spcPts val="0"/>
              </a:spcBef>
              <a:spcAft>
                <a:spcPts val="0"/>
              </a:spcAft>
              <a:buClr>
                <a:srgbClr val="000000"/>
              </a:buClr>
              <a:buSzPts val="1400"/>
              <a:buFont typeface="Arial"/>
              <a:buChar char="●"/>
            </a:pPr>
            <a:r>
              <a:rPr i="1" lang="en-US" sz="1400">
                <a:solidFill>
                  <a:srgbClr val="000000"/>
                </a:solidFill>
              </a:rPr>
              <a:t>HTML FORMS elements</a:t>
            </a:r>
            <a:endParaRPr i="1" sz="1400">
              <a:solidFill>
                <a:srgbClr val="000000"/>
              </a:solidFill>
            </a:endParaRPr>
          </a:p>
          <a:p>
            <a:pPr indent="0" lvl="0" marL="914400" rtl="0" algn="l">
              <a:lnSpc>
                <a:spcPct val="70000"/>
              </a:lnSpc>
              <a:spcBef>
                <a:spcPts val="0"/>
              </a:spcBef>
              <a:spcAft>
                <a:spcPts val="0"/>
              </a:spcAft>
              <a:buSzPts val="935"/>
              <a:buNone/>
            </a:pPr>
            <a:r>
              <a:t/>
            </a:r>
            <a:endParaRPr sz="1400"/>
          </a:p>
          <a:p>
            <a:pPr indent="-317500" lvl="0" marL="914400" rtl="0" algn="l">
              <a:lnSpc>
                <a:spcPct val="80000"/>
              </a:lnSpc>
              <a:spcBef>
                <a:spcPts val="0"/>
              </a:spcBef>
              <a:spcAft>
                <a:spcPts val="0"/>
              </a:spcAft>
              <a:buClr>
                <a:srgbClr val="000000"/>
              </a:buClr>
              <a:buSzPts val="1400"/>
              <a:buFont typeface="Arial"/>
              <a:buChar char="➔"/>
            </a:pPr>
            <a:r>
              <a:rPr lang="en-US" sz="1400">
                <a:solidFill>
                  <a:srgbClr val="000000"/>
                </a:solidFill>
              </a:rPr>
              <a:t>form&gt; tag is used to start a form</a:t>
            </a:r>
            <a:endParaRPr sz="1400">
              <a:solidFill>
                <a:srgbClr val="000000"/>
              </a:solidFill>
            </a:endParaRPr>
          </a:p>
          <a:p>
            <a:pPr indent="-317500" lvl="0" marL="914400" rtl="0" algn="l">
              <a:lnSpc>
                <a:spcPct val="80000"/>
              </a:lnSpc>
              <a:spcBef>
                <a:spcPts val="0"/>
              </a:spcBef>
              <a:spcAft>
                <a:spcPts val="0"/>
              </a:spcAft>
              <a:buClr>
                <a:srgbClr val="000000"/>
              </a:buClr>
              <a:buSzPts val="1400"/>
              <a:buFont typeface="Arial"/>
              <a:buChar char="➔"/>
            </a:pPr>
            <a:r>
              <a:rPr lang="en-US" sz="1400">
                <a:solidFill>
                  <a:srgbClr val="000000"/>
                </a:solidFill>
              </a:rPr>
              <a:t>&lt;/form&gt; tag is used to end a form</a:t>
            </a:r>
            <a:endParaRPr sz="1400">
              <a:solidFill>
                <a:srgbClr val="000000"/>
              </a:solidFill>
            </a:endParaRPr>
          </a:p>
          <a:p>
            <a:pPr indent="-317500" lvl="0" marL="914400" rtl="0" algn="l">
              <a:lnSpc>
                <a:spcPct val="80000"/>
              </a:lnSpc>
              <a:spcBef>
                <a:spcPts val="0"/>
              </a:spcBef>
              <a:spcAft>
                <a:spcPts val="0"/>
              </a:spcAft>
              <a:buClr>
                <a:srgbClr val="000000"/>
              </a:buClr>
              <a:buSzPts val="1400"/>
              <a:buFont typeface="Arial"/>
              <a:buChar char="➔"/>
            </a:pPr>
            <a:r>
              <a:rPr lang="en-US" sz="1400">
                <a:solidFill>
                  <a:srgbClr val="000000"/>
                </a:solidFill>
              </a:rPr>
              <a:t>Between &lt;form&gt; and &lt;/form&gt;, form elements are placed</a:t>
            </a:r>
            <a:endParaRPr sz="1400">
              <a:solidFill>
                <a:srgbClr val="000000"/>
              </a:solidFill>
            </a:endParaRPr>
          </a:p>
          <a:p>
            <a:pPr indent="-317500" lvl="0" marL="914400" rtl="0" algn="l">
              <a:lnSpc>
                <a:spcPct val="80000"/>
              </a:lnSpc>
              <a:spcBef>
                <a:spcPts val="0"/>
              </a:spcBef>
              <a:spcAft>
                <a:spcPts val="0"/>
              </a:spcAft>
              <a:buClr>
                <a:srgbClr val="000000"/>
              </a:buClr>
              <a:buSzPts val="1400"/>
              <a:buFont typeface="Arial"/>
              <a:buChar char="➔"/>
            </a:pPr>
            <a:r>
              <a:rPr lang="en-US" sz="1400">
                <a:solidFill>
                  <a:srgbClr val="000000"/>
                </a:solidFill>
              </a:rPr>
              <a:t>We can declare a form as: &lt;form attributes&gt;</a:t>
            </a:r>
            <a:endParaRPr sz="1400">
              <a:solidFill>
                <a:srgbClr val="000000"/>
              </a:solidFill>
            </a:endParaRPr>
          </a:p>
          <a:p>
            <a:pPr indent="0" lvl="0" marL="1600200" rtl="0" algn="l">
              <a:lnSpc>
                <a:spcPct val="80000"/>
              </a:lnSpc>
              <a:spcBef>
                <a:spcPts val="0"/>
              </a:spcBef>
              <a:spcAft>
                <a:spcPts val="0"/>
              </a:spcAft>
              <a:buSzPts val="935"/>
              <a:buNone/>
            </a:pPr>
            <a:r>
              <a:rPr lang="en-US" sz="1400">
                <a:solidFill>
                  <a:srgbClr val="000000"/>
                </a:solidFill>
              </a:rPr>
              <a:t>form elements and layout tags: &lt;/form&gt;</a:t>
            </a:r>
            <a:endParaRPr sz="1400">
              <a:solidFill>
                <a:srgbClr val="000000"/>
              </a:solidFill>
            </a:endParaRPr>
          </a:p>
          <a:p>
            <a:pPr indent="-317500" lvl="0" marL="1371600" rtl="0" algn="l">
              <a:lnSpc>
                <a:spcPct val="80000"/>
              </a:lnSpc>
              <a:spcBef>
                <a:spcPts val="0"/>
              </a:spcBef>
              <a:spcAft>
                <a:spcPts val="0"/>
              </a:spcAft>
              <a:buClr>
                <a:srgbClr val="000000"/>
              </a:buClr>
              <a:buSzPts val="1400"/>
              <a:buFont typeface="Arial"/>
              <a:buChar char="●"/>
            </a:pPr>
            <a:r>
              <a:rPr lang="en-US" sz="1400">
                <a:solidFill>
                  <a:srgbClr val="000000"/>
                </a:solidFill>
              </a:rPr>
              <a:t>A single page can include several different forms, but you cannot nest one form  inside another</a:t>
            </a:r>
            <a:endParaRPr sz="1400">
              <a:solidFill>
                <a:srgbClr val="000000"/>
              </a:solidFill>
            </a:endParaRPr>
          </a:p>
          <a:p>
            <a:pPr indent="-317500" lvl="0" marL="1371600" rtl="0" algn="l">
              <a:lnSpc>
                <a:spcPct val="80000"/>
              </a:lnSpc>
              <a:spcBef>
                <a:spcPts val="0"/>
              </a:spcBef>
              <a:spcAft>
                <a:spcPts val="0"/>
              </a:spcAft>
              <a:buClr>
                <a:srgbClr val="000000"/>
              </a:buClr>
              <a:buSzPts val="1400"/>
              <a:buFont typeface="Arial"/>
              <a:buChar char="●"/>
            </a:pPr>
            <a:r>
              <a:rPr lang="en-US" sz="1400">
                <a:solidFill>
                  <a:srgbClr val="000000"/>
                </a:solidFill>
              </a:rPr>
              <a:t>Common Form Attributes:</a:t>
            </a:r>
            <a:endParaRPr sz="1400">
              <a:solidFill>
                <a:srgbClr val="000000"/>
              </a:solidFill>
            </a:endParaRPr>
          </a:p>
          <a:p>
            <a:pPr indent="-317500" lvl="1" marL="1828800" rtl="0" algn="l">
              <a:lnSpc>
                <a:spcPct val="80000"/>
              </a:lnSpc>
              <a:spcBef>
                <a:spcPts val="0"/>
              </a:spcBef>
              <a:spcAft>
                <a:spcPts val="0"/>
              </a:spcAft>
              <a:buClr>
                <a:srgbClr val="000000"/>
              </a:buClr>
              <a:buSzPts val="1400"/>
              <a:buFont typeface="Arial"/>
              <a:buChar char="•"/>
            </a:pPr>
            <a:r>
              <a:rPr b="1" lang="en-US" sz="1400">
                <a:solidFill>
                  <a:srgbClr val="000000"/>
                </a:solidFill>
              </a:rPr>
              <a:t>action</a:t>
            </a:r>
            <a:r>
              <a:rPr lang="en-US" sz="1400">
                <a:solidFill>
                  <a:srgbClr val="000000"/>
                </a:solidFill>
              </a:rPr>
              <a:t> - gives the URL of the application that is to receive and process the forms data</a:t>
            </a:r>
            <a:endParaRPr sz="1400">
              <a:solidFill>
                <a:srgbClr val="000000"/>
              </a:solidFill>
            </a:endParaRPr>
          </a:p>
          <a:p>
            <a:pPr indent="-317500" lvl="1" marL="1828800" rtl="0" algn="l">
              <a:lnSpc>
                <a:spcPct val="80000"/>
              </a:lnSpc>
              <a:spcBef>
                <a:spcPts val="0"/>
              </a:spcBef>
              <a:spcAft>
                <a:spcPts val="0"/>
              </a:spcAft>
              <a:buClr>
                <a:srgbClr val="000000"/>
              </a:buClr>
              <a:buSzPts val="1400"/>
              <a:buFont typeface="Arial"/>
              <a:buChar char="•"/>
            </a:pPr>
            <a:r>
              <a:rPr b="1" lang="en-US" sz="1400">
                <a:solidFill>
                  <a:srgbClr val="000000"/>
                </a:solidFill>
              </a:rPr>
              <a:t>method</a:t>
            </a:r>
            <a:r>
              <a:rPr lang="en-US" sz="1400">
                <a:solidFill>
                  <a:srgbClr val="000000"/>
                </a:solidFill>
              </a:rPr>
              <a:t> - sets the HTTP method that the browser uses to send the form's data to the server for processing; Either </a:t>
            </a:r>
            <a:r>
              <a:rPr lang="en-US" sz="1400">
                <a:solidFill>
                  <a:srgbClr val="000000"/>
                </a:solidFill>
                <a:uFill>
                  <a:noFill/>
                </a:uFill>
                <a:hlinkClick r:id="rId3">
                  <a:extLst>
                    <a:ext uri="{A12FA001-AC4F-418D-AE19-62706E023703}">
                      <ahyp:hlinkClr val="tx"/>
                    </a:ext>
                  </a:extLst>
                </a:hlinkClick>
              </a:rPr>
              <a:t>POST</a:t>
            </a:r>
            <a:r>
              <a:rPr lang="en-US" sz="1400">
                <a:solidFill>
                  <a:srgbClr val="000000"/>
                </a:solidFill>
              </a:rPr>
              <a:t> or </a:t>
            </a:r>
            <a:r>
              <a:rPr lang="en-US" sz="1400">
                <a:solidFill>
                  <a:srgbClr val="000000"/>
                </a:solidFill>
                <a:uFill>
                  <a:noFill/>
                </a:uFill>
                <a:hlinkClick r:id="rId4">
                  <a:extLst>
                    <a:ext uri="{A12FA001-AC4F-418D-AE19-62706E023703}">
                      <ahyp:hlinkClr val="tx"/>
                    </a:ext>
                  </a:extLst>
                </a:hlinkClick>
              </a:rPr>
              <a:t>GET</a:t>
            </a:r>
            <a:endParaRPr sz="1400">
              <a:solidFill>
                <a:srgbClr val="000000"/>
              </a:solidFill>
            </a:endParaRPr>
          </a:p>
          <a:p>
            <a:pPr indent="-317500" lvl="1" marL="1828800" rtl="0" algn="l">
              <a:lnSpc>
                <a:spcPct val="80000"/>
              </a:lnSpc>
              <a:spcBef>
                <a:spcPts val="0"/>
              </a:spcBef>
              <a:spcAft>
                <a:spcPts val="0"/>
              </a:spcAft>
              <a:buClr>
                <a:srgbClr val="000000"/>
              </a:buClr>
              <a:buSzPts val="1400"/>
              <a:buFont typeface="Arial"/>
              <a:buChar char="•"/>
            </a:pPr>
            <a:r>
              <a:rPr b="1" lang="en-US" sz="1400">
                <a:solidFill>
                  <a:srgbClr val="000000"/>
                </a:solidFill>
              </a:rPr>
              <a:t>name</a:t>
            </a:r>
            <a:r>
              <a:rPr lang="en-US" sz="1400">
                <a:solidFill>
                  <a:srgbClr val="000000"/>
                </a:solidFill>
              </a:rPr>
              <a:t> – name of the form</a:t>
            </a:r>
            <a:endParaRPr sz="1400"/>
          </a:p>
        </p:txBody>
      </p:sp>
      <p:sp>
        <p:nvSpPr>
          <p:cNvPr id="429" name="Google Shape;429;g158bda26af7_1_2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sp>
        <p:nvSpPr>
          <p:cNvPr id="430" name="Google Shape;430;g158bda26af7_1_2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591edfea61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Basic Construction of an HTML Page:</a:t>
            </a:r>
            <a:endParaRPr/>
          </a:p>
        </p:txBody>
      </p:sp>
      <p:pic>
        <p:nvPicPr>
          <p:cNvPr id="437" name="Google Shape;437;g1591edfea61_0_1"/>
          <p:cNvPicPr preferRelativeResize="0"/>
          <p:nvPr/>
        </p:nvPicPr>
        <p:blipFill rotWithShape="1">
          <a:blip r:embed="rId3">
            <a:alphaModFix/>
          </a:blip>
          <a:srcRect b="6365" l="8745" r="5682" t="6199"/>
          <a:stretch/>
        </p:blipFill>
        <p:spPr>
          <a:xfrm>
            <a:off x="3800625" y="1913975"/>
            <a:ext cx="7837700" cy="4504451"/>
          </a:xfrm>
          <a:prstGeom prst="rect">
            <a:avLst/>
          </a:prstGeom>
          <a:noFill/>
          <a:ln>
            <a:noFill/>
          </a:ln>
        </p:spPr>
      </p:pic>
      <p:sp>
        <p:nvSpPr>
          <p:cNvPr id="438" name="Google Shape;438;g1591edfea61_0_1"/>
          <p:cNvSpPr txBox="1"/>
          <p:nvPr/>
        </p:nvSpPr>
        <p:spPr>
          <a:xfrm>
            <a:off x="800625" y="3982300"/>
            <a:ext cx="3000000" cy="3678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a:solidFill>
                  <a:schemeClr val="dk1"/>
                </a:solidFill>
              </a:rPr>
              <a:t>HTML Forms and their elements</a:t>
            </a:r>
            <a:endParaRPr b="1">
              <a:solidFill>
                <a:schemeClr val="dk1"/>
              </a:solidFill>
            </a:endParaRPr>
          </a:p>
        </p:txBody>
      </p:sp>
      <p:sp>
        <p:nvSpPr>
          <p:cNvPr id="439" name="Google Shape;439;g1591edfea61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591edfea61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Basic Construction of an HTML Page:</a:t>
            </a:r>
            <a:endParaRPr/>
          </a:p>
        </p:txBody>
      </p:sp>
      <p:sp>
        <p:nvSpPr>
          <p:cNvPr id="446" name="Google Shape;446;g1591edfea61_0_14"/>
          <p:cNvSpPr txBox="1"/>
          <p:nvPr/>
        </p:nvSpPr>
        <p:spPr>
          <a:xfrm>
            <a:off x="800625" y="3982300"/>
            <a:ext cx="3000000" cy="3678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a:solidFill>
                  <a:schemeClr val="dk1"/>
                </a:solidFill>
              </a:rPr>
              <a:t>HTML Forms and their elements</a:t>
            </a:r>
            <a:endParaRPr b="1">
              <a:solidFill>
                <a:schemeClr val="dk1"/>
              </a:solidFill>
            </a:endParaRPr>
          </a:p>
        </p:txBody>
      </p:sp>
      <p:pic>
        <p:nvPicPr>
          <p:cNvPr id="447" name="Google Shape;447;g1591edfea61_0_14"/>
          <p:cNvPicPr preferRelativeResize="0"/>
          <p:nvPr/>
        </p:nvPicPr>
        <p:blipFill rotWithShape="1">
          <a:blip r:embed="rId3">
            <a:alphaModFix/>
          </a:blip>
          <a:srcRect b="5764" l="5311" r="9559" t="10693"/>
          <a:stretch/>
        </p:blipFill>
        <p:spPr>
          <a:xfrm>
            <a:off x="3800625" y="1925650"/>
            <a:ext cx="7808676" cy="4311045"/>
          </a:xfrm>
          <a:prstGeom prst="rect">
            <a:avLst/>
          </a:prstGeom>
          <a:noFill/>
          <a:ln>
            <a:noFill/>
          </a:ln>
        </p:spPr>
      </p:pic>
      <p:sp>
        <p:nvSpPr>
          <p:cNvPr id="448" name="Google Shape;448;g1591edfea61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591edfea61_0_2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Basic Construction of an HTML Page:</a:t>
            </a:r>
            <a:endParaRPr/>
          </a:p>
        </p:txBody>
      </p:sp>
      <p:pic>
        <p:nvPicPr>
          <p:cNvPr id="455" name="Google Shape;455;g1591edfea61_0_23"/>
          <p:cNvPicPr preferRelativeResize="0"/>
          <p:nvPr/>
        </p:nvPicPr>
        <p:blipFill rotWithShape="1">
          <a:blip r:embed="rId3">
            <a:alphaModFix/>
          </a:blip>
          <a:srcRect b="26656" l="9526" r="5792" t="7928"/>
          <a:stretch/>
        </p:blipFill>
        <p:spPr>
          <a:xfrm>
            <a:off x="2875875" y="2000438"/>
            <a:ext cx="8596176" cy="4092875"/>
          </a:xfrm>
          <a:prstGeom prst="rect">
            <a:avLst/>
          </a:prstGeom>
          <a:noFill/>
          <a:ln>
            <a:noFill/>
          </a:ln>
        </p:spPr>
      </p:pic>
      <p:sp>
        <p:nvSpPr>
          <p:cNvPr id="456" name="Google Shape;456;g1591edfea61_0_23"/>
          <p:cNvSpPr txBox="1"/>
          <p:nvPr/>
        </p:nvSpPr>
        <p:spPr>
          <a:xfrm>
            <a:off x="1097275" y="3311500"/>
            <a:ext cx="152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Enhancements in forms</a:t>
            </a:r>
            <a:endParaRPr b="1" sz="1200"/>
          </a:p>
          <a:p>
            <a:pPr indent="457200" lvl="0" marL="0" rtl="0" algn="l">
              <a:spcBef>
                <a:spcPts val="0"/>
              </a:spcBef>
              <a:spcAft>
                <a:spcPts val="0"/>
              </a:spcAft>
              <a:buNone/>
            </a:pPr>
            <a:r>
              <a:t/>
            </a:r>
            <a:endParaRPr b="1" sz="1200"/>
          </a:p>
          <a:p>
            <a:pPr indent="0" lvl="0" marL="0" rtl="0" algn="l">
              <a:spcBef>
                <a:spcPts val="0"/>
              </a:spcBef>
              <a:spcAft>
                <a:spcPts val="0"/>
              </a:spcAft>
              <a:buNone/>
            </a:pPr>
            <a:r>
              <a:rPr b="1" i="1" lang="en-US" sz="1200"/>
              <a:t>HTML5 enhances the forms in two ways</a:t>
            </a:r>
            <a:endParaRPr i="1"/>
          </a:p>
        </p:txBody>
      </p:sp>
      <p:sp>
        <p:nvSpPr>
          <p:cNvPr id="457" name="Google Shape;457;g1591edfea61_0_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591edfea61_0_3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Basic Construction of an HTML Page:</a:t>
            </a:r>
            <a:endParaRPr/>
          </a:p>
        </p:txBody>
      </p:sp>
      <p:pic>
        <p:nvPicPr>
          <p:cNvPr id="464" name="Google Shape;464;g1591edfea61_0_36"/>
          <p:cNvPicPr preferRelativeResize="0"/>
          <p:nvPr/>
        </p:nvPicPr>
        <p:blipFill rotWithShape="1">
          <a:blip r:embed="rId3">
            <a:alphaModFix/>
          </a:blip>
          <a:srcRect b="56601" l="7974" r="4681" t="5565"/>
          <a:stretch/>
        </p:blipFill>
        <p:spPr>
          <a:xfrm>
            <a:off x="945900" y="2347925"/>
            <a:ext cx="10958900" cy="3023600"/>
          </a:xfrm>
          <a:prstGeom prst="rect">
            <a:avLst/>
          </a:prstGeom>
          <a:noFill/>
          <a:ln>
            <a:noFill/>
          </a:ln>
        </p:spPr>
      </p:pic>
      <p:sp>
        <p:nvSpPr>
          <p:cNvPr id="465" name="Google Shape;465;g1591edfea61_0_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591edfea61_0_4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Write accessible HTML using Semantic HTML tags</a:t>
            </a:r>
            <a:endParaRPr sz="4500"/>
          </a:p>
        </p:txBody>
      </p:sp>
      <p:sp>
        <p:nvSpPr>
          <p:cNvPr id="472" name="Google Shape;472;g1591edfea61_0_45"/>
          <p:cNvSpPr txBox="1"/>
          <p:nvPr/>
        </p:nvSpPr>
        <p:spPr>
          <a:xfrm>
            <a:off x="608100" y="1991725"/>
            <a:ext cx="11290200" cy="4494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US"/>
              <a:t>Semantic within HTML is the practice of giving content on the page meaning and structure by using the proper element. Semantic</a:t>
            </a:r>
            <a:endParaRPr/>
          </a:p>
          <a:p>
            <a:pPr indent="-317500" lvl="0" marL="457200" rtl="0" algn="l">
              <a:spcBef>
                <a:spcPts val="0"/>
              </a:spcBef>
              <a:spcAft>
                <a:spcPts val="0"/>
              </a:spcAft>
              <a:buSzPts val="1400"/>
              <a:buChar char="●"/>
            </a:pPr>
            <a:r>
              <a:rPr lang="en-US"/>
              <a:t>code describes the value of content on a page, regardless of the style or appearance of that content. There are several benefits to using semantic elements, including enabling computers, screen readers, search engines, and other devices to adequately read and understand the content on a web page. Additionally, semantic HTML is easier to manage and work with, as it shows clearly what each piece of content is about.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Before going into semantic elements, let’s look at two elements &lt;div&gt;s and &lt;span&gt;s that don’t hold any semantic value. They exist for styling purposes only.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Divisions, or &lt;div&gt;s, and &lt;span&gt;s are HTML elements that act as containers solely for styling purposes.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To understand the difference between &lt;div&gt; and span&lt;&gt;, we must know the difference between inline and block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Block-level element: </a:t>
            </a:r>
            <a:r>
              <a:rPr lang="en-US"/>
              <a:t>Block-level elements begin on a new line, stacking one on top of the other, and occupy any available width. Block-level elements may be nested inside one another and may wrap inline-level elements. We’ll most commonly see block-level elements used for larger pieces of content, such as paragraphs.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Inline-level elements: </a:t>
            </a:r>
            <a:r>
              <a:rPr lang="en-US"/>
              <a:t>Inline-level elements do not begin on a new line. They fall into the normal flow of a document, lining up one after the other, and only maintain the width of their content. Inline-level elements may be nested inside one another; however, they cannot wrap block-level elements. We’ll usually see inline-level elements with smaller pieces of content, such as a few words.</a:t>
            </a:r>
            <a:endParaRPr/>
          </a:p>
        </p:txBody>
      </p:sp>
      <p:sp>
        <p:nvSpPr>
          <p:cNvPr id="473" name="Google Shape;473;g1591edfea61_0_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591edfea61_0_5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Write accessible HTML using Semantic HTML tags</a:t>
            </a:r>
            <a:endParaRPr sz="4500"/>
          </a:p>
        </p:txBody>
      </p:sp>
      <p:pic>
        <p:nvPicPr>
          <p:cNvPr descr="Basic HTML: Block-level, Inline, and Organizational Elements" id="480" name="Google Shape;480;g1591edfea61_0_54"/>
          <p:cNvPicPr preferRelativeResize="0"/>
          <p:nvPr/>
        </p:nvPicPr>
        <p:blipFill>
          <a:blip r:embed="rId3">
            <a:alphaModFix/>
          </a:blip>
          <a:stretch>
            <a:fillRect/>
          </a:stretch>
        </p:blipFill>
        <p:spPr>
          <a:xfrm>
            <a:off x="2255103" y="1957375"/>
            <a:ext cx="7820397" cy="4398975"/>
          </a:xfrm>
          <a:prstGeom prst="rect">
            <a:avLst/>
          </a:prstGeom>
          <a:noFill/>
          <a:ln>
            <a:noFill/>
          </a:ln>
        </p:spPr>
      </p:pic>
      <p:sp>
        <p:nvSpPr>
          <p:cNvPr id="481" name="Google Shape;481;g1591edfea61_0_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70" name="Google Shape;170;p7"/>
          <p:cNvSpPr txBox="1"/>
          <p:nvPr>
            <p:ph idx="1" type="body"/>
          </p:nvPr>
        </p:nvSpPr>
        <p:spPr>
          <a:xfrm>
            <a:off x="1097271" y="1845725"/>
            <a:ext cx="9940800" cy="4023300"/>
          </a:xfrm>
          <a:prstGeom prst="rect">
            <a:avLst/>
          </a:prstGeom>
          <a:noFill/>
          <a:ln>
            <a:noFill/>
          </a:ln>
        </p:spPr>
        <p:txBody>
          <a:bodyPr anchorCtr="0" anchor="t" bIns="45700" lIns="0" spcFirstLastPara="1" rIns="0" wrap="square" tIns="45700">
            <a:normAutofit/>
          </a:bodyPr>
          <a:lstStyle/>
          <a:p>
            <a:pPr indent="-325437" lvl="0" marL="457200" rtl="0" algn="l">
              <a:lnSpc>
                <a:spcPct val="80000"/>
              </a:lnSpc>
              <a:spcBef>
                <a:spcPts val="0"/>
              </a:spcBef>
              <a:spcAft>
                <a:spcPts val="0"/>
              </a:spcAft>
              <a:buClr>
                <a:srgbClr val="000000"/>
              </a:buClr>
              <a:buSzPts val="1525"/>
              <a:buFont typeface="Arial"/>
              <a:buAutoNum type="arabicPeriod"/>
            </a:pPr>
            <a:r>
              <a:rPr lang="en-US" sz="2250"/>
              <a:t>I</a:t>
            </a:r>
            <a:r>
              <a:rPr lang="en-US" sz="2250"/>
              <a:t>ntroduction</a:t>
            </a:r>
            <a:r>
              <a:rPr lang="en-US" sz="2250"/>
              <a:t> to HTML </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Basic Structure of an HTML page</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Text formatting tags in HTML</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Lists in HTML </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HTML Links and navigation </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Adding images to web pages</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Using images as links</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Image map</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Adding video to web pages</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Adding audio to web pages</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Tables in HTML</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HTML FORMS</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HTML5 enhancements in form</a:t>
            </a:r>
            <a:endParaRPr sz="2250"/>
          </a:p>
          <a:p>
            <a:pPr indent="-325437" lvl="0" marL="457200" rtl="0" algn="l">
              <a:lnSpc>
                <a:spcPct val="80000"/>
              </a:lnSpc>
              <a:spcBef>
                <a:spcPts val="0"/>
              </a:spcBef>
              <a:spcAft>
                <a:spcPts val="0"/>
              </a:spcAft>
              <a:buClr>
                <a:srgbClr val="000000"/>
              </a:buClr>
              <a:buSzPts val="1525"/>
              <a:buFont typeface="Arial"/>
              <a:buAutoNum type="arabicPeriod"/>
            </a:pPr>
            <a:r>
              <a:rPr lang="en-US" sz="2250"/>
              <a:t>Write accessible HTML using Semantic HTML tags.</a:t>
            </a:r>
            <a:endParaRPr sz="2250"/>
          </a:p>
        </p:txBody>
      </p:sp>
      <p:sp>
        <p:nvSpPr>
          <p:cNvPr id="171" name="Google Shape;17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sp>
        <p:nvSpPr>
          <p:cNvPr id="172" name="Google Shape;172;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591edfea61_0_6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Basic Construction of an HTML Page:</a:t>
            </a:r>
            <a:endParaRPr sz="4500"/>
          </a:p>
        </p:txBody>
      </p:sp>
      <p:sp>
        <p:nvSpPr>
          <p:cNvPr id="488" name="Google Shape;488;g1591edfea61_0_63"/>
          <p:cNvSpPr txBox="1"/>
          <p:nvPr/>
        </p:nvSpPr>
        <p:spPr>
          <a:xfrm>
            <a:off x="293700" y="1864563"/>
            <a:ext cx="116046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a:t>&lt;</a:t>
            </a:r>
            <a:r>
              <a:rPr lang="en-US"/>
              <a:t>div&gt;:</a:t>
            </a:r>
            <a:endParaRPr/>
          </a:p>
          <a:p>
            <a:pPr indent="-317500" lvl="0" marL="457200" rtl="0" algn="l">
              <a:spcBef>
                <a:spcPts val="0"/>
              </a:spcBef>
              <a:spcAft>
                <a:spcPts val="0"/>
              </a:spcAft>
              <a:buSzPts val="1400"/>
              <a:buChar char="●"/>
            </a:pPr>
            <a:r>
              <a:rPr lang="en-US"/>
              <a:t>A &lt;div&gt; is a block-level element that is commonly used to identify large groupings of content, and which helps to build a web page’s layout and design.</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&lt;span&gt;:</a:t>
            </a:r>
            <a:endParaRPr/>
          </a:p>
          <a:p>
            <a:pPr indent="-317500" lvl="0" marL="457200" rtl="0" algn="l">
              <a:spcBef>
                <a:spcPts val="0"/>
              </a:spcBef>
              <a:spcAft>
                <a:spcPts val="0"/>
              </a:spcAft>
              <a:buSzPts val="1400"/>
              <a:buChar char="●"/>
            </a:pPr>
            <a:r>
              <a:rPr lang="en-US"/>
              <a:t>It is an inline-level element commonly used to identify smaller groupings of text within a block-level element.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We’ll commonly see &lt;div&gt;s and &lt;span&gt;s with class or id attributes for styling purposes. Choosing a class or id attribute value, or name, requires a bit of care. We want to choose a value that refers to the content of an element, not necessarily the appearance of an element.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if we have a &lt;div&gt; with an orange background that contains social media links, our first thought might be to give the &lt;div&gt; a class value of orange. What happens if that orange background is later changed to blue? Having a class value of orange no longer makes sense. A more sensible choice for a class value would be social, as it pertains to the contents of the &lt;div&gt;, not the style.</a:t>
            </a:r>
            <a:endParaRPr/>
          </a:p>
        </p:txBody>
      </p:sp>
      <p:pic>
        <p:nvPicPr>
          <p:cNvPr id="489" name="Google Shape;489;g1591edfea61_0_63"/>
          <p:cNvPicPr preferRelativeResize="0"/>
          <p:nvPr/>
        </p:nvPicPr>
        <p:blipFill>
          <a:blip r:embed="rId3">
            <a:alphaModFix/>
          </a:blip>
          <a:stretch>
            <a:fillRect/>
          </a:stretch>
        </p:blipFill>
        <p:spPr>
          <a:xfrm>
            <a:off x="829825" y="4707650"/>
            <a:ext cx="10523975" cy="1648700"/>
          </a:xfrm>
          <a:prstGeom prst="rect">
            <a:avLst/>
          </a:prstGeom>
          <a:noFill/>
          <a:ln>
            <a:noFill/>
          </a:ln>
        </p:spPr>
      </p:pic>
      <p:sp>
        <p:nvSpPr>
          <p:cNvPr id="490" name="Google Shape;490;g1591edfea61_0_6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591edfea61_0_7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Write accessible HTML using Semantic HTML tags</a:t>
            </a:r>
            <a:endParaRPr sz="4500"/>
          </a:p>
        </p:txBody>
      </p:sp>
      <p:pic>
        <p:nvPicPr>
          <p:cNvPr descr="Chart, treemap chart&#10;&#10;Description automatically generated" id="497" name="Google Shape;497;g1591edfea61_0_71"/>
          <p:cNvPicPr preferRelativeResize="0"/>
          <p:nvPr/>
        </p:nvPicPr>
        <p:blipFill>
          <a:blip r:embed="rId3">
            <a:alphaModFix/>
          </a:blip>
          <a:stretch>
            <a:fillRect/>
          </a:stretch>
        </p:blipFill>
        <p:spPr>
          <a:xfrm>
            <a:off x="4949700" y="1889799"/>
            <a:ext cx="6404100" cy="4419359"/>
          </a:xfrm>
          <a:prstGeom prst="rect">
            <a:avLst/>
          </a:prstGeom>
          <a:noFill/>
          <a:ln>
            <a:noFill/>
          </a:ln>
        </p:spPr>
      </p:pic>
      <p:sp>
        <p:nvSpPr>
          <p:cNvPr id="498" name="Google Shape;498;g1591edfea61_0_71"/>
          <p:cNvSpPr txBox="1"/>
          <p:nvPr/>
        </p:nvSpPr>
        <p:spPr>
          <a:xfrm>
            <a:off x="1097275" y="1980475"/>
            <a:ext cx="3547800" cy="41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a:t>Building Structure: </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US"/>
              <a:t>For the longest time the structure of a web page was built using divisions. The problem was that divisions provide no semantic value, and it was fairly difficult to determine the intention of these divisions. Fortunately HTML5 introduced new </a:t>
            </a:r>
            <a:r>
              <a:rPr lang="en-US">
                <a:uFill>
                  <a:noFill/>
                </a:uFill>
                <a:hlinkClick r:id="rId4"/>
              </a:rPr>
              <a:t>structurally based elements</a:t>
            </a:r>
            <a:r>
              <a:rPr lang="en-US"/>
              <a:t>, including the &lt;header&gt;, &lt;nav&gt;, &lt;article&gt;, &lt;section&gt;, &lt;aside&gt;, and &lt;footer&gt; elements. All of these new elements are intended to give meaning to the organization of our pages and improve our structural semantics. They are all block-level elements and do not have any implied position or style. Additionally, all of these elements may be used multiple times per page, so long as each use reflects the proper semantic meaning.</a:t>
            </a:r>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499" name="Google Shape;499;g1591edfea61_0_7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591edfea61_0_8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Write accessible HTML using Semantic HTML tags</a:t>
            </a:r>
            <a:endParaRPr sz="4500"/>
          </a:p>
        </p:txBody>
      </p:sp>
      <p:pic>
        <p:nvPicPr>
          <p:cNvPr descr="Chart, treemap chart&#10;&#10;Description automatically generated" id="506" name="Google Shape;506;g1591edfea61_0_83"/>
          <p:cNvPicPr preferRelativeResize="0"/>
          <p:nvPr/>
        </p:nvPicPr>
        <p:blipFill>
          <a:blip r:embed="rId3">
            <a:alphaModFix/>
          </a:blip>
          <a:stretch>
            <a:fillRect/>
          </a:stretch>
        </p:blipFill>
        <p:spPr>
          <a:xfrm>
            <a:off x="4949700" y="1889799"/>
            <a:ext cx="6404100" cy="4419359"/>
          </a:xfrm>
          <a:prstGeom prst="rect">
            <a:avLst/>
          </a:prstGeom>
          <a:noFill/>
          <a:ln>
            <a:noFill/>
          </a:ln>
        </p:spPr>
      </p:pic>
      <p:sp>
        <p:nvSpPr>
          <p:cNvPr id="507" name="Google Shape;507;g1591edfea61_0_83"/>
          <p:cNvSpPr txBox="1"/>
          <p:nvPr/>
        </p:nvSpPr>
        <p:spPr>
          <a:xfrm>
            <a:off x="1097275" y="1980475"/>
            <a:ext cx="3852300" cy="41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a:t>Building Structure: </a:t>
            </a:r>
            <a:endParaRPr i="1"/>
          </a:p>
          <a:p>
            <a:pPr indent="0" lvl="0" marL="0" rtl="0" algn="l">
              <a:spcBef>
                <a:spcPts val="0"/>
              </a:spcBef>
              <a:spcAft>
                <a:spcPts val="0"/>
              </a:spcAft>
              <a:buNone/>
            </a:pPr>
            <a:r>
              <a:t/>
            </a:r>
            <a:endParaRPr i="1"/>
          </a:p>
          <a:p>
            <a:pPr indent="-298450" lvl="0" marL="457200" rtl="0" algn="l">
              <a:spcBef>
                <a:spcPts val="0"/>
              </a:spcBef>
              <a:spcAft>
                <a:spcPts val="0"/>
              </a:spcAft>
              <a:buSzPts val="1100"/>
              <a:buFont typeface="Arial"/>
              <a:buChar char="●"/>
            </a:pPr>
            <a:r>
              <a:rPr lang="en-US" sz="1300"/>
              <a:t>Main: The main tag defines the primary section in the document related to the central content of a document with a &lt;main&gt; tag.</a:t>
            </a:r>
            <a:endParaRPr sz="1300"/>
          </a:p>
          <a:p>
            <a:pPr indent="-298450" lvl="0" marL="457200" rtl="0" algn="l">
              <a:spcBef>
                <a:spcPts val="0"/>
              </a:spcBef>
              <a:spcAft>
                <a:spcPts val="0"/>
              </a:spcAft>
              <a:buSzPts val="1100"/>
              <a:buFont typeface="Arial"/>
              <a:buChar char="●"/>
            </a:pPr>
            <a:r>
              <a:rPr lang="en-US" sz="1300"/>
              <a:t>Section: It is used to define specific sections in a document such as a chapter, header, footer, or any other section, and is specified with the &lt;section&gt; tag.</a:t>
            </a:r>
            <a:endParaRPr sz="1300"/>
          </a:p>
          <a:p>
            <a:pPr indent="-298450" lvl="0" marL="457200" rtl="0" algn="l">
              <a:spcBef>
                <a:spcPts val="0"/>
              </a:spcBef>
              <a:spcAft>
                <a:spcPts val="0"/>
              </a:spcAft>
              <a:buSzPts val="1100"/>
              <a:buFont typeface="Arial"/>
              <a:buChar char="●"/>
            </a:pPr>
            <a:r>
              <a:rPr lang="en-US" sz="1300"/>
              <a:t>Header: The header tag defines the title or heading of a document or its section. It is specified with the &lt;header&gt; tag.</a:t>
            </a:r>
            <a:endParaRPr sz="1300"/>
          </a:p>
          <a:p>
            <a:pPr indent="-298450" lvl="0" marL="457200" rtl="0" algn="l">
              <a:spcBef>
                <a:spcPts val="0"/>
              </a:spcBef>
              <a:spcAft>
                <a:spcPts val="0"/>
              </a:spcAft>
              <a:buSzPts val="1100"/>
              <a:buFont typeface="Arial"/>
              <a:buChar char="●"/>
            </a:pPr>
            <a:r>
              <a:rPr lang="en-US" sz="1300"/>
              <a:t>Footer: The footer tag defines the section of a document that contains information such as copyright or author’s information. It is designated with the &lt;footer&gt; tag.</a:t>
            </a:r>
            <a:endParaRPr sz="1300"/>
          </a:p>
          <a:p>
            <a:pPr indent="-298450" lvl="0" marL="457200" rtl="0" algn="l">
              <a:spcBef>
                <a:spcPts val="0"/>
              </a:spcBef>
              <a:spcAft>
                <a:spcPts val="0"/>
              </a:spcAft>
              <a:buSzPts val="1100"/>
              <a:buFont typeface="Arial"/>
              <a:buChar char="●"/>
            </a:pPr>
            <a:r>
              <a:rPr lang="en-US" sz="1300"/>
              <a:t>Article: The article tag represents an independent or self-contained part of the content of a document with the tag &lt;article&gt;.</a:t>
            </a:r>
            <a:endParaRPr sz="1500"/>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508" name="Google Shape;508;g1591edfea61_0_8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591edfea61_0_9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4500"/>
              <a:t>Example of using some semantic tags:</a:t>
            </a:r>
            <a:endParaRPr sz="4500"/>
          </a:p>
        </p:txBody>
      </p:sp>
      <p:pic>
        <p:nvPicPr>
          <p:cNvPr id="515" name="Google Shape;515;g1591edfea61_0_91"/>
          <p:cNvPicPr preferRelativeResize="0"/>
          <p:nvPr/>
        </p:nvPicPr>
        <p:blipFill>
          <a:blip r:embed="rId3">
            <a:alphaModFix/>
          </a:blip>
          <a:stretch>
            <a:fillRect/>
          </a:stretch>
        </p:blipFill>
        <p:spPr>
          <a:xfrm>
            <a:off x="1097275" y="1928375"/>
            <a:ext cx="9916075" cy="3612075"/>
          </a:xfrm>
          <a:prstGeom prst="rect">
            <a:avLst/>
          </a:prstGeom>
          <a:noFill/>
          <a:ln>
            <a:noFill/>
          </a:ln>
        </p:spPr>
      </p:pic>
      <p:sp>
        <p:nvSpPr>
          <p:cNvPr id="516" name="Google Shape;516;g1591edfea61_0_91"/>
          <p:cNvSpPr txBox="1"/>
          <p:nvPr/>
        </p:nvSpPr>
        <p:spPr>
          <a:xfrm>
            <a:off x="1040725" y="5540450"/>
            <a:ext cx="1017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Making an html page using Semantics tags: </a:t>
            </a:r>
            <a:endParaRPr b="1"/>
          </a:p>
          <a:p>
            <a:pPr indent="0" lvl="0" marL="0" rtl="0" algn="l">
              <a:spcBef>
                <a:spcPts val="0"/>
              </a:spcBef>
              <a:spcAft>
                <a:spcPts val="0"/>
              </a:spcAft>
              <a:buNone/>
            </a:pPr>
            <a:r>
              <a:rPr lang="en-US"/>
              <a:t>Open the  notepad++ or VScode editor, and use some other semantic html tags on the above mentioned coding example: i.e. add &lt;header&gt;, &lt;footer&gt;, &lt;aside&gt; etc.</a:t>
            </a:r>
            <a:endParaRPr/>
          </a:p>
        </p:txBody>
      </p:sp>
      <p:sp>
        <p:nvSpPr>
          <p:cNvPr id="517" name="Google Shape;517;g1591edfea61_0_9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591edfea61_0_10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(15 mins)</a:t>
            </a:r>
            <a:endParaRPr/>
          </a:p>
        </p:txBody>
      </p:sp>
      <p:sp>
        <p:nvSpPr>
          <p:cNvPr id="523" name="Google Shape;523;g1591edfea61_0_10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MEAN/MERN Stack</a:t>
            </a:r>
            <a:endParaRPr/>
          </a:p>
        </p:txBody>
      </p:sp>
      <p:sp>
        <p:nvSpPr>
          <p:cNvPr id="524" name="Google Shape;524;g1591edfea61_0_10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sp>
        <p:nvSpPr>
          <p:cNvPr id="178" name="Google Shape;178;p13"/>
          <p:cNvSpPr txBox="1"/>
          <p:nvPr/>
        </p:nvSpPr>
        <p:spPr>
          <a:xfrm>
            <a:off x="799200" y="2195900"/>
            <a:ext cx="105936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500"/>
              <a:t>“Every day, you come across all kinds of printed documents for example newspapers, brochures, menus, etc. The Web is like a sea of documents all linked together; these documents bear a strong similarity to the documents that you meet in everyday life. So, let’s think for a moment about the structure of some of the documents we see around us, and how they compare to web pages. Every morning I used to read a newspaper. A newspaper is made up of several stories or articles (and probably a fair smattering of advertisements, too). Each story has a headline and then some paragraphs, perhaps a subheading, and then some more paragraphs; it may also include a picture or two. I don’t buy a daily paper anymore, as I tend to look at news online, but the structure of articles on news </a:t>
            </a:r>
            <a:r>
              <a:rPr lang="en-US" sz="1500"/>
              <a:t>websites</a:t>
            </a:r>
            <a:r>
              <a:rPr lang="en-US" sz="1500"/>
              <a:t> is very similar to the structure of articles in newspapers. Each article is made up of headings, paragraphs of text, and the odd picture. The parallel is quite clear; the only real difference is that each story gets its own page on a web site, and that page is accessed by clicking on a headline or a brief summary either on the site’s main home page or one of the home pages for a subsection of the site (such as the politics, sports, or entertainment sections).”</a:t>
            </a:r>
            <a:endParaRPr sz="1700"/>
          </a:p>
        </p:txBody>
      </p:sp>
      <p:sp>
        <p:nvSpPr>
          <p:cNvPr id="179" name="Google Shape;179;p13"/>
          <p:cNvSpPr txBox="1"/>
          <p:nvPr/>
        </p:nvSpPr>
        <p:spPr>
          <a:xfrm>
            <a:off x="799200" y="1385125"/>
            <a:ext cx="90201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US" sz="1500">
                <a:solidFill>
                  <a:schemeClr val="dk1"/>
                </a:solidFill>
              </a:rPr>
              <a:t>Read the following passage and answer the question in the next slide:</a:t>
            </a:r>
            <a:endParaRPr b="1" i="1" sz="1500">
              <a:solidFill>
                <a:schemeClr val="dk1"/>
              </a:solidFill>
            </a:endParaRPr>
          </a:p>
          <a:p>
            <a:pPr indent="0" lvl="0" marL="0" rtl="0" algn="l">
              <a:spcBef>
                <a:spcPts val="0"/>
              </a:spcBef>
              <a:spcAft>
                <a:spcPts val="0"/>
              </a:spcAft>
              <a:buNone/>
            </a:pPr>
            <a:r>
              <a:t/>
            </a:r>
            <a:endParaRPr sz="1500"/>
          </a:p>
        </p:txBody>
      </p:sp>
      <p:sp>
        <p:nvSpPr>
          <p:cNvPr id="180" name="Google Shape;180;p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600"/>
              <a:t>Answer the following questions:</a:t>
            </a:r>
            <a:endParaRPr sz="3600"/>
          </a:p>
        </p:txBody>
      </p:sp>
      <p:sp>
        <p:nvSpPr>
          <p:cNvPr id="186" name="Google Shape;1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a:t>
            </a:r>
            <a:r>
              <a:rPr b="1" lang="en-US">
                <a:solidFill>
                  <a:schemeClr val="accent1"/>
                </a:solidFill>
              </a:rPr>
              <a:t>/</a:t>
            </a:r>
            <a:r>
              <a:rPr lang="en-US"/>
              <a:t>MERN Stack</a:t>
            </a:r>
            <a:endParaRPr/>
          </a:p>
        </p:txBody>
      </p:sp>
      <p:sp>
        <p:nvSpPr>
          <p:cNvPr id="187" name="Google Shape;187;p11"/>
          <p:cNvSpPr txBox="1"/>
          <p:nvPr/>
        </p:nvSpPr>
        <p:spPr>
          <a:xfrm>
            <a:off x="1057675" y="2076875"/>
            <a:ext cx="10098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Q1. What have you noticed about the format of Facebook?</a:t>
            </a:r>
            <a:endParaRPr sz="1900"/>
          </a:p>
          <a:p>
            <a:pPr indent="0" lvl="0" marL="0" rtl="0" algn="l">
              <a:spcBef>
                <a:spcPts val="0"/>
              </a:spcBef>
              <a:spcAft>
                <a:spcPts val="0"/>
              </a:spcAft>
              <a:buNone/>
            </a:pPr>
            <a:r>
              <a:t/>
            </a:r>
            <a:endParaRPr/>
          </a:p>
        </p:txBody>
      </p:sp>
      <p:sp>
        <p:nvSpPr>
          <p:cNvPr id="188" name="Google Shape;188;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39bfea5701_0_10"/>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Introduction to HTML</a:t>
            </a:r>
            <a:r>
              <a:rPr lang="en-US"/>
              <a:t> (2 hrs)</a:t>
            </a:r>
            <a:endParaRPr/>
          </a:p>
        </p:txBody>
      </p:sp>
      <p:sp>
        <p:nvSpPr>
          <p:cNvPr id="194" name="Google Shape;194;g139bfea5701_0_1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MEAN/MERN Stack</a:t>
            </a:r>
            <a:endParaRPr/>
          </a:p>
        </p:txBody>
      </p:sp>
      <p:sp>
        <p:nvSpPr>
          <p:cNvPr id="195" name="Google Shape;195;g139bfea5701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39bfea5701_0_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is HTML?</a:t>
            </a:r>
            <a:endParaRPr/>
          </a:p>
        </p:txBody>
      </p:sp>
      <p:sp>
        <p:nvSpPr>
          <p:cNvPr id="202" name="Google Shape;202;g139bfea5701_0_16"/>
          <p:cNvSpPr txBox="1"/>
          <p:nvPr/>
        </p:nvSpPr>
        <p:spPr>
          <a:xfrm>
            <a:off x="823825" y="1776250"/>
            <a:ext cx="10605300" cy="45801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just">
              <a:lnSpc>
                <a:spcPct val="115000"/>
              </a:lnSpc>
              <a:spcBef>
                <a:spcPts val="1200"/>
              </a:spcBef>
              <a:spcAft>
                <a:spcPts val="0"/>
              </a:spcAft>
              <a:buSzPts val="1600"/>
              <a:buAutoNum type="arabicPeriod"/>
            </a:pPr>
            <a:r>
              <a:rPr lang="en-US" sz="1300"/>
              <a:t>ML was first created by Tim Berners-Lee, Robert Cailliau, and others starting in 1989. It stands for Hyper Text Markup Language.</a:t>
            </a:r>
            <a:endParaRPr sz="1300"/>
          </a:p>
          <a:p>
            <a:pPr indent="-330200" lvl="0" marL="457200" rtl="0" algn="just">
              <a:lnSpc>
                <a:spcPct val="115000"/>
              </a:lnSpc>
              <a:spcBef>
                <a:spcPts val="0"/>
              </a:spcBef>
              <a:spcAft>
                <a:spcPts val="0"/>
              </a:spcAft>
              <a:buSzPts val="1600"/>
              <a:buAutoNum type="arabicPeriod"/>
            </a:pPr>
            <a:r>
              <a:rPr lang="en-US" sz="1300"/>
              <a:t>Originally, the Internet was designed as a means for distributing information across a robust, </a:t>
            </a:r>
            <a:r>
              <a:rPr lang="en-US" sz="1300"/>
              <a:t>non centralized</a:t>
            </a:r>
            <a:r>
              <a:rPr lang="en-US" sz="1300"/>
              <a:t> network of computers in a time of national emergency. However, as more organizations and people adopted the Internet, the need grew for easier access to resources and for a richer display of information. Publishing HTML-formatted documents on the Internet via the World Wide Web proved to be the answer to these needs.</a:t>
            </a:r>
            <a:endParaRPr sz="1300"/>
          </a:p>
          <a:p>
            <a:pPr indent="-330200" lvl="0" marL="457200" rtl="0" algn="just">
              <a:lnSpc>
                <a:spcPct val="115000"/>
              </a:lnSpc>
              <a:spcBef>
                <a:spcPts val="0"/>
              </a:spcBef>
              <a:spcAft>
                <a:spcPts val="0"/>
              </a:spcAft>
              <a:buSzPts val="1600"/>
              <a:buAutoNum type="arabicPeriod"/>
            </a:pPr>
            <a:r>
              <a:rPr lang="en-US" sz="1300"/>
              <a:t>Hypertext means that the document contains links that allow the reader to jump to other places in the document or to another document altogether. The latest version is known as HTML5.</a:t>
            </a:r>
            <a:endParaRPr sz="1300"/>
          </a:p>
          <a:p>
            <a:pPr indent="-330200" lvl="0" marL="457200" rtl="0" algn="just">
              <a:lnSpc>
                <a:spcPct val="115000"/>
              </a:lnSpc>
              <a:spcBef>
                <a:spcPts val="0"/>
              </a:spcBef>
              <a:spcAft>
                <a:spcPts val="0"/>
              </a:spcAft>
              <a:buSzPts val="1600"/>
              <a:buAutoNum type="arabicPeriod"/>
            </a:pPr>
            <a:r>
              <a:rPr lang="en-US" sz="1300"/>
              <a:t>A Markup Language is a way that computers speak to each other to control how text is processed and presented. Markup languages are completely different from programming languages and scripting languages. Markup languages prepare a structure for the data or prepare the look or design of a page. These are presentational languages, and it doesn’t include any kind of logic or algorithm. To do this HTML uses two things: tags and attributes.</a:t>
            </a:r>
            <a:endParaRPr sz="1300"/>
          </a:p>
          <a:p>
            <a:pPr indent="-317500" lvl="0" marL="457200" rtl="0" algn="just">
              <a:lnSpc>
                <a:spcPct val="115000"/>
              </a:lnSpc>
              <a:spcBef>
                <a:spcPts val="0"/>
              </a:spcBef>
              <a:spcAft>
                <a:spcPts val="0"/>
              </a:spcAft>
              <a:buSzPts val="1400"/>
              <a:buAutoNum type="arabicPeriod"/>
            </a:pPr>
            <a:r>
              <a:rPr lang="en-US" sz="900"/>
              <a:t> </a:t>
            </a:r>
            <a:r>
              <a:rPr lang="en-US" sz="1300"/>
              <a:t>HTML is the Language of Web Pages on the World Wide Web. It defines the structure of webpages and determines how data is displayed online.</a:t>
            </a:r>
            <a:endParaRPr sz="1300"/>
          </a:p>
          <a:p>
            <a:pPr indent="-330200" lvl="0" marL="457200" rtl="0" algn="just">
              <a:lnSpc>
                <a:spcPct val="115000"/>
              </a:lnSpc>
              <a:spcBef>
                <a:spcPts val="0"/>
              </a:spcBef>
              <a:spcAft>
                <a:spcPts val="0"/>
              </a:spcAft>
              <a:buSzPts val="1600"/>
              <a:buAutoNum type="arabicPeriod"/>
            </a:pPr>
            <a:r>
              <a:rPr lang="en-US" sz="1300"/>
              <a:t>HTML is needed to explain the structure of any web pages. It is used to indicate what text should be considered a heading, where paragraphs start and end, and what images should appear in the document, and to specify links between different pages. It is a set of special instructions that can be added in the text to add formatting and linking information. It Is directly interpreted by the browser.</a:t>
            </a:r>
            <a:endParaRPr sz="1300"/>
          </a:p>
          <a:p>
            <a:pPr indent="-311150" lvl="0" marL="457200" rtl="0" algn="just">
              <a:lnSpc>
                <a:spcPct val="115000"/>
              </a:lnSpc>
              <a:spcBef>
                <a:spcPts val="0"/>
              </a:spcBef>
              <a:spcAft>
                <a:spcPts val="0"/>
              </a:spcAft>
              <a:buSzPts val="1300"/>
              <a:buAutoNum type="arabicPeriod"/>
            </a:pPr>
            <a:r>
              <a:rPr lang="en-US" sz="1300"/>
              <a:t>It is not asking any kind of question to the computer or it’s not comparing things and it’s not asking any logical question. It’s just used to represent a view inside.</a:t>
            </a:r>
            <a:endParaRPr/>
          </a:p>
        </p:txBody>
      </p:sp>
      <p:sp>
        <p:nvSpPr>
          <p:cNvPr id="203" name="Google Shape;203;g139bfea5701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58bda26af7_1_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lang="en-US"/>
              <a:t>What is the purpose of HTML?</a:t>
            </a:r>
            <a:endParaRPr/>
          </a:p>
        </p:txBody>
      </p:sp>
      <p:sp>
        <p:nvSpPr>
          <p:cNvPr id="210" name="Google Shape;210;g158bda26af7_1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211" name="Google Shape;211;g158bda26af7_1_3"/>
          <p:cNvGraphicFramePr/>
          <p:nvPr/>
        </p:nvGraphicFramePr>
        <p:xfrm>
          <a:off x="982975" y="2095525"/>
          <a:ext cx="3000000" cy="3000000"/>
        </p:xfrm>
        <a:graphic>
          <a:graphicData uri="http://schemas.openxmlformats.org/drawingml/2006/table">
            <a:tbl>
              <a:tblPr>
                <a:noFill/>
                <a:tableStyleId>{206E0B07-D9C2-472B-8B26-E2571CC8E861}</a:tableStyleId>
              </a:tblPr>
              <a:tblGrid>
                <a:gridCol w="10287000"/>
              </a:tblGrid>
              <a:tr h="381000">
                <a:tc>
                  <a:txBody>
                    <a:bodyPr/>
                    <a:lstStyle/>
                    <a:p>
                      <a:pPr indent="-317500" lvl="0" marL="457200" rtl="0" algn="just">
                        <a:lnSpc>
                          <a:spcPct val="115000"/>
                        </a:lnSpc>
                        <a:spcBef>
                          <a:spcPts val="1200"/>
                        </a:spcBef>
                        <a:spcAft>
                          <a:spcPts val="0"/>
                        </a:spcAft>
                        <a:buSzPts val="1400"/>
                        <a:buAutoNum type="arabicPeriod"/>
                      </a:pPr>
                      <a:r>
                        <a:rPr lang="en-US"/>
                        <a:t>HTML is the language in which most websites are written. HTML is used to create pages and make them functional.</a:t>
                      </a:r>
                      <a:endParaRPr/>
                    </a:p>
                    <a:p>
                      <a:pPr indent="-317500" lvl="0" marL="457200" rtl="0" algn="just">
                        <a:lnSpc>
                          <a:spcPct val="115000"/>
                        </a:lnSpc>
                        <a:spcBef>
                          <a:spcPts val="0"/>
                        </a:spcBef>
                        <a:spcAft>
                          <a:spcPts val="0"/>
                        </a:spcAft>
                        <a:buSzPts val="1400"/>
                        <a:buAutoNum type="arabicPeriod"/>
                      </a:pPr>
                      <a:r>
                        <a:rPr lang="en-US"/>
                        <a:t>Web developers use HTML keywords or tags to instruct the Web browser application how to format and display the content of Web pages.</a:t>
                      </a:r>
                      <a:endParaRPr/>
                    </a:p>
                    <a:p>
                      <a:pPr indent="-317500" lvl="0" marL="457200" rtl="0" algn="just">
                        <a:lnSpc>
                          <a:spcPct val="115000"/>
                        </a:lnSpc>
                        <a:spcBef>
                          <a:spcPts val="0"/>
                        </a:spcBef>
                        <a:spcAft>
                          <a:spcPts val="0"/>
                        </a:spcAft>
                        <a:buSzPts val="1400"/>
                        <a:buAutoNum type="arabicPeriod"/>
                      </a:pPr>
                      <a:r>
                        <a:rPr lang="en-US"/>
                        <a:t>The code used to make them visually appealing is known as CSS and we shall focus on this in a later lesson. For now, we will focus on teaching you how to build rather than design. a web browser. So basically, it involves formatting data or it controls the presentation of data.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317500" lvl="0" marL="457200" rtl="0" algn="just">
                        <a:lnSpc>
                          <a:spcPct val="115000"/>
                        </a:lnSpc>
                        <a:spcBef>
                          <a:spcPts val="1200"/>
                        </a:spcBef>
                        <a:spcAft>
                          <a:spcPts val="0"/>
                        </a:spcAft>
                        <a:buSzPts val="1400"/>
                        <a:buAutoNum type="arabicPeriod"/>
                      </a:pPr>
                      <a:r>
                        <a:rPr lang="en-US"/>
                        <a:t>HTML files have .html extension. HTML is not case-sensitive, multiple spaces will appear as a single space blank and new lines are ignored.</a:t>
                      </a:r>
                      <a:endParaRPr/>
                    </a:p>
                    <a:p>
                      <a:pPr indent="-317500" lvl="0" marL="457200" rtl="0" algn="just">
                        <a:lnSpc>
                          <a:spcPct val="115000"/>
                        </a:lnSpc>
                        <a:spcBef>
                          <a:spcPts val="0"/>
                        </a:spcBef>
                        <a:spcAft>
                          <a:spcPts val="0"/>
                        </a:spcAft>
                        <a:buSzPts val="1400"/>
                        <a:buAutoNum type="arabicPeriod"/>
                      </a:pPr>
                      <a:r>
                        <a:rPr lang="en-US"/>
                        <a:t>While getting started with HTML, you will likely encounter new and often strange terms. Over time you will become more and more familiar with all of them, but the </a:t>
                      </a:r>
                      <a:r>
                        <a:rPr b="1" lang="en-US"/>
                        <a:t>three common HTML terms you should begin with are tags, elements, and attributes.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DD2FDD70-10A2-4AE0-BCC0-C146AA824411}"/>
</file>

<file path=customXml/itemProps2.xml><?xml version="1.0" encoding="utf-8"?>
<ds:datastoreItem xmlns:ds="http://schemas.openxmlformats.org/officeDocument/2006/customXml" ds:itemID="{CBB04BA7-41A1-4849-993D-BF326971AD12}"/>
</file>

<file path=customXml/itemProps3.xml><?xml version="1.0" encoding="utf-8"?>
<ds:datastoreItem xmlns:ds="http://schemas.openxmlformats.org/officeDocument/2006/customXml" ds:itemID="{6ACE20E1-D336-4D06-A1BF-DBDA6CC4A3D7}"/>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P@SHA;TechLift</dc:creator>
  <dcterms:created xsi:type="dcterms:W3CDTF">2022-05-13T01:00:56Z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