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jph4tBmC5YkZN9m4ZOMQFiyi6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8DAD6F-0B18-4942-8E70-865F1C829E8E}">
  <a:tblStyle styleId="{1A8DAD6F-0B18-4942-8E70-865F1C829E8E}" styleName="Table_0">
    <a:wholeTbl>
      <a:tcTxStyle b="off" i="off">
        <a:font>
          <a:latin typeface="Noto Sans"/>
          <a:ea typeface="Noto Sans"/>
          <a:cs typeface="Noto San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BEC"/>
          </a:solidFill>
        </a:fill>
      </a:tcStyle>
    </a:wholeTbl>
    <a:band1H>
      <a:tcTxStyle b="off" i="off"/>
      <a:tcStyle>
        <a:fill>
          <a:solidFill>
            <a:srgbClr val="CAF6D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F6D7"/>
          </a:solidFill>
        </a:fill>
      </a:tcStyle>
    </a:band1V>
    <a:band2V>
      <a:tcTxStyle b="off" i="off"/>
    </a:band2V>
    <a:lastCol>
      <a:tcTxStyle b="on" i="off">
        <a:font>
          <a:latin typeface="Noto Sans"/>
          <a:ea typeface="Noto Sans"/>
          <a:cs typeface="Noto San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Noto Sans"/>
          <a:ea typeface="Noto Sans"/>
          <a:cs typeface="Noto San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Noto Sans"/>
          <a:ea typeface="Noto Sans"/>
          <a:cs typeface="Noto San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Noto Sans"/>
          <a:ea typeface="Noto Sans"/>
          <a:cs typeface="Noto San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39" Type="http://schemas.openxmlformats.org/officeDocument/2006/relationships/slide" Target="slides/slide34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customXml" Target="../customXml/item2.xml"/><Relationship Id="rId7" Type="http://schemas.openxmlformats.org/officeDocument/2006/relationships/slide" Target="slides/slide2.xml"/><Relationship Id="rId20" Type="http://schemas.openxmlformats.org/officeDocument/2006/relationships/slide" Target="slides/slide15.xml"/><Relationship Id="rId2" Type="http://schemas.openxmlformats.org/officeDocument/2006/relationships/presProps" Target="pres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41" Type="http://schemas.openxmlformats.org/officeDocument/2006/relationships/customXml" Target="../customXml/item1.xml"/><Relationship Id="rId40" Type="http://customschemas.google.com/relationships/presentationmetadata" Target="metadata"/><Relationship Id="rId24" Type="http://schemas.openxmlformats.org/officeDocument/2006/relationships/slide" Target="slides/slide19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31" Type="http://schemas.openxmlformats.org/officeDocument/2006/relationships/slide" Target="slides/slide2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14" Type="http://schemas.openxmlformats.org/officeDocument/2006/relationships/slide" Target="slides/slide9.xml"/><Relationship Id="rId43" Type="http://schemas.openxmlformats.org/officeDocument/2006/relationships/customXml" Target="../customXml/item3.xml"/><Relationship Id="rId8" Type="http://schemas.openxmlformats.org/officeDocument/2006/relationships/slide" Target="slides/slide3.xml"/><Relationship Id="rId3" Type="http://schemas.openxmlformats.org/officeDocument/2006/relationships/tableStyles" Target="tableStyles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8" Type="http://schemas.openxmlformats.org/officeDocument/2006/relationships/slide" Target="slides/slide3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591f2fd02f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1591f2fd02f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591f2fd02f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1591f2fd02f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91f2fd02f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1591f2fd02f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591f2fd02f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1591f2fd02f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591f2fd02f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g1591f2fd02f_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591f2fd02f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g1591f2fd02f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591f2fd02f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g1591f2fd02f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591f2fd02f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g1591f2fd02f_0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9c077306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g139c0773061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591f2fd02f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g1591f2fd02f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1f2fd02f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g1591f2fd02f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591f2fd02f_0_1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g1591f2fd02f_0_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591f2fd02f_0_1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g1591f2fd02f_0_1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" name="Google Shape;36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8" name="Google Shape;37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1" name="Google Shape;39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8" name="Google Shape;39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39c0773061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g139c0773061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2" name="Google Shape;41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6" name="Google Shape;43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5" name="Google Shape;44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4" name="Google Shape;45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91f2fd02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1591f2fd02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91f2fd02f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1591f2fd02f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591f2fd02f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1591f2fd02f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591f2fd02f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1591f2fd02f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591f2fd02f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1591f2fd02f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pic>
        <p:nvPicPr>
          <p:cNvPr id="20" name="Google Shape;2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745920"/>
            <a:ext cx="2725899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280" y="6138311"/>
            <a:ext cx="1065405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60229" y="5958311"/>
            <a:ext cx="751043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mparison">
  <p:cSld name="Three Comparis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>
            <a:off x="1097280" y="1846052"/>
            <a:ext cx="324000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28"/>
          <p:cNvSpPr txBox="1"/>
          <p:nvPr>
            <p:ph idx="2" type="body"/>
          </p:nvPr>
        </p:nvSpPr>
        <p:spPr>
          <a:xfrm>
            <a:off x="1097280" y="2582334"/>
            <a:ext cx="324000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3" type="body"/>
          </p:nvPr>
        </p:nvSpPr>
        <p:spPr>
          <a:xfrm>
            <a:off x="4506480" y="1846052"/>
            <a:ext cx="324000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3" name="Google Shape;83;p28"/>
          <p:cNvSpPr txBox="1"/>
          <p:nvPr>
            <p:ph idx="4" type="body"/>
          </p:nvPr>
        </p:nvSpPr>
        <p:spPr>
          <a:xfrm>
            <a:off x="4506480" y="2582334"/>
            <a:ext cx="324000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cxnSp>
        <p:nvCxnSpPr>
          <p:cNvPr id="84" name="Google Shape;84;p28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28"/>
          <p:cNvSpPr txBox="1"/>
          <p:nvPr>
            <p:ph idx="5" type="body"/>
          </p:nvPr>
        </p:nvSpPr>
        <p:spPr>
          <a:xfrm>
            <a:off x="7915680" y="1850285"/>
            <a:ext cx="324000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28"/>
          <p:cNvSpPr txBox="1"/>
          <p:nvPr>
            <p:ph idx="6" type="body"/>
          </p:nvPr>
        </p:nvSpPr>
        <p:spPr>
          <a:xfrm>
            <a:off x="7915680" y="2586567"/>
            <a:ext cx="324000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0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1"/>
          <p:cNvSpPr/>
          <p:nvPr/>
        </p:nvSpPr>
        <p:spPr>
          <a:xfrm>
            <a:off x="8141209" y="0"/>
            <a:ext cx="40507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31"/>
          <p:cNvCxnSpPr/>
          <p:nvPr/>
        </p:nvCxnSpPr>
        <p:spPr>
          <a:xfrm>
            <a:off x="8322906" y="2699177"/>
            <a:ext cx="3030894" cy="0"/>
          </a:xfrm>
          <a:prstGeom prst="straightConnector1">
            <a:avLst/>
          </a:prstGeom>
          <a:noFill/>
          <a:ln cap="sq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31"/>
          <p:cNvSpPr txBox="1"/>
          <p:nvPr>
            <p:ph type="title"/>
          </p:nvPr>
        </p:nvSpPr>
        <p:spPr>
          <a:xfrm>
            <a:off x="8322906" y="415635"/>
            <a:ext cx="3030894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1"/>
          <p:cNvSpPr txBox="1"/>
          <p:nvPr>
            <p:ph idx="1" type="body"/>
          </p:nvPr>
        </p:nvSpPr>
        <p:spPr>
          <a:xfrm>
            <a:off x="691342" y="731520"/>
            <a:ext cx="7277001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7" name="Google Shape;97;p31"/>
          <p:cNvSpPr txBox="1"/>
          <p:nvPr>
            <p:ph idx="2" type="body"/>
          </p:nvPr>
        </p:nvSpPr>
        <p:spPr>
          <a:xfrm>
            <a:off x="8322906" y="2747356"/>
            <a:ext cx="3030894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8" name="Google Shape;98;p31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2"/>
          <p:cNvSpPr/>
          <p:nvPr>
            <p:ph idx="2" type="pic"/>
          </p:nvPr>
        </p:nvSpPr>
        <p:spPr>
          <a:xfrm>
            <a:off x="15" y="0"/>
            <a:ext cx="12191985" cy="4600574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32"/>
          <p:cNvSpPr/>
          <p:nvPr/>
        </p:nvSpPr>
        <p:spPr>
          <a:xfrm>
            <a:off x="0" y="4600575"/>
            <a:ext cx="12188825" cy="22574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2"/>
          <p:cNvSpPr txBox="1"/>
          <p:nvPr>
            <p:ph type="title"/>
          </p:nvPr>
        </p:nvSpPr>
        <p:spPr>
          <a:xfrm>
            <a:off x="924115" y="4766395"/>
            <a:ext cx="10343769" cy="6686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2"/>
          <p:cNvSpPr txBox="1"/>
          <p:nvPr>
            <p:ph idx="1" type="body"/>
          </p:nvPr>
        </p:nvSpPr>
        <p:spPr>
          <a:xfrm>
            <a:off x="924115" y="5435006"/>
            <a:ext cx="10343769" cy="75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pic>
        <p:nvPicPr>
          <p:cNvPr id="105" name="Google Shape;105;p32"/>
          <p:cNvPicPr preferRelativeResize="0"/>
          <p:nvPr/>
        </p:nvPicPr>
        <p:blipFill rotWithShape="1">
          <a:blip r:embed="rId2">
            <a:alphaModFix/>
          </a:blip>
          <a:srcRect b="8935" l="6481" r="3738" t="7062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32"/>
          <p:cNvCxnSpPr/>
          <p:nvPr/>
        </p:nvCxnSpPr>
        <p:spPr>
          <a:xfrm>
            <a:off x="920940" y="5406763"/>
            <a:ext cx="10346944" cy="0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32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Picture with Caption" showMasterSp="0">
  <p:cSld name="Square Pictur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3"/>
          <p:cNvSpPr/>
          <p:nvPr>
            <p:ph idx="2" type="pic"/>
          </p:nvPr>
        </p:nvSpPr>
        <p:spPr>
          <a:xfrm>
            <a:off x="5391150" y="0"/>
            <a:ext cx="6864856" cy="6864856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33"/>
          <p:cNvSpPr/>
          <p:nvPr/>
        </p:nvSpPr>
        <p:spPr>
          <a:xfrm>
            <a:off x="0" y="0"/>
            <a:ext cx="53911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3"/>
          <p:cNvSpPr txBox="1"/>
          <p:nvPr>
            <p:ph type="title"/>
          </p:nvPr>
        </p:nvSpPr>
        <p:spPr>
          <a:xfrm>
            <a:off x="838200" y="645505"/>
            <a:ext cx="42481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3"/>
          <p:cNvSpPr txBox="1"/>
          <p:nvPr>
            <p:ph idx="1" type="body"/>
          </p:nvPr>
        </p:nvSpPr>
        <p:spPr>
          <a:xfrm>
            <a:off x="838200" y="2977226"/>
            <a:ext cx="424815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pic>
        <p:nvPicPr>
          <p:cNvPr id="116" name="Google Shape;116;p33"/>
          <p:cNvPicPr preferRelativeResize="0"/>
          <p:nvPr/>
        </p:nvPicPr>
        <p:blipFill rotWithShape="1">
          <a:blip r:embed="rId2">
            <a:alphaModFix/>
          </a:blip>
          <a:srcRect b="8935" l="6481" r="3738" t="7062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33"/>
          <p:cNvCxnSpPr/>
          <p:nvPr/>
        </p:nvCxnSpPr>
        <p:spPr>
          <a:xfrm>
            <a:off x="838200" y="2885289"/>
            <a:ext cx="4248150" cy="0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33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End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4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4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25" name="Google Shape;125;p34"/>
          <p:cNvCxnSpPr/>
          <p:nvPr/>
        </p:nvCxnSpPr>
        <p:spPr>
          <a:xfrm>
            <a:off x="1171575" y="4343400"/>
            <a:ext cx="9906000" cy="0"/>
          </a:xfrm>
          <a:prstGeom prst="straightConnector1">
            <a:avLst/>
          </a:prstGeom>
          <a:noFill/>
          <a:ln cap="sq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34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lternate" showMasterSp="0">
  <p:cSld name="Title Slide - Alternat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/>
          <p:nvPr/>
        </p:nvSpPr>
        <p:spPr>
          <a:xfrm>
            <a:off x="0" y="5598621"/>
            <a:ext cx="12192000" cy="12593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0"/>
          <p:cNvSpPr txBox="1"/>
          <p:nvPr>
            <p:ph type="ctrTitle"/>
          </p:nvPr>
        </p:nvSpPr>
        <p:spPr>
          <a:xfrm>
            <a:off x="1097280" y="1645920"/>
            <a:ext cx="10058400" cy="42754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745920"/>
            <a:ext cx="2725899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280" y="6138311"/>
            <a:ext cx="1065405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60229" y="5958311"/>
            <a:ext cx="751043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>
            <p:ph idx="1" type="subTitle"/>
          </p:nvPr>
        </p:nvSpPr>
        <p:spPr>
          <a:xfrm>
            <a:off x="1097280" y="22860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39" name="Google Shape;139;p35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6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6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44" name="Google Shape;144;p36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eparator - Major" showMasterSp="0">
  <p:cSld name="Section Separator - Majo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/>
          <p:nvPr>
            <p:ph type="ctrTitle"/>
          </p:nvPr>
        </p:nvSpPr>
        <p:spPr>
          <a:xfrm>
            <a:off x="1097280" y="1645920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6" name="Google Shape;26;p21"/>
          <p:cNvPicPr preferRelativeResize="0"/>
          <p:nvPr/>
        </p:nvPicPr>
        <p:blipFill rotWithShape="1">
          <a:blip r:embed="rId3">
            <a:alphaModFix/>
          </a:blip>
          <a:srcRect b="8935" l="6481" r="3738" t="7062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1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eparator - Minor">
  <p:cSld name="Section Separator - Minor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34" name="Google Shape;34;p22"/>
          <p:cNvCxnSpPr/>
          <p:nvPr/>
        </p:nvCxnSpPr>
        <p:spPr>
          <a:xfrm>
            <a:off x="1171575" y="4343400"/>
            <a:ext cx="9906000" cy="0"/>
          </a:xfrm>
          <a:prstGeom prst="straightConnector1">
            <a:avLst/>
          </a:prstGeom>
          <a:noFill/>
          <a:ln cap="sq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22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cxnSp>
        <p:nvCxnSpPr>
          <p:cNvPr id="40" name="Google Shape;40;p23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23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5" name="Google Shape;45;p29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29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Point">
  <p:cSld name="Key Point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type="ctrTitle"/>
          </p:nvPr>
        </p:nvSpPr>
        <p:spPr>
          <a:xfrm>
            <a:off x="1097280" y="758951"/>
            <a:ext cx="10058400" cy="51465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0" name="Google Shape;50;p24"/>
          <p:cNvCxnSpPr/>
          <p:nvPr/>
        </p:nvCxnSpPr>
        <p:spPr>
          <a:xfrm>
            <a:off x="1143000" y="5895975"/>
            <a:ext cx="10012680" cy="9525"/>
          </a:xfrm>
          <a:prstGeom prst="straightConnector1">
            <a:avLst/>
          </a:prstGeom>
          <a:noFill/>
          <a:ln cap="sq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24"/>
          <p:cNvSpPr txBox="1"/>
          <p:nvPr/>
        </p:nvSpPr>
        <p:spPr>
          <a:xfrm>
            <a:off x="10393193" y="167670"/>
            <a:ext cx="1114426" cy="156966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D9D9D9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US" sz="9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🢇</a:t>
            </a:r>
            <a:endParaRPr b="1" i="0" sz="9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cxnSp>
        <p:nvCxnSpPr>
          <p:cNvPr id="58" name="Google Shape;58;p25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" type="body"/>
          </p:nvPr>
        </p:nvSpPr>
        <p:spPr>
          <a:xfrm>
            <a:off x="1097279" y="1845734"/>
            <a:ext cx="32400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2" type="body"/>
          </p:nvPr>
        </p:nvSpPr>
        <p:spPr>
          <a:xfrm>
            <a:off x="7915680" y="1845734"/>
            <a:ext cx="32400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cxnSp>
        <p:nvCxnSpPr>
          <p:cNvPr id="65" name="Google Shape;65;p26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26"/>
          <p:cNvSpPr txBox="1"/>
          <p:nvPr>
            <p:ph idx="3" type="body"/>
          </p:nvPr>
        </p:nvSpPr>
        <p:spPr>
          <a:xfrm>
            <a:off x="4506480" y="1845734"/>
            <a:ext cx="32400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27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27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cxnSp>
        <p:nvCxnSpPr>
          <p:cNvPr id="75" name="Google Shape;75;p27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7.xml"/><Relationship Id="rId21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4.png"/><Relationship Id="rId2" Type="http://schemas.openxmlformats.org/officeDocument/2006/relationships/image" Target="../media/image6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Google Shape;12;p18"/>
          <p:cNvPicPr preferRelativeResize="0"/>
          <p:nvPr/>
        </p:nvPicPr>
        <p:blipFill rotWithShape="1">
          <a:blip r:embed="rId1">
            <a:alphaModFix/>
          </a:blip>
          <a:srcRect b="8935" l="6481" r="3738" t="7062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jpg"/><Relationship Id="rId4" Type="http://schemas.openxmlformats.org/officeDocument/2006/relationships/image" Target="../media/image30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jpg"/><Relationship Id="rId4" Type="http://schemas.openxmlformats.org/officeDocument/2006/relationships/image" Target="../media/image3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</a:pPr>
            <a:r>
              <a:rPr lang="en-US" sz="4500"/>
              <a:t>Front End Web Development Fundamentals </a:t>
            </a:r>
            <a:endParaRPr sz="4500"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</a:pPr>
            <a:r>
              <a:rPr lang="en-US" sz="3700"/>
              <a:t>2_ Learn CSS- SYNC (01 hours 30 minutes)</a:t>
            </a:r>
            <a:endParaRPr sz="5700"/>
          </a:p>
        </p:txBody>
      </p:sp>
      <p:sp>
        <p:nvSpPr>
          <p:cNvPr id="151" name="Google Shape;151;p1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MEAN/MERN STACK</a:t>
            </a:r>
            <a:endParaRPr/>
          </a:p>
        </p:txBody>
      </p:sp>
      <p:sp>
        <p:nvSpPr>
          <p:cNvPr id="152" name="Google Shape;152;p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591f2fd02f_0_5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Understand how to declare a style:</a:t>
            </a:r>
            <a:endParaRPr sz="3300"/>
          </a:p>
        </p:txBody>
      </p:sp>
      <p:sp>
        <p:nvSpPr>
          <p:cNvPr id="226" name="Google Shape;226;g1591f2fd02f_0_50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27" name="Google Shape;227;g1591f2fd02f_0_5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g1591f2fd02f_0_50"/>
          <p:cNvSpPr txBox="1"/>
          <p:nvPr/>
        </p:nvSpPr>
        <p:spPr>
          <a:xfrm>
            <a:off x="1097275" y="2017075"/>
            <a:ext cx="8615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140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A rule consists of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A selector: element or elements the declaration applies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Declaration: how the elements referred to in the selector should be styled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property: which is the property of the selected element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1400"/>
              </a:spcAft>
              <a:buSzPts val="1400"/>
              <a:buChar char="•"/>
            </a:pPr>
            <a:r>
              <a:rPr lang="en-US"/>
              <a:t>value: which is a specification for this property</a:t>
            </a:r>
            <a:endParaRPr sz="1700"/>
          </a:p>
        </p:txBody>
      </p:sp>
      <p:pic>
        <p:nvPicPr>
          <p:cNvPr descr="rule_structure" id="229" name="Google Shape;229;g1591f2fd02f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250" y="3350875"/>
            <a:ext cx="2066925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1591f2fd02f_0_50"/>
          <p:cNvSpPr txBox="1"/>
          <p:nvPr/>
        </p:nvSpPr>
        <p:spPr>
          <a:xfrm>
            <a:off x="1362625" y="4096850"/>
            <a:ext cx="9269400" cy="18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Using Id’s:</a:t>
            </a:r>
            <a:endParaRPr/>
          </a:p>
          <a:p>
            <a:pPr indent="-317500" lvl="0" marL="457200" rtl="0" algn="l">
              <a:spcBef>
                <a:spcPts val="140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Use an id to distinguish something, like a paragraph, from the others in a document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The id selector is used to specify a style for a single, unique element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Create a style Id: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#id_name {style attributes and values}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Use a style Id: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1400"/>
              </a:spcAft>
              <a:buSzPts val="1400"/>
              <a:buChar char="•"/>
            </a:pPr>
            <a:r>
              <a:rPr lang="en-US"/>
              <a:t>&lt;tag ID=id_name&gt;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591f2fd02f_0_2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Understand how to declare a style:</a:t>
            </a:r>
            <a:endParaRPr sz="3300"/>
          </a:p>
        </p:txBody>
      </p:sp>
      <p:sp>
        <p:nvSpPr>
          <p:cNvPr id="236" name="Google Shape;236;g1591f2fd02f_0_26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37" name="Google Shape;237;g1591f2fd02f_0_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g1591f2fd02f_0_26"/>
          <p:cNvSpPr txBox="1"/>
          <p:nvPr/>
        </p:nvSpPr>
        <p:spPr>
          <a:xfrm>
            <a:off x="1186925" y="3854825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en-US"/>
              <a:t>Note: HTML requires each id be unique– therefore an id value can only be used once in a document.</a:t>
            </a:r>
            <a:endParaRPr b="1"/>
          </a:p>
        </p:txBody>
      </p:sp>
      <p:pic>
        <p:nvPicPr>
          <p:cNvPr descr="id - Notepad" id="239" name="Google Shape;239;g1591f2fd02f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375" y="2671475"/>
            <a:ext cx="7160650" cy="25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591f2fd02f_0_7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Using Classes:</a:t>
            </a:r>
            <a:endParaRPr sz="3300"/>
          </a:p>
        </p:txBody>
      </p:sp>
      <p:sp>
        <p:nvSpPr>
          <p:cNvPr id="245" name="Google Shape;245;g1591f2fd02f_0_78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46" name="Google Shape;246;g1591f2fd02f_0_7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g1591f2fd02f_0_78"/>
          <p:cNvSpPr txBox="1"/>
          <p:nvPr/>
        </p:nvSpPr>
        <p:spPr>
          <a:xfrm>
            <a:off x="1169000" y="3213863"/>
            <a:ext cx="435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140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To create a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tag.class_name {style attributes} 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.class_name {style attributes}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To apply a style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&lt;tag CLASS=class_name&gt;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1400"/>
              </a:spcAft>
              <a:buSzPts val="1400"/>
              <a:buChar char="•"/>
            </a:pPr>
            <a:r>
              <a:rPr lang="en-US"/>
              <a:t>&lt;h1 CLASS=FirstHeader&gt;IU&lt;/h1&gt;</a:t>
            </a:r>
            <a:endParaRPr/>
          </a:p>
        </p:txBody>
      </p:sp>
      <p:pic>
        <p:nvPicPr>
          <p:cNvPr descr="classes - Notepad" id="248" name="Google Shape;248;g1591f2fd02f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7175" y="2589150"/>
            <a:ext cx="5577100" cy="272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591f2fd02f_0_8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Difference between classes and Id’s:</a:t>
            </a:r>
            <a:endParaRPr sz="3300"/>
          </a:p>
        </p:txBody>
      </p:sp>
      <p:sp>
        <p:nvSpPr>
          <p:cNvPr id="254" name="Google Shape;254;g1591f2fd02f_0_89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55" name="Google Shape;255;g1591f2fd02f_0_8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g1591f2fd02f_0_89"/>
          <p:cNvSpPr txBox="1"/>
          <p:nvPr/>
        </p:nvSpPr>
        <p:spPr>
          <a:xfrm>
            <a:off x="1204850" y="2109875"/>
            <a:ext cx="94272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140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You can’t have more than one tag with the same ID value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You can apply the same Class value to multiple document tags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Classes or Id?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use ID's for any elements that are simply used once on a page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				OR</a:t>
            </a:r>
            <a:endParaRPr/>
          </a:p>
          <a:p>
            <a:pPr indent="-317500" lvl="3" marL="1828800" rtl="0" algn="l">
              <a:spcBef>
                <a:spcPts val="140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only use classes to style websites, but, when you have to use an element in JavaScript, use an identifier</a:t>
            </a:r>
            <a:endParaRPr/>
          </a:p>
          <a:p>
            <a:pPr indent="-317500" lvl="1" marL="914400" rtl="0" algn="l">
              <a:spcBef>
                <a:spcPts val="1400"/>
              </a:spcBef>
              <a:spcAft>
                <a:spcPts val="1400"/>
              </a:spcAft>
              <a:buSzPts val="1400"/>
              <a:buChar char="•"/>
            </a:pPr>
            <a:r>
              <a:rPr lang="en-US"/>
              <a:t>You can apply a style to many selectors if you like</a:t>
            </a:r>
            <a:endParaRPr sz="1700"/>
          </a:p>
        </p:txBody>
      </p:sp>
      <p:pic>
        <p:nvPicPr>
          <p:cNvPr descr="Text&#10;&#10;Description automatically generated" id="257" name="Google Shape;257;g1591f2fd02f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8900" y="4233628"/>
            <a:ext cx="207645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91f2fd02f_0_9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CSS properties:</a:t>
            </a:r>
            <a:endParaRPr sz="3300"/>
          </a:p>
        </p:txBody>
      </p:sp>
      <p:sp>
        <p:nvSpPr>
          <p:cNvPr id="263" name="Google Shape;263;g1591f2fd02f_0_99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64" name="Google Shape;264;g1591f2fd02f_0_9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5" name="Google Shape;265;g1591f2fd02f_0_99"/>
          <p:cNvPicPr preferRelativeResize="0"/>
          <p:nvPr/>
        </p:nvPicPr>
        <p:blipFill rotWithShape="1">
          <a:blip r:embed="rId3">
            <a:alphaModFix/>
          </a:blip>
          <a:srcRect b="2419" l="8120" r="4938" t="3062"/>
          <a:stretch/>
        </p:blipFill>
        <p:spPr>
          <a:xfrm>
            <a:off x="4194599" y="1918425"/>
            <a:ext cx="6961076" cy="425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1591f2fd02f_0_99"/>
          <p:cNvSpPr txBox="1"/>
          <p:nvPr/>
        </p:nvSpPr>
        <p:spPr>
          <a:xfrm>
            <a:off x="1156425" y="3953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r>
              <a:rPr lang="en-US"/>
              <a:t>ont properties: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591f2fd02f_0_11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CSS properties:</a:t>
            </a:r>
            <a:endParaRPr sz="3300"/>
          </a:p>
        </p:txBody>
      </p:sp>
      <p:sp>
        <p:nvSpPr>
          <p:cNvPr id="272" name="Google Shape;272;g1591f2fd02f_0_110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73" name="Google Shape;273;g1591f2fd02f_0_1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g1591f2fd02f_0_110"/>
          <p:cNvSpPr txBox="1"/>
          <p:nvPr/>
        </p:nvSpPr>
        <p:spPr>
          <a:xfrm>
            <a:off x="1192300" y="206626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Font properties:</a:t>
            </a:r>
            <a:endParaRPr/>
          </a:p>
        </p:txBody>
      </p:sp>
      <p:pic>
        <p:nvPicPr>
          <p:cNvPr descr="mystyle - Notepad" id="275" name="Google Shape;275;g1591f2fd02f_0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9529" y="2571212"/>
            <a:ext cx="7273897" cy="2789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591f2fd02f_0_12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CSS properties:</a:t>
            </a:r>
            <a:endParaRPr sz="3300"/>
          </a:p>
        </p:txBody>
      </p:sp>
      <p:sp>
        <p:nvSpPr>
          <p:cNvPr id="281" name="Google Shape;281;g1591f2fd02f_0_120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82" name="Google Shape;282;g1591f2fd02f_0_1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" name="Google Shape;283;g1591f2fd02f_0_120"/>
          <p:cNvSpPr txBox="1"/>
          <p:nvPr/>
        </p:nvSpPr>
        <p:spPr>
          <a:xfrm>
            <a:off x="1192300" y="206626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TEXT properties:</a:t>
            </a:r>
            <a:endParaRPr b="1"/>
          </a:p>
        </p:txBody>
      </p:sp>
      <p:pic>
        <p:nvPicPr>
          <p:cNvPr id="284" name="Google Shape;284;g1591f2fd02f_0_120"/>
          <p:cNvPicPr preferRelativeResize="0"/>
          <p:nvPr/>
        </p:nvPicPr>
        <p:blipFill rotWithShape="1">
          <a:blip r:embed="rId3">
            <a:alphaModFix/>
          </a:blip>
          <a:srcRect b="27201" l="9647" r="4596" t="22124"/>
          <a:stretch/>
        </p:blipFill>
        <p:spPr>
          <a:xfrm>
            <a:off x="1957875" y="2626002"/>
            <a:ext cx="9036426" cy="3003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591f2fd02f_0_12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CSS properties:</a:t>
            </a:r>
            <a:endParaRPr sz="3300"/>
          </a:p>
        </p:txBody>
      </p:sp>
      <p:sp>
        <p:nvSpPr>
          <p:cNvPr id="290" name="Google Shape;290;g1591f2fd02f_0_129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91" name="Google Shape;291;g1591f2fd02f_0_1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g1591f2fd02f_0_129"/>
          <p:cNvSpPr txBox="1"/>
          <p:nvPr/>
        </p:nvSpPr>
        <p:spPr>
          <a:xfrm>
            <a:off x="1192300" y="236211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Styling links:</a:t>
            </a:r>
            <a:endParaRPr b="1"/>
          </a:p>
        </p:txBody>
      </p:sp>
      <p:pic>
        <p:nvPicPr>
          <p:cNvPr id="293" name="Google Shape;293;g1591f2fd02f_0_129"/>
          <p:cNvPicPr preferRelativeResize="0"/>
          <p:nvPr/>
        </p:nvPicPr>
        <p:blipFill rotWithShape="1">
          <a:blip r:embed="rId3">
            <a:alphaModFix/>
          </a:blip>
          <a:srcRect b="59007" l="9744" r="7459" t="22565"/>
          <a:stretch/>
        </p:blipFill>
        <p:spPr>
          <a:xfrm>
            <a:off x="1411049" y="3110725"/>
            <a:ext cx="9810600" cy="12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9c0773061_0_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CSS properties:</a:t>
            </a:r>
            <a:endParaRPr/>
          </a:p>
        </p:txBody>
      </p:sp>
      <p:sp>
        <p:nvSpPr>
          <p:cNvPr id="299" name="Google Shape;299;g139c0773061_0_1"/>
          <p:cNvSpPr txBox="1"/>
          <p:nvPr>
            <p:ph idx="1" type="body"/>
          </p:nvPr>
        </p:nvSpPr>
        <p:spPr>
          <a:xfrm>
            <a:off x="1219200" y="2984100"/>
            <a:ext cx="4613400" cy="19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17500" lvl="0" marL="6858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i="1" lang="en-US" sz="1400">
                <a:solidFill>
                  <a:srgbClr val="000000"/>
                </a:solidFill>
              </a:rPr>
              <a:t>background-color:</a:t>
            </a:r>
            <a:endParaRPr i="1" sz="1400">
              <a:solidFill>
                <a:srgbClr val="000000"/>
              </a:solidFill>
            </a:endParaRPr>
          </a:p>
          <a:p>
            <a:pPr indent="-317500" lvl="1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</a:rPr>
              <a:t>Specifies the background color	</a:t>
            </a:r>
            <a:endParaRPr sz="1400">
              <a:solidFill>
                <a:srgbClr val="000000"/>
              </a:solidFill>
            </a:endParaRPr>
          </a:p>
          <a:p>
            <a:pPr indent="-3175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i="1" lang="en-US" sz="1400">
                <a:solidFill>
                  <a:srgbClr val="000000"/>
                </a:solidFill>
              </a:rPr>
              <a:t>background-image:</a:t>
            </a:r>
            <a:endParaRPr i="1" sz="1400">
              <a:solidFill>
                <a:srgbClr val="000000"/>
              </a:solidFill>
            </a:endParaRPr>
          </a:p>
          <a:p>
            <a:pPr indent="-317500" lvl="1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</a:rPr>
              <a:t>Specifies the background image</a:t>
            </a:r>
            <a:endParaRPr sz="1400">
              <a:solidFill>
                <a:srgbClr val="000000"/>
              </a:solidFill>
            </a:endParaRPr>
          </a:p>
          <a:p>
            <a:pPr indent="-3175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i="1" lang="en-US" sz="1400">
                <a:solidFill>
                  <a:srgbClr val="000000"/>
                </a:solidFill>
              </a:rPr>
              <a:t>background-repeat:</a:t>
            </a:r>
            <a:endParaRPr i="1" sz="1400">
              <a:solidFill>
                <a:srgbClr val="000000"/>
              </a:solidFill>
            </a:endParaRPr>
          </a:p>
          <a:p>
            <a:pPr indent="-317500" lvl="1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</a:rPr>
              <a:t>Specifies whether the image should repeat or not</a:t>
            </a:r>
            <a:endParaRPr sz="1400">
              <a:solidFill>
                <a:srgbClr val="000000"/>
              </a:solidFill>
            </a:endParaRPr>
          </a:p>
          <a:p>
            <a:pPr indent="-3175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i="1" lang="en-US" sz="1400">
                <a:solidFill>
                  <a:srgbClr val="000000"/>
                </a:solidFill>
              </a:rPr>
              <a:t>background-position:</a:t>
            </a:r>
            <a:endParaRPr i="1" sz="1400">
              <a:solidFill>
                <a:srgbClr val="000000"/>
              </a:solidFill>
            </a:endParaRPr>
          </a:p>
          <a:p>
            <a:pPr indent="-298450" lvl="1" marL="1143000" rtl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</a:rPr>
              <a:t>Where an image should be positioned</a:t>
            </a:r>
            <a:r>
              <a:rPr lang="en-US" sz="1700"/>
              <a:t>.</a:t>
            </a:r>
            <a:endParaRPr sz="1700"/>
          </a:p>
        </p:txBody>
      </p:sp>
      <p:sp>
        <p:nvSpPr>
          <p:cNvPr id="300" name="Google Shape;300;g139c0773061_0_1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301" name="Google Shape;301;g139c0773061_0_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2" name="Google Shape;302;g139c0773061_0_1"/>
          <p:cNvSpPr txBox="1"/>
          <p:nvPr/>
        </p:nvSpPr>
        <p:spPr>
          <a:xfrm>
            <a:off x="1219200" y="2519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400"/>
              </a:spcAft>
              <a:buNone/>
            </a:pPr>
            <a:r>
              <a:rPr i="1" lang="en-US"/>
              <a:t>Styling Background:</a:t>
            </a:r>
            <a:endParaRPr i="1"/>
          </a:p>
        </p:txBody>
      </p:sp>
      <p:pic>
        <p:nvPicPr>
          <p:cNvPr id="303" name="Google Shape;303;g139c0773061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2600" y="3056278"/>
            <a:ext cx="59436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591f2fd02f_0_14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CSS properties:</a:t>
            </a:r>
            <a:endParaRPr/>
          </a:p>
        </p:txBody>
      </p:sp>
      <p:sp>
        <p:nvSpPr>
          <p:cNvPr id="309" name="Google Shape;309;g1591f2fd02f_0_142"/>
          <p:cNvSpPr txBox="1"/>
          <p:nvPr>
            <p:ph idx="1" type="body"/>
          </p:nvPr>
        </p:nvSpPr>
        <p:spPr>
          <a:xfrm>
            <a:off x="1219200" y="2508975"/>
            <a:ext cx="4613400" cy="19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i="1" lang="en-US" sz="1400">
                <a:solidFill>
                  <a:srgbClr val="000000"/>
                </a:solidFill>
              </a:rPr>
              <a:t>text and font</a:t>
            </a:r>
            <a:endParaRPr i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i="1" lang="en-US" sz="1400">
                <a:solidFill>
                  <a:srgbClr val="000000"/>
                </a:solidFill>
              </a:rPr>
              <a:t>vertical – align</a:t>
            </a:r>
            <a:endParaRPr i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i="1" lang="en-US" sz="1400">
                <a:solidFill>
                  <a:srgbClr val="000000"/>
                </a:solidFill>
              </a:rPr>
              <a:t>width </a:t>
            </a:r>
            <a:endParaRPr i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i="1" lang="en-US" sz="1400">
                <a:solidFill>
                  <a:srgbClr val="000000"/>
                </a:solidFill>
              </a:rPr>
              <a:t>height </a:t>
            </a:r>
            <a:endParaRPr i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i="1" lang="en-US" sz="1400">
                <a:solidFill>
                  <a:srgbClr val="000000"/>
                </a:solidFill>
              </a:rPr>
              <a:t>background - color </a:t>
            </a:r>
            <a:endParaRPr i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i="1" lang="en-US" sz="1400">
                <a:solidFill>
                  <a:srgbClr val="000000"/>
                </a:solidFill>
              </a:rPr>
              <a:t>background – image</a:t>
            </a:r>
            <a:endParaRPr i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i="1" lang="en-US" sz="1400">
                <a:solidFill>
                  <a:srgbClr val="000000"/>
                </a:solidFill>
              </a:rPr>
              <a:t>border:</a:t>
            </a:r>
            <a:endParaRPr i="1"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i="1" lang="en-US" sz="1400">
                <a:solidFill>
                  <a:srgbClr val="000000"/>
                </a:solidFill>
              </a:rPr>
              <a:t>border-style (solid, dashed, doted, double etc.)</a:t>
            </a:r>
            <a:endParaRPr i="1"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i="1" lang="en-US" sz="1400">
                <a:solidFill>
                  <a:srgbClr val="000000"/>
                </a:solidFill>
              </a:rPr>
              <a:t>border-color </a:t>
            </a:r>
            <a:endParaRPr i="1"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i="1" lang="en-US" sz="1400">
                <a:solidFill>
                  <a:srgbClr val="000000"/>
                </a:solidFill>
              </a:rPr>
              <a:t>border-bottom (solid, dashed, doted, double etc.)</a:t>
            </a:r>
            <a:endParaRPr i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i="1" lang="en-US" sz="1400">
                <a:solidFill>
                  <a:srgbClr val="000000"/>
                </a:solidFill>
              </a:rPr>
              <a:t>padding </a:t>
            </a:r>
            <a:endParaRPr i="1"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i="1" lang="en-US" sz="1400">
                <a:solidFill>
                  <a:srgbClr val="000000"/>
                </a:solidFill>
              </a:rPr>
              <a:t>Padding-left</a:t>
            </a:r>
            <a:endParaRPr i="1"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i="1" lang="en-US" sz="1400">
                <a:solidFill>
                  <a:srgbClr val="000000"/>
                </a:solidFill>
              </a:rPr>
              <a:t>Padding-right</a:t>
            </a:r>
            <a:endParaRPr i="1"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i="1" lang="en-US" sz="1400">
                <a:solidFill>
                  <a:srgbClr val="000000"/>
                </a:solidFill>
              </a:rPr>
              <a:t>Padding-top</a:t>
            </a:r>
            <a:endParaRPr i="1"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i="1" lang="en-US" sz="1400">
                <a:solidFill>
                  <a:srgbClr val="000000"/>
                </a:solidFill>
              </a:rPr>
              <a:t>padding-bottom</a:t>
            </a:r>
            <a:endParaRPr i="1" sz="1400">
              <a:solidFill>
                <a:srgbClr val="000000"/>
              </a:solidFill>
            </a:endParaRPr>
          </a:p>
          <a:p>
            <a:pPr indent="0" lvl="0" marL="6858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000000"/>
              </a:solidFill>
            </a:endParaRPr>
          </a:p>
        </p:txBody>
      </p:sp>
      <p:sp>
        <p:nvSpPr>
          <p:cNvPr id="310" name="Google Shape;310;g1591f2fd02f_0_142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311" name="Google Shape;311;g1591f2fd02f_0_1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2" name="Google Shape;312;g1591f2fd02f_0_142"/>
          <p:cNvSpPr txBox="1"/>
          <p:nvPr/>
        </p:nvSpPr>
        <p:spPr>
          <a:xfrm>
            <a:off x="1219200" y="19811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400"/>
              </a:spcAft>
              <a:buNone/>
            </a:pPr>
            <a:r>
              <a:rPr i="1" lang="en-US"/>
              <a:t>Styling tables:</a:t>
            </a:r>
            <a:endParaRPr i="1"/>
          </a:p>
        </p:txBody>
      </p:sp>
      <p:pic>
        <p:nvPicPr>
          <p:cNvPr id="313" name="Google Shape;313;g1591f2fd02f_0_142"/>
          <p:cNvPicPr preferRelativeResize="0"/>
          <p:nvPr/>
        </p:nvPicPr>
        <p:blipFill rotWithShape="1">
          <a:blip r:embed="rId3">
            <a:alphaModFix/>
          </a:blip>
          <a:srcRect b="8550" l="0" r="0" t="0"/>
          <a:stretch/>
        </p:blipFill>
        <p:spPr>
          <a:xfrm>
            <a:off x="6029825" y="2508978"/>
            <a:ext cx="593407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/>
          <p:nvPr>
            <p:ph type="ctrTitle"/>
          </p:nvPr>
        </p:nvSpPr>
        <p:spPr>
          <a:xfrm>
            <a:off x="1097280" y="1645920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Opening (5 mins)</a:t>
            </a:r>
            <a:endParaRPr/>
          </a:p>
        </p:txBody>
      </p:sp>
      <p:sp>
        <p:nvSpPr>
          <p:cNvPr id="158" name="Google Shape;158;p3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MEAN/MERN Stack</a:t>
            </a:r>
            <a:endParaRPr/>
          </a:p>
        </p:txBody>
      </p:sp>
      <p:sp>
        <p:nvSpPr>
          <p:cNvPr id="159" name="Google Shape;159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591f2fd02f_0_15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CSS properties:</a:t>
            </a:r>
            <a:endParaRPr/>
          </a:p>
        </p:txBody>
      </p:sp>
      <p:sp>
        <p:nvSpPr>
          <p:cNvPr id="319" name="Google Shape;319;g1591f2fd02f_0_153"/>
          <p:cNvSpPr txBox="1"/>
          <p:nvPr>
            <p:ph idx="1" type="body"/>
          </p:nvPr>
        </p:nvSpPr>
        <p:spPr>
          <a:xfrm>
            <a:off x="1264000" y="2105575"/>
            <a:ext cx="4613400" cy="19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000000"/>
                </a:solidFill>
              </a:rPr>
              <a:t>What is the box model?</a:t>
            </a:r>
            <a:endParaRPr i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Every element on a page is a rectangular box and may have width, height, padding, borders, and margins.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The box model allows us to add a border around elements, and to define space between elements.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1C1D1F"/>
              </a:buClr>
              <a:buSzPts val="1400"/>
              <a:buFont typeface="Arial"/>
              <a:buChar char="•"/>
            </a:pPr>
            <a:r>
              <a:rPr b="1" lang="en-US" sz="1400">
                <a:solidFill>
                  <a:srgbClr val="1C1D1F"/>
                </a:solidFill>
              </a:rPr>
              <a:t>Content</a:t>
            </a:r>
            <a:r>
              <a:rPr lang="en-US" sz="1400">
                <a:solidFill>
                  <a:srgbClr val="1C1D1F"/>
                </a:solidFill>
              </a:rPr>
              <a:t> - The content of the box, where text and images appear</a:t>
            </a:r>
            <a:endParaRPr sz="1400">
              <a:solidFill>
                <a:srgbClr val="1C1D1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400"/>
              <a:buFont typeface="Arial"/>
              <a:buChar char="•"/>
            </a:pPr>
            <a:r>
              <a:rPr b="1" lang="en-US" sz="1400">
                <a:solidFill>
                  <a:srgbClr val="1C1D1F"/>
                </a:solidFill>
              </a:rPr>
              <a:t>Padding</a:t>
            </a:r>
            <a:r>
              <a:rPr lang="en-US" sz="1400">
                <a:solidFill>
                  <a:srgbClr val="1C1D1F"/>
                </a:solidFill>
              </a:rPr>
              <a:t> - Clears an area around the content. The padding is transparent</a:t>
            </a:r>
            <a:endParaRPr sz="1400">
              <a:solidFill>
                <a:srgbClr val="1C1D1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400"/>
              <a:buFont typeface="Arial"/>
              <a:buChar char="•"/>
            </a:pPr>
            <a:r>
              <a:rPr b="1" lang="en-US" sz="1400">
                <a:solidFill>
                  <a:srgbClr val="1C1D1F"/>
                </a:solidFill>
              </a:rPr>
              <a:t>Border</a:t>
            </a:r>
            <a:r>
              <a:rPr lang="en-US" sz="1400">
                <a:solidFill>
                  <a:srgbClr val="1C1D1F"/>
                </a:solidFill>
              </a:rPr>
              <a:t> - A border that goes around the padding and content</a:t>
            </a:r>
            <a:endParaRPr sz="1400">
              <a:solidFill>
                <a:srgbClr val="1C1D1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1C1D1F"/>
              </a:buClr>
              <a:buSzPts val="1400"/>
              <a:buFont typeface="Arial"/>
              <a:buChar char="•"/>
            </a:pPr>
            <a:r>
              <a:rPr b="1" lang="en-US" sz="1400">
                <a:solidFill>
                  <a:srgbClr val="1C1D1F"/>
                </a:solidFill>
              </a:rPr>
              <a:t>Margin</a:t>
            </a:r>
            <a:r>
              <a:rPr lang="en-US" sz="1400">
                <a:solidFill>
                  <a:srgbClr val="1C1D1F"/>
                </a:solidFill>
              </a:rPr>
              <a:t> - Clears an area outside the border. The margin is transparent</a:t>
            </a:r>
            <a:endParaRPr i="1" sz="1700">
              <a:solidFill>
                <a:srgbClr val="000000"/>
              </a:solidFill>
            </a:endParaRPr>
          </a:p>
        </p:txBody>
      </p:sp>
      <p:sp>
        <p:nvSpPr>
          <p:cNvPr id="320" name="Google Shape;320;g1591f2fd02f_0_153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321" name="Google Shape;321;g1591f2fd02f_0_1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Graphical user interface, shape, rectangle, PowerPoint&#10;&#10;Description automatically generated with medium confidence" id="322" name="Google Shape;322;g1591f2fd02f_0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1900" y="2427678"/>
            <a:ext cx="594360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591f2fd02f_0_16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CSS properties:</a:t>
            </a:r>
            <a:endParaRPr/>
          </a:p>
        </p:txBody>
      </p:sp>
      <p:sp>
        <p:nvSpPr>
          <p:cNvPr id="328" name="Google Shape;328;g1591f2fd02f_0_164"/>
          <p:cNvSpPr txBox="1"/>
          <p:nvPr>
            <p:ph idx="1" type="body"/>
          </p:nvPr>
        </p:nvSpPr>
        <p:spPr>
          <a:xfrm>
            <a:off x="1264000" y="2105575"/>
            <a:ext cx="4613400" cy="19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000000"/>
                </a:solidFill>
              </a:rPr>
              <a:t>What is the box model?</a:t>
            </a:r>
            <a:endParaRPr i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Every element on a page is a rectangular box and may have width, height, padding, borders, and margins.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The box model allows us to add a border around elements, and to define space between elements.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1C1D1F"/>
              </a:buClr>
              <a:buSzPts val="1400"/>
              <a:buFont typeface="Arial"/>
              <a:buChar char="•"/>
            </a:pPr>
            <a:r>
              <a:rPr b="1" lang="en-US" sz="1400">
                <a:solidFill>
                  <a:srgbClr val="1C1D1F"/>
                </a:solidFill>
              </a:rPr>
              <a:t>Content</a:t>
            </a:r>
            <a:r>
              <a:rPr lang="en-US" sz="1400">
                <a:solidFill>
                  <a:srgbClr val="1C1D1F"/>
                </a:solidFill>
              </a:rPr>
              <a:t> - The content of the box, where text and images appear</a:t>
            </a:r>
            <a:endParaRPr sz="1400">
              <a:solidFill>
                <a:srgbClr val="1C1D1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400"/>
              <a:buFont typeface="Arial"/>
              <a:buChar char="•"/>
            </a:pPr>
            <a:r>
              <a:rPr b="1" lang="en-US" sz="1400">
                <a:solidFill>
                  <a:srgbClr val="1C1D1F"/>
                </a:solidFill>
              </a:rPr>
              <a:t>Padding</a:t>
            </a:r>
            <a:r>
              <a:rPr lang="en-US" sz="1400">
                <a:solidFill>
                  <a:srgbClr val="1C1D1F"/>
                </a:solidFill>
              </a:rPr>
              <a:t> - Clears an area around the content. The padding is transparent</a:t>
            </a:r>
            <a:endParaRPr sz="1400">
              <a:solidFill>
                <a:srgbClr val="1C1D1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400"/>
              <a:buFont typeface="Arial"/>
              <a:buChar char="•"/>
            </a:pPr>
            <a:r>
              <a:rPr b="1" lang="en-US" sz="1400">
                <a:solidFill>
                  <a:srgbClr val="1C1D1F"/>
                </a:solidFill>
              </a:rPr>
              <a:t>Border</a:t>
            </a:r>
            <a:r>
              <a:rPr lang="en-US" sz="1400">
                <a:solidFill>
                  <a:srgbClr val="1C1D1F"/>
                </a:solidFill>
              </a:rPr>
              <a:t> - A border that goes around the padding and content</a:t>
            </a:r>
            <a:endParaRPr sz="1400">
              <a:solidFill>
                <a:srgbClr val="1C1D1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1C1D1F"/>
              </a:buClr>
              <a:buSzPts val="1400"/>
              <a:buFont typeface="Arial"/>
              <a:buChar char="•"/>
            </a:pPr>
            <a:r>
              <a:rPr b="1" lang="en-US" sz="1400">
                <a:solidFill>
                  <a:srgbClr val="1C1D1F"/>
                </a:solidFill>
              </a:rPr>
              <a:t>Margin</a:t>
            </a:r>
            <a:r>
              <a:rPr lang="en-US" sz="1400">
                <a:solidFill>
                  <a:srgbClr val="1C1D1F"/>
                </a:solidFill>
              </a:rPr>
              <a:t> - Clears an area outside the border. The margin is transparent</a:t>
            </a:r>
            <a:endParaRPr i="1" sz="1700">
              <a:solidFill>
                <a:srgbClr val="000000"/>
              </a:solidFill>
            </a:endParaRPr>
          </a:p>
        </p:txBody>
      </p:sp>
      <p:sp>
        <p:nvSpPr>
          <p:cNvPr id="329" name="Google Shape;329;g1591f2fd02f_0_164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330" name="Google Shape;330;g1591f2fd02f_0_16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creenshot of a computer&#10;&#10;Description automatically generated with medium confidence" id="331" name="Google Shape;331;g1591f2fd02f_0_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100" y="2373903"/>
            <a:ext cx="594360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591f2fd02f_0_174"/>
          <p:cNvSpPr txBox="1"/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Closing (10 mins)</a:t>
            </a:r>
            <a:endParaRPr/>
          </a:p>
        </p:txBody>
      </p:sp>
      <p:sp>
        <p:nvSpPr>
          <p:cNvPr id="337" name="Google Shape;337;g1591f2fd02f_0_174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MEAN/MERN Stack</a:t>
            </a:r>
            <a:endParaRPr/>
          </a:p>
        </p:txBody>
      </p:sp>
      <p:sp>
        <p:nvSpPr>
          <p:cNvPr id="338" name="Google Shape;338;g1591f2fd02f_0_17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"/>
          <p:cNvSpPr txBox="1"/>
          <p:nvPr>
            <p:ph type="ctrTitle"/>
          </p:nvPr>
        </p:nvSpPr>
        <p:spPr>
          <a:xfrm>
            <a:off x="1097280" y="758951"/>
            <a:ext cx="10058400" cy="51465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Sometimes you need to introduce a key point or definition.</a:t>
            </a:r>
            <a:endParaRPr/>
          </a:p>
        </p:txBody>
      </p:sp>
      <p:sp>
        <p:nvSpPr>
          <p:cNvPr id="344" name="Google Shape;344;p6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345" name="Google Shape;34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Two Columns</a:t>
            </a:r>
            <a:endParaRPr/>
          </a:p>
        </p:txBody>
      </p:sp>
      <p:sp>
        <p:nvSpPr>
          <p:cNvPr id="351" name="Google Shape;351;p7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This is good for introducing parallel concepts or facts.</a:t>
            </a:r>
            <a:endParaRPr/>
          </a:p>
        </p:txBody>
      </p:sp>
      <p:sp>
        <p:nvSpPr>
          <p:cNvPr id="352" name="Google Shape;352;p7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You can also add tables, diagrams, or other visual aids here.</a:t>
            </a:r>
            <a:endParaRPr/>
          </a:p>
        </p:txBody>
      </p:sp>
      <p:sp>
        <p:nvSpPr>
          <p:cNvPr id="353" name="Google Shape;353;p7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354" name="Google Shape;35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Three Columns</a:t>
            </a:r>
            <a:endParaRPr/>
          </a:p>
        </p:txBody>
      </p:sp>
      <p:sp>
        <p:nvSpPr>
          <p:cNvPr id="360" name="Google Shape;360;p8"/>
          <p:cNvSpPr txBox="1"/>
          <p:nvPr>
            <p:ph idx="1" type="body"/>
          </p:nvPr>
        </p:nvSpPr>
        <p:spPr>
          <a:xfrm>
            <a:off x="1097279" y="1845734"/>
            <a:ext cx="32400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Slides like this can get</a:t>
            </a:r>
            <a:endParaRPr/>
          </a:p>
        </p:txBody>
      </p:sp>
      <p:sp>
        <p:nvSpPr>
          <p:cNvPr id="361" name="Google Shape;361;p8"/>
          <p:cNvSpPr txBox="1"/>
          <p:nvPr>
            <p:ph idx="2" type="body"/>
          </p:nvPr>
        </p:nvSpPr>
        <p:spPr>
          <a:xfrm>
            <a:off x="7915680" y="1845734"/>
            <a:ext cx="32400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So use them judiciously.</a:t>
            </a:r>
            <a:endParaRPr/>
          </a:p>
        </p:txBody>
      </p:sp>
      <p:sp>
        <p:nvSpPr>
          <p:cNvPr id="362" name="Google Shape;362;p8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363" name="Google Shape;36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4" name="Google Shape;364;p8"/>
          <p:cNvSpPr txBox="1"/>
          <p:nvPr>
            <p:ph idx="3" type="body"/>
          </p:nvPr>
        </p:nvSpPr>
        <p:spPr>
          <a:xfrm>
            <a:off x="4506480" y="1845734"/>
            <a:ext cx="32400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Very dense with content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Named Comparison</a:t>
            </a:r>
            <a:endParaRPr/>
          </a:p>
        </p:txBody>
      </p:sp>
      <p:sp>
        <p:nvSpPr>
          <p:cNvPr id="370" name="Google Shape;370;p9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ITEM ONE</a:t>
            </a:r>
            <a:endParaRPr/>
          </a:p>
        </p:txBody>
      </p:sp>
      <p:sp>
        <p:nvSpPr>
          <p:cNvPr id="371" name="Google Shape;371;p9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72" name="Google Shape;372;p9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ITEM TWO</a:t>
            </a:r>
            <a:endParaRPr/>
          </a:p>
        </p:txBody>
      </p:sp>
      <p:sp>
        <p:nvSpPr>
          <p:cNvPr id="373" name="Google Shape;373;p9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74" name="Google Shape;374;p9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375" name="Google Shape;37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Triple Named Comparison</a:t>
            </a:r>
            <a:endParaRPr/>
          </a:p>
        </p:txBody>
      </p:sp>
      <p:sp>
        <p:nvSpPr>
          <p:cNvPr id="381" name="Google Shape;381;p10"/>
          <p:cNvSpPr txBox="1"/>
          <p:nvPr>
            <p:ph idx="1" type="body"/>
          </p:nvPr>
        </p:nvSpPr>
        <p:spPr>
          <a:xfrm>
            <a:off x="1097280" y="1846052"/>
            <a:ext cx="324000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ITEM 1</a:t>
            </a:r>
            <a:endParaRPr/>
          </a:p>
        </p:txBody>
      </p:sp>
      <p:sp>
        <p:nvSpPr>
          <p:cNvPr id="382" name="Google Shape;382;p10"/>
          <p:cNvSpPr txBox="1"/>
          <p:nvPr>
            <p:ph idx="2" type="body"/>
          </p:nvPr>
        </p:nvSpPr>
        <p:spPr>
          <a:xfrm>
            <a:off x="1097280" y="2582334"/>
            <a:ext cx="324000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83" name="Google Shape;383;p10"/>
          <p:cNvSpPr txBox="1"/>
          <p:nvPr>
            <p:ph idx="3" type="body"/>
          </p:nvPr>
        </p:nvSpPr>
        <p:spPr>
          <a:xfrm>
            <a:off x="4506480" y="1846052"/>
            <a:ext cx="324000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ITEM 2</a:t>
            </a:r>
            <a:endParaRPr/>
          </a:p>
        </p:txBody>
      </p:sp>
      <p:sp>
        <p:nvSpPr>
          <p:cNvPr id="384" name="Google Shape;384;p10"/>
          <p:cNvSpPr txBox="1"/>
          <p:nvPr>
            <p:ph idx="4" type="body"/>
          </p:nvPr>
        </p:nvSpPr>
        <p:spPr>
          <a:xfrm>
            <a:off x="4506480" y="2582334"/>
            <a:ext cx="324000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85" name="Google Shape;385;p10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386" name="Google Shape;38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7" name="Google Shape;387;p10"/>
          <p:cNvSpPr txBox="1"/>
          <p:nvPr>
            <p:ph idx="5" type="body"/>
          </p:nvPr>
        </p:nvSpPr>
        <p:spPr>
          <a:xfrm>
            <a:off x="7915680" y="1850285"/>
            <a:ext cx="324000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ITEM 3</a:t>
            </a:r>
            <a:endParaRPr/>
          </a:p>
        </p:txBody>
      </p:sp>
      <p:sp>
        <p:nvSpPr>
          <p:cNvPr id="388" name="Google Shape;388;p10"/>
          <p:cNvSpPr txBox="1"/>
          <p:nvPr>
            <p:ph idx="6" type="body"/>
          </p:nvPr>
        </p:nvSpPr>
        <p:spPr>
          <a:xfrm>
            <a:off x="7915680" y="2586567"/>
            <a:ext cx="324000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3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394" name="Google Shape;39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5" name="Google Shape;395;p13"/>
          <p:cNvSpPr txBox="1"/>
          <p:nvPr/>
        </p:nvSpPr>
        <p:spPr>
          <a:xfrm>
            <a:off x="2314175" y="2533750"/>
            <a:ext cx="9560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1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 the following question:</a:t>
            </a:r>
            <a:endParaRPr b="1" i="1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have you noticed about the format of Facebook?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If you need a table</a:t>
            </a:r>
            <a:endParaRPr/>
          </a:p>
        </p:txBody>
      </p:sp>
      <p:sp>
        <p:nvSpPr>
          <p:cNvPr id="401" name="Google Shape;401;p12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402" name="Google Shape;40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03" name="Google Shape;403;p12"/>
          <p:cNvGraphicFramePr/>
          <p:nvPr/>
        </p:nvGraphicFramePr>
        <p:xfrm>
          <a:off x="1097280" y="21846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{1A8DAD6F-0B18-4942-8E70-865F1C829E8E}</a:tableStyleId>
              </a:tblPr>
              <a:tblGrid>
                <a:gridCol w="2011675"/>
                <a:gridCol w="2011675"/>
                <a:gridCol w="2011675"/>
                <a:gridCol w="2011675"/>
                <a:gridCol w="2011675"/>
              </a:tblGrid>
              <a:tr h="62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TABLE HEADING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</a:tr>
              <a:tr h="62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Row 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97FA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7FA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7FA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7FA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7FACC"/>
                    </a:solidFill>
                  </a:tcPr>
                </a:tc>
              </a:tr>
              <a:tr h="62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Row 2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CBFC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CBFC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CBFC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CBFC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CBFCE5"/>
                    </a:solidFill>
                  </a:tcPr>
                </a:tc>
              </a:tr>
              <a:tr h="62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7FA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7FA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7FA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7FA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97FACC"/>
                    </a:solidFill>
                  </a:tcPr>
                </a:tc>
              </a:tr>
              <a:tr h="62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CBFC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CBFC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CBFC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CBFC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CBFCE5"/>
                    </a:solidFill>
                  </a:tcPr>
                </a:tc>
              </a:tr>
              <a:tr h="62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Total Row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64F8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64F8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64F8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64F8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64F8B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Learning Objectives:</a:t>
            </a:r>
            <a:endParaRPr/>
          </a:p>
        </p:txBody>
      </p:sp>
      <p:sp>
        <p:nvSpPr>
          <p:cNvPr id="165" name="Google Shape;165;p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20000"/>
          </a:bodyPr>
          <a:lstStyle/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Explain what CSS is?</a:t>
            </a:r>
            <a:endParaRPr sz="2000"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How to use it to style pages?</a:t>
            </a:r>
            <a:endParaRPr sz="2000"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Purpose of using CSS</a:t>
            </a:r>
            <a:endParaRPr sz="2000"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Writing Style Sheets:</a:t>
            </a:r>
            <a:endParaRPr sz="2000"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Style Sheet Strategies:	</a:t>
            </a:r>
            <a:endParaRPr sz="2000"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Using Id’s</a:t>
            </a:r>
            <a:endParaRPr sz="2000"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Using Classes</a:t>
            </a:r>
            <a:endParaRPr sz="2000"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font properties</a:t>
            </a:r>
            <a:endParaRPr sz="2000"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text properties</a:t>
            </a:r>
            <a:endParaRPr sz="2000"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styling links</a:t>
            </a:r>
            <a:endParaRPr sz="2000"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styling background</a:t>
            </a:r>
            <a:endParaRPr sz="2000"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styling tables</a:t>
            </a:r>
            <a:endParaRPr sz="2000"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What is the box model?</a:t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66" name="Google Shape;166;p5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167" name="Google Shape;16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39c0773061_0_9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409" name="Google Shape;409;g139c0773061_0_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4"/>
          <p:cNvSpPr txBox="1"/>
          <p:nvPr>
            <p:ph type="title"/>
          </p:nvPr>
        </p:nvSpPr>
        <p:spPr>
          <a:xfrm>
            <a:off x="8322906" y="415635"/>
            <a:ext cx="3030894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/>
              <a:t>You can present</a:t>
            </a:r>
            <a:endParaRPr/>
          </a:p>
        </p:txBody>
      </p:sp>
      <p:grpSp>
        <p:nvGrpSpPr>
          <p:cNvPr id="415" name="Google Shape;415;p14"/>
          <p:cNvGrpSpPr/>
          <p:nvPr/>
        </p:nvGrpSpPr>
        <p:grpSpPr>
          <a:xfrm>
            <a:off x="1618796" y="731353"/>
            <a:ext cx="5420633" cy="5257144"/>
            <a:chOff x="928233" y="-485"/>
            <a:chExt cx="5420633" cy="5257144"/>
          </a:xfrm>
        </p:grpSpPr>
        <p:sp>
          <p:nvSpPr>
            <p:cNvPr id="416" name="Google Shape;416;p14"/>
            <p:cNvSpPr/>
            <p:nvPr/>
          </p:nvSpPr>
          <p:spPr>
            <a:xfrm>
              <a:off x="4261493" y="37680"/>
              <a:ext cx="1300497" cy="1300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4"/>
            <p:cNvSpPr txBox="1"/>
            <p:nvPr/>
          </p:nvSpPr>
          <p:spPr>
            <a:xfrm>
              <a:off x="4261493" y="37680"/>
              <a:ext cx="1300497" cy="1300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450" lIns="44450" spcFirstLastPara="1" rIns="44450" wrap="square" tIns="44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Arial"/>
                <a:buNone/>
              </a:pPr>
              <a:r>
                <a:t/>
              </a:r>
              <a:endPara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1197736" y="-485"/>
              <a:ext cx="4881627" cy="4881627"/>
            </a:xfrm>
            <a:custGeom>
              <a:rect b="b" l="l" r="r" t="t"/>
              <a:pathLst>
                <a:path extrusionOk="0" h="120000" w="120000">
                  <a:moveTo>
                    <a:pt x="108074" y="31585"/>
                  </a:moveTo>
                  <a:lnTo>
                    <a:pt x="108074" y="31585"/>
                  </a:lnTo>
                  <a:cubicBezTo>
                    <a:pt x="112359" y="38835"/>
                    <a:pt x="114949" y="46960"/>
                    <a:pt x="115650" y="55353"/>
                  </a:cubicBezTo>
                  <a:lnTo>
                    <a:pt x="119792" y="55389"/>
                  </a:lnTo>
                  <a:lnTo>
                    <a:pt x="112725" y="60465"/>
                  </a:lnTo>
                  <a:lnTo>
                    <a:pt x="105246" y="55261"/>
                  </a:lnTo>
                  <a:lnTo>
                    <a:pt x="109386" y="55297"/>
                  </a:lnTo>
                  <a:cubicBezTo>
                    <a:pt x="108696" y="48043"/>
                    <a:pt x="106415" y="41031"/>
                    <a:pt x="102708" y="34757"/>
                  </a:cubicBezTo>
                  <a:close/>
                </a:path>
              </a:pathLst>
            </a:custGeom>
            <a:solidFill>
              <a:srgbClr val="09E77F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5048369" y="2459435"/>
              <a:ext cx="1300497" cy="1300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4"/>
            <p:cNvSpPr txBox="1"/>
            <p:nvPr/>
          </p:nvSpPr>
          <p:spPr>
            <a:xfrm>
              <a:off x="5048369" y="2459435"/>
              <a:ext cx="1300497" cy="1300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450" lIns="44450" spcFirstLastPara="1" rIns="44450" wrap="square" tIns="44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Arial"/>
                <a:buNone/>
              </a:pPr>
              <a:r>
                <a:t/>
              </a:r>
              <a:endPara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1197736" y="-485"/>
              <a:ext cx="4881627" cy="4881627"/>
            </a:xfrm>
            <a:custGeom>
              <a:rect b="b" l="l" r="r" t="t"/>
              <a:pathLst>
                <a:path extrusionOk="0" h="120000" w="120000">
                  <a:moveTo>
                    <a:pt x="104285" y="94021"/>
                  </a:moveTo>
                  <a:lnTo>
                    <a:pt x="104285" y="94021"/>
                  </a:lnTo>
                  <a:cubicBezTo>
                    <a:pt x="98369" y="101721"/>
                    <a:pt x="90548" y="107745"/>
                    <a:pt x="81594" y="111500"/>
                  </a:cubicBezTo>
                  <a:lnTo>
                    <a:pt x="82838" y="115451"/>
                  </a:lnTo>
                  <a:lnTo>
                    <a:pt x="75828" y="110295"/>
                  </a:lnTo>
                  <a:lnTo>
                    <a:pt x="78471" y="101575"/>
                  </a:lnTo>
                  <a:lnTo>
                    <a:pt x="79714" y="105525"/>
                  </a:lnTo>
                  <a:cubicBezTo>
                    <a:pt x="87450" y="102175"/>
                    <a:pt x="94205" y="96908"/>
                    <a:pt x="99341" y="90223"/>
                  </a:cubicBezTo>
                  <a:close/>
                </a:path>
              </a:pathLst>
            </a:custGeom>
            <a:solidFill>
              <a:srgbClr val="09E77F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2988301" y="3956162"/>
              <a:ext cx="1300497" cy="1300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4"/>
            <p:cNvSpPr txBox="1"/>
            <p:nvPr/>
          </p:nvSpPr>
          <p:spPr>
            <a:xfrm>
              <a:off x="2988301" y="3956162"/>
              <a:ext cx="1300497" cy="1300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450" lIns="44450" spcFirstLastPara="1" rIns="44450" wrap="square" tIns="44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Arial"/>
                <a:buNone/>
              </a:pPr>
              <a:r>
                <a:t/>
              </a:r>
              <a:endPara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1197736" y="-485"/>
              <a:ext cx="4881627" cy="4881627"/>
            </a:xfrm>
            <a:custGeom>
              <a:rect b="b" l="l" r="r" t="t"/>
              <a:pathLst>
                <a:path extrusionOk="0" h="120000" w="120000">
                  <a:moveTo>
                    <a:pt x="43236" y="113268"/>
                  </a:moveTo>
                  <a:cubicBezTo>
                    <a:pt x="33974" y="110353"/>
                    <a:pt x="25632" y="105074"/>
                    <a:pt x="19034" y="97951"/>
                  </a:cubicBezTo>
                  <a:lnTo>
                    <a:pt x="15749" y="100474"/>
                  </a:lnTo>
                  <a:lnTo>
                    <a:pt x="18187" y="92122"/>
                  </a:lnTo>
                  <a:lnTo>
                    <a:pt x="27284" y="91613"/>
                  </a:lnTo>
                  <a:lnTo>
                    <a:pt x="24001" y="94135"/>
                  </a:lnTo>
                  <a:cubicBezTo>
                    <a:pt x="29802" y="100252"/>
                    <a:pt x="37066" y="104791"/>
                    <a:pt x="45107" y="107322"/>
                  </a:cubicBezTo>
                  <a:close/>
                </a:path>
              </a:pathLst>
            </a:custGeom>
            <a:solidFill>
              <a:srgbClr val="09E77F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928233" y="2459435"/>
              <a:ext cx="1300497" cy="1300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4"/>
            <p:cNvSpPr txBox="1"/>
            <p:nvPr/>
          </p:nvSpPr>
          <p:spPr>
            <a:xfrm>
              <a:off x="928233" y="2459435"/>
              <a:ext cx="1300497" cy="1300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450" lIns="44450" spcFirstLastPara="1" rIns="44450" wrap="square" tIns="44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Arial"/>
                <a:buNone/>
              </a:pPr>
              <a:r>
                <a:t/>
              </a:r>
              <a:endPara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1197736" y="-485"/>
              <a:ext cx="4881627" cy="4881627"/>
            </a:xfrm>
            <a:custGeom>
              <a:rect b="b" l="l" r="r" t="t"/>
              <a:pathLst>
                <a:path extrusionOk="0" h="120000" w="120000">
                  <a:moveTo>
                    <a:pt x="4158" y="60493"/>
                  </a:moveTo>
                  <a:lnTo>
                    <a:pt x="4158" y="60493"/>
                  </a:lnTo>
                  <a:cubicBezTo>
                    <a:pt x="4084" y="52071"/>
                    <a:pt x="5915" y="43743"/>
                    <a:pt x="9515" y="36129"/>
                  </a:cubicBezTo>
                  <a:lnTo>
                    <a:pt x="5949" y="34022"/>
                  </a:lnTo>
                  <a:lnTo>
                    <a:pt x="14609" y="33171"/>
                  </a:lnTo>
                  <a:lnTo>
                    <a:pt x="18472" y="41423"/>
                  </a:lnTo>
                  <a:lnTo>
                    <a:pt x="14908" y="39316"/>
                  </a:lnTo>
                  <a:lnTo>
                    <a:pt x="14908" y="39316"/>
                  </a:lnTo>
                  <a:cubicBezTo>
                    <a:pt x="11870" y="45940"/>
                    <a:pt x="10328" y="53151"/>
                    <a:pt x="10392" y="60438"/>
                  </a:cubicBezTo>
                  <a:close/>
                </a:path>
              </a:pathLst>
            </a:custGeom>
            <a:solidFill>
              <a:srgbClr val="09E77F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1715109" y="37680"/>
              <a:ext cx="1300497" cy="1300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4"/>
            <p:cNvSpPr txBox="1"/>
            <p:nvPr/>
          </p:nvSpPr>
          <p:spPr>
            <a:xfrm>
              <a:off x="1715109" y="37680"/>
              <a:ext cx="1300497" cy="1300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450" lIns="44450" spcFirstLastPara="1" rIns="44450" wrap="square" tIns="44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Arial"/>
                <a:buNone/>
              </a:pPr>
              <a:r>
                <a:t/>
              </a:r>
              <a:endPara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1197736" y="-485"/>
              <a:ext cx="4881627" cy="4881627"/>
            </a:xfrm>
            <a:custGeom>
              <a:rect b="b" l="l" r="r" t="t"/>
              <a:pathLst>
                <a:path extrusionOk="0" h="120000" w="120000">
                  <a:moveTo>
                    <a:pt x="43940" y="6515"/>
                  </a:moveTo>
                  <a:lnTo>
                    <a:pt x="43940" y="6515"/>
                  </a:lnTo>
                  <a:cubicBezTo>
                    <a:pt x="52743" y="3872"/>
                    <a:pt x="62062" y="3442"/>
                    <a:pt x="71071" y="5265"/>
                  </a:cubicBezTo>
                  <a:lnTo>
                    <a:pt x="72262" y="1297"/>
                  </a:lnTo>
                  <a:lnTo>
                    <a:pt x="75164" y="9501"/>
                  </a:lnTo>
                  <a:lnTo>
                    <a:pt x="68079" y="15229"/>
                  </a:lnTo>
                  <a:lnTo>
                    <a:pt x="69270" y="11264"/>
                  </a:lnTo>
                  <a:lnTo>
                    <a:pt x="69270" y="11264"/>
                  </a:lnTo>
                  <a:cubicBezTo>
                    <a:pt x="61440" y="9775"/>
                    <a:pt x="53366" y="10194"/>
                    <a:pt x="45733" y="12486"/>
                  </a:cubicBezTo>
                  <a:close/>
                </a:path>
              </a:pathLst>
            </a:custGeom>
            <a:solidFill>
              <a:srgbClr val="09E77F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1" name="Google Shape;431;p14"/>
          <p:cNvSpPr txBox="1"/>
          <p:nvPr>
            <p:ph idx="2" type="body"/>
          </p:nvPr>
        </p:nvSpPr>
        <p:spPr>
          <a:xfrm>
            <a:off x="8322906" y="2747356"/>
            <a:ext cx="3030894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/>
              <a:t>Content with a caption.</a:t>
            </a:r>
            <a:endParaRPr/>
          </a:p>
        </p:txBody>
      </p:sp>
      <p:sp>
        <p:nvSpPr>
          <p:cNvPr id="432" name="Google Shape;432;p14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433" name="Google Shape;43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1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1699" l="0" r="0" t="21699"/>
          <a:stretch/>
        </p:blipFill>
        <p:spPr>
          <a:xfrm>
            <a:off x="15" y="0"/>
            <a:ext cx="12191985" cy="46005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439" name="Google Shape;439;p15"/>
          <p:cNvSpPr txBox="1"/>
          <p:nvPr>
            <p:ph type="title"/>
          </p:nvPr>
        </p:nvSpPr>
        <p:spPr>
          <a:xfrm>
            <a:off x="924115" y="4766395"/>
            <a:ext cx="10343769" cy="6686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You can show a horizontal image with</a:t>
            </a:r>
            <a:endParaRPr/>
          </a:p>
        </p:txBody>
      </p:sp>
      <p:sp>
        <p:nvSpPr>
          <p:cNvPr id="440" name="Google Shape;440;p15"/>
          <p:cNvSpPr txBox="1"/>
          <p:nvPr>
            <p:ph idx="1" type="body"/>
          </p:nvPr>
        </p:nvSpPr>
        <p:spPr>
          <a:xfrm>
            <a:off x="924115" y="5435006"/>
            <a:ext cx="10343769" cy="75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/>
              <a:t>Some explanatory text.</a:t>
            </a:r>
            <a:endParaRPr/>
          </a:p>
        </p:txBody>
      </p:sp>
      <p:sp>
        <p:nvSpPr>
          <p:cNvPr id="441" name="Google Shape;441;p15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442" name="Google Shape;44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1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6667" r="16666" t="0"/>
          <a:stretch/>
        </p:blipFill>
        <p:spPr>
          <a:xfrm>
            <a:off x="5391150" y="0"/>
            <a:ext cx="6864856" cy="686485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448" name="Google Shape;448;p16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449" name="Google Shape;4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0" name="Google Shape;450;p16"/>
          <p:cNvSpPr txBox="1"/>
          <p:nvPr>
            <p:ph type="title"/>
          </p:nvPr>
        </p:nvSpPr>
        <p:spPr>
          <a:xfrm>
            <a:off x="838200" y="645505"/>
            <a:ext cx="42481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You can also show</a:t>
            </a:r>
            <a:endParaRPr/>
          </a:p>
        </p:txBody>
      </p:sp>
      <p:sp>
        <p:nvSpPr>
          <p:cNvPr id="451" name="Google Shape;451;p16"/>
          <p:cNvSpPr txBox="1"/>
          <p:nvPr>
            <p:ph idx="1" type="body"/>
          </p:nvPr>
        </p:nvSpPr>
        <p:spPr>
          <a:xfrm>
            <a:off x="838200" y="2977226"/>
            <a:ext cx="424815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/>
              <a:t>A square image with text.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7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An end slide is important.</a:t>
            </a:r>
            <a:endParaRPr/>
          </a:p>
        </p:txBody>
      </p:sp>
      <p:sp>
        <p:nvSpPr>
          <p:cNvPr id="457" name="Google Shape;457;p17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REMEMBER TO LEAVE KEY INFORMATION HERE, SUCH AS HOW TO GET IN TOUCH WITH THE INSTRUCTOR REGARDING QUESTIONS.</a:t>
            </a:r>
            <a:endParaRPr/>
          </a:p>
        </p:txBody>
      </p:sp>
      <p:sp>
        <p:nvSpPr>
          <p:cNvPr id="458" name="Google Shape;458;p17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MEAN/MERN Stack</a:t>
            </a:r>
            <a:endParaRPr/>
          </a:p>
        </p:txBody>
      </p:sp>
      <p:sp>
        <p:nvSpPr>
          <p:cNvPr id="459" name="Google Shape;45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What is CSS?</a:t>
            </a:r>
            <a:endParaRPr sz="3300"/>
          </a:p>
        </p:txBody>
      </p:sp>
      <p:sp>
        <p:nvSpPr>
          <p:cNvPr id="173" name="Google Shape;173;p11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174" name="Google Shape;17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11"/>
          <p:cNvSpPr txBox="1"/>
          <p:nvPr/>
        </p:nvSpPr>
        <p:spPr>
          <a:xfrm>
            <a:off x="1307875" y="2494575"/>
            <a:ext cx="9847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CSS stands for cascading style sheets: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Created by Hakon Lie of MIT in 1994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Has become the W3C standard for controlling visual presentation of web pages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Cascading style-sheets are powerful mechanism to add style to web document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Enforce standards and uniformity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Create dynamic effects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Works by allowing you to specify rules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91f2fd02f_0_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Purpose of using CSS</a:t>
            </a:r>
            <a:endParaRPr sz="3300"/>
          </a:p>
        </p:txBody>
      </p:sp>
      <p:sp>
        <p:nvSpPr>
          <p:cNvPr id="181" name="Google Shape;181;g1591f2fd02f_0_0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182" name="Google Shape;182;g1591f2fd02f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g1591f2fd02f_0_0"/>
          <p:cNvSpPr txBox="1"/>
          <p:nvPr/>
        </p:nvSpPr>
        <p:spPr>
          <a:xfrm>
            <a:off x="1307875" y="2494575"/>
            <a:ext cx="9847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Saves time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Easy to change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Pages load faster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Keep consistency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Give you more control over layout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Use styles with JavaScript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Multiple Device Compatibility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91f2fd02f_0_7"/>
          <p:cNvSpPr txBox="1"/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CSS in detail </a:t>
            </a:r>
            <a:r>
              <a:rPr lang="en-US"/>
              <a:t>(1hr 15 mins)</a:t>
            </a:r>
            <a:endParaRPr/>
          </a:p>
        </p:txBody>
      </p:sp>
      <p:sp>
        <p:nvSpPr>
          <p:cNvPr id="189" name="Google Shape;189;g1591f2fd02f_0_7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MEAN/MERN Stack</a:t>
            </a:r>
            <a:endParaRPr/>
          </a:p>
        </p:txBody>
      </p:sp>
      <p:sp>
        <p:nvSpPr>
          <p:cNvPr id="190" name="Google Shape;190;g1591f2fd02f_0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591f2fd02f_0_1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Writing Style Sheets in CSS:</a:t>
            </a:r>
            <a:endParaRPr sz="3300"/>
          </a:p>
        </p:txBody>
      </p:sp>
      <p:sp>
        <p:nvSpPr>
          <p:cNvPr id="196" name="Google Shape;196;g1591f2fd02f_0_13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197" name="Google Shape;197;g1591f2fd02f_0_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g1591f2fd02f_0_13"/>
          <p:cNvSpPr txBox="1"/>
          <p:nvPr/>
        </p:nvSpPr>
        <p:spPr>
          <a:xfrm>
            <a:off x="1097275" y="1956675"/>
            <a:ext cx="984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Let us understand the differences among inline, internal, and external style sheets.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9" name="Google Shape;199;g1591f2fd02f_0_13"/>
          <p:cNvSpPr txBox="1"/>
          <p:nvPr/>
        </p:nvSpPr>
        <p:spPr>
          <a:xfrm>
            <a:off x="1097275" y="2519075"/>
            <a:ext cx="2640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In-line styles: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Add styles to each tag within the HTML file.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Use it when you need to format just a single section in a web page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Style attribute is used to add style.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&lt;h1 style=“color:red; font-family: sans-sarif” &gt; IU &lt;/h1&gt;</a:t>
            </a:r>
            <a:endParaRPr/>
          </a:p>
        </p:txBody>
      </p:sp>
      <p:sp>
        <p:nvSpPr>
          <p:cNvPr id="200" name="Google Shape;200;g1591f2fd02f_0_13"/>
          <p:cNvSpPr txBox="1"/>
          <p:nvPr/>
        </p:nvSpPr>
        <p:spPr>
          <a:xfrm>
            <a:off x="3975850" y="2519075"/>
            <a:ext cx="3000000" cy="3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/>
              <a:t>Embedded/internal styles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 style is applied to the entire HTML file.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Use it when you need to modify all instances of particular element (e.g., h1) in a web page.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&lt;style&gt;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h1 {color:red; font-family:sans-serif}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&lt;/style&gt;</a:t>
            </a:r>
            <a:endParaRPr/>
          </a:p>
        </p:txBody>
      </p:sp>
      <p:sp>
        <p:nvSpPr>
          <p:cNvPr id="201" name="Google Shape;201;g1591f2fd02f_0_13"/>
          <p:cNvSpPr txBox="1"/>
          <p:nvPr/>
        </p:nvSpPr>
        <p:spPr>
          <a:xfrm>
            <a:off x="7038600" y="2519075"/>
            <a:ext cx="4876800" cy="4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/>
              <a:t>External style sheet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300"/>
              <a:t>An external style sheet is a text file containing the style definition (declaration)</a:t>
            </a:r>
            <a:endParaRPr sz="13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300"/>
              <a:t>Use it when you need to control the style for an entire website</a:t>
            </a:r>
            <a:endParaRPr sz="1300"/>
          </a:p>
          <a:p>
            <a:pPr indent="-311150" lvl="0" marL="457200" rtl="0" algn="l">
              <a:spcBef>
                <a:spcPts val="140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Open a new blank document in Notepad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Type style declarations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h1 {color:red; font-family:calibri;}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Do not include &lt;style&gt; tags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Save the document as filename.css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Open a HTML file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Between &lt;head&gt; and &lt;/head&gt; add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&lt;link href=URL rel=“relation_type” type=“link_type”&gt;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URL is the file.css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Relation_type=“stylesheet”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Link_type=“text/css”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1400"/>
              </a:spcAft>
              <a:buSzPts val="1300"/>
              <a:buChar char="•"/>
            </a:pPr>
            <a:r>
              <a:rPr lang="en-US" sz="1300"/>
              <a:t>Save this file and the .css file in the same web server directory.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591f2fd02f_0_6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Writing Style Sheets in CSS:</a:t>
            </a:r>
            <a:endParaRPr sz="3300"/>
          </a:p>
        </p:txBody>
      </p:sp>
      <p:sp>
        <p:nvSpPr>
          <p:cNvPr id="207" name="Google Shape;207;g1591f2fd02f_0_68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08" name="Google Shape;208;g1591f2fd02f_0_6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g1591f2fd02f_0_68"/>
          <p:cNvSpPr txBox="1"/>
          <p:nvPr/>
        </p:nvSpPr>
        <p:spPr>
          <a:xfrm>
            <a:off x="1186925" y="38548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en-US"/>
              <a:t>Embedded/internal styles</a:t>
            </a:r>
            <a:endParaRPr/>
          </a:p>
        </p:txBody>
      </p:sp>
      <p:pic>
        <p:nvPicPr>
          <p:cNvPr descr="internal - Notepad" id="210" name="Google Shape;210;g1591f2fd02f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600" y="2292875"/>
            <a:ext cx="7362174" cy="36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91f2fd02f_0_3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Writing Style Sheets in CSS:</a:t>
            </a:r>
            <a:endParaRPr sz="3300"/>
          </a:p>
        </p:txBody>
      </p:sp>
      <p:sp>
        <p:nvSpPr>
          <p:cNvPr id="216" name="Google Shape;216;g1591f2fd02f_0_38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17" name="Google Shape;217;g1591f2fd02f_0_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g1591f2fd02f_0_38"/>
          <p:cNvSpPr txBox="1"/>
          <p:nvPr/>
        </p:nvSpPr>
        <p:spPr>
          <a:xfrm>
            <a:off x="4710025" y="5262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en-US"/>
              <a:t>External style sheet</a:t>
            </a:r>
            <a:endParaRPr b="1"/>
          </a:p>
        </p:txBody>
      </p:sp>
      <p:pic>
        <p:nvPicPr>
          <p:cNvPr descr="mystyle - Notepad" id="219" name="Google Shape;219;g1591f2fd02f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300" y="2178450"/>
            <a:ext cx="5192501" cy="27377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ternal - Notepad" id="220" name="Google Shape;220;g1591f2fd02f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300" y="2178450"/>
            <a:ext cx="5118900" cy="28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TechLift 1">
      <a:dk1>
        <a:srgbClr val="333333"/>
      </a:dk1>
      <a:lt1>
        <a:srgbClr val="F2F2F2"/>
      </a:lt1>
      <a:dk2>
        <a:srgbClr val="273C75"/>
      </a:dk2>
      <a:lt2>
        <a:srgbClr val="FDB823"/>
      </a:lt2>
      <a:accent1>
        <a:srgbClr val="0BE881"/>
      </a:accent1>
      <a:accent2>
        <a:srgbClr val="FED330"/>
      </a:accent2>
      <a:accent3>
        <a:srgbClr val="0097E6"/>
      </a:accent3>
      <a:accent4>
        <a:srgbClr val="FA8231"/>
      </a:accent4>
      <a:accent5>
        <a:srgbClr val="8E44AD"/>
      </a:accent5>
      <a:accent6>
        <a:srgbClr val="FA8231"/>
      </a:accent6>
      <a:hlink>
        <a:srgbClr val="ED1B24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0D4CEB536B37499FF605EABBA1649A" ma:contentTypeVersion="18" ma:contentTypeDescription="Create a new document." ma:contentTypeScope="" ma:versionID="42284d3473392e3855eab728922f0527">
  <xsd:schema xmlns:xsd="http://www.w3.org/2001/XMLSchema" xmlns:xs="http://www.w3.org/2001/XMLSchema" xmlns:p="http://schemas.microsoft.com/office/2006/metadata/properties" xmlns:ns2="dffc2d62-02fd-49cb-8e37-7788bb0cad48" xmlns:ns3="80782c8c-842d-4d61-859b-2c968903b156" targetNamespace="http://schemas.microsoft.com/office/2006/metadata/properties" ma:root="true" ma:fieldsID="1062c1af6ef3b6ab203531a114db4c3f" ns2:_="" ns3:_="">
    <xsd:import namespace="dffc2d62-02fd-49cb-8e37-7788bb0cad48"/>
    <xsd:import namespace="80782c8c-842d-4d61-859b-2c968903b15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fc2d62-02fd-49cb-8e37-7788bb0cad4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4" nillable="true" ma:displayName="Taxonomy Catch All Column" ma:hidden="true" ma:list="{6ae76d3f-67b7-4fa4-a107-3a568caecef8}" ma:internalName="TaxCatchAll" ma:showField="CatchAllData" ma:web="dffc2d62-02fd-49cb-8e37-7788bb0cad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782c8c-842d-4d61-859b-2c968903b1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ffba1a00-cd55-4846-a578-cb419559460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782c8c-842d-4d61-859b-2c968903b156">
      <Terms xmlns="http://schemas.microsoft.com/office/infopath/2007/PartnerControls"/>
    </lcf76f155ced4ddcb4097134ff3c332f>
    <TaxCatchAll xmlns="dffc2d62-02fd-49cb-8e37-7788bb0cad48" xsi:nil="true"/>
  </documentManagement>
</p:properties>
</file>

<file path=customXml/itemProps1.xml><?xml version="1.0" encoding="utf-8"?>
<ds:datastoreItem xmlns:ds="http://schemas.openxmlformats.org/officeDocument/2006/customXml" ds:itemID="{66FD05F1-DE12-4A4D-9469-0BEACCF3FF33}"/>
</file>

<file path=customXml/itemProps2.xml><?xml version="1.0" encoding="utf-8"?>
<ds:datastoreItem xmlns:ds="http://schemas.openxmlformats.org/officeDocument/2006/customXml" ds:itemID="{EAC81014-3B70-469C-8978-42E0C796C63F}"/>
</file>

<file path=customXml/itemProps3.xml><?xml version="1.0" encoding="utf-8"?>
<ds:datastoreItem xmlns:ds="http://schemas.openxmlformats.org/officeDocument/2006/customXml" ds:itemID="{5D61EAF1-02BF-4637-B505-5ADAB37D6147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P@SHA;TechLift</dc:creator>
  <dcterms:created xsi:type="dcterms:W3CDTF">2022-05-13T01:00:56Z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0x0101004E0D4CEB536B37499FF605EABBA1649A</vt:lpwstr>
  </property>
</Properties>
</file>