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33" Type="http://schemas.openxmlformats.org/officeDocument/2006/relationships/slide" Target="slides/slide29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customXml" Target="../customXml/item3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customXml" Target="../customXml/item2.xml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14" Type="http://schemas.openxmlformats.org/officeDocument/2006/relationships/slide" Target="slides/slide10.xml"/><Relationship Id="rId35" Type="http://schemas.openxmlformats.org/officeDocument/2006/relationships/customXml" Target="../customXml/item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1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1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1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2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5" name="Google Shape;65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hyperlink" Target="https://www.google.com/url?q=https://getbootstrap.com/docs/4.0/getting-started/introduction/&amp;sa=D&amp;source=docs&amp;ust=1664048208809233&amp;usg=AOvVaw0LmGjG1EM1Bpp4jwFBA89N" TargetMode="External"/><Relationship Id="rId5" Type="http://schemas.openxmlformats.org/officeDocument/2006/relationships/hyperlink" Target="https://getbootstrap.com/docs/4.0/getting-started/introducti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4500"/>
              <a:t>1_WEB-3: Learn Bootstrap - SYNC (01 hours 30 minutes)</a:t>
            </a:r>
            <a:endParaRPr sz="4500"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21" name="Google Shape;221;p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1289950" y="1849100"/>
            <a:ext cx="95037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Grid: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Bootstrap 5 grid system has six classes: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 (extra small devices - screen width less than 576px)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.col-sm- (small devices - screen width equal to or greater than 576px)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.col-md- (medium devices - screen width equal to or greater than 768px)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.col-lg- (large devices - screen width equal to or greater than 992px)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.col-xl- (xlarge devices - screen width equal to or greater than 1200px)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.col-xxl- (xxlarge devices - screen width equal to or greater than 1400px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800" y="3886100"/>
            <a:ext cx="8393201" cy="12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1766050" y="51636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5472850"/>
            <a:ext cx="59436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289950" y="1849100"/>
            <a:ext cx="986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Breakpoints: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Breakpoints are the building blocks of responsive design. Use them to control when your layout can be adapted at a particular viewport or device size.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first, responsive design is the goal. Bootstrap’s CSS aims to apply the bare minimum of styles to make a layout work at the smallest breakpoint, and then layers on styles to adjust that design for larger devices. This optimizes your CSS, improves rendering time, and provides a great experience for your visitors.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tables shows the break points.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 with medium confidence"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725" y="4043262"/>
            <a:ext cx="6276150" cy="22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1289950" y="1849100"/>
            <a:ext cx="986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Breakpoints: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Breakpoints are the building blocks of responsive design. Use them to control when your layout can be adapted at a particular viewport or device size.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first, responsive design is the goal. Bootstrap’s CSS aims to apply the bare minimum of styles to make a layout work at the smallest breakpoint, and then layers on styles to adjust that design for larger devices. This optimizes your CSS, improves rendering time, and provides a great experience for your visitors.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tables shows the break points.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 with medium confidence"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725" y="4043262"/>
            <a:ext cx="6276150" cy="22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1289950" y="1849100"/>
            <a:ext cx="5281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Gutters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Gutters are the padding between your columns, used to responsively space and align content in the Bootstrap grid system.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Gutters are the gaps between column content, created by horizontal padding. We set padding-right and padding-left on each column, and use negative margin to offset that at the start and end of each row to align content.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Gutters start at 1.5rem (24px) wide. This allows us to match our grid to the padding and margin spacers scale.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Gutters can be responsively adjusted. Use breakpoint-specific gutter classes to modify horizontal gutters, vertical gutters, and all gutters.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gutters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.gx-* classes can be used to control the horizontal gutter widths. The .container or .container-fluid parent may need to be adjusted if larger gutters are used too to avoid unwanted overflow, using a matching padding utility. For example, in the following example we’ve increased the padding with .px-4: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, Word&#10;&#10;Description automatically generated"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250" y="5316300"/>
            <a:ext cx="59436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0424" y="2771500"/>
            <a:ext cx="5561576" cy="18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60" name="Google Shape;260;p3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289950" y="2028400"/>
            <a:ext cx="507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Gutters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Gutter:	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gy-* classes can be used to control the vertical gutter widths. Like the horizontal gutters, the vertical gutters can cause some overflow below the .row at the end of a page. If this occurs, you add a wrapper around .row with the .overflow-hidden class: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" id="263" name="Google Shape;2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925" y="3854700"/>
            <a:ext cx="46291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975" y="2329078"/>
            <a:ext cx="5316049" cy="278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270" name="Google Shape;270;p3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348300" y="2214275"/>
            <a:ext cx="299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contextual feedback messages for typical user actions with the handful of available and flexible alert messages.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Alerts are available for any length of text, as well as an optional close button. For proper styling, use one of the eight required contextual classes (e.g., .alert-success).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475" y="1889803"/>
            <a:ext cx="5948201" cy="431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279" name="Google Shape;279;p3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1402050" y="2581850"/>
            <a:ext cx="353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contextual feedback messages for typical user actions with the handful of available and flexible alert messages.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Alerts are available for any length of text, as well as an optional close button. For proper styling, use one of the eight required contextual classes (e.g., .alert-success).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raphical user interface&#10;&#10;Description automatically generated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025" y="2084453"/>
            <a:ext cx="47148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288" name="Google Shape;288;p3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1195850" y="1963300"/>
            <a:ext cx="396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Badge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Badges is for small count and labeling component.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Badges scale to match the size of the immediate parent element by using relative font sizing and em units.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291" name="Google Shape;2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200" y="4087303"/>
            <a:ext cx="4352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7125" y="2311596"/>
            <a:ext cx="6339275" cy="15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298" name="Google Shape;298;p3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1195850" y="1963300"/>
            <a:ext cx="1009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3.Buttons: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Bootstrap’s custom button styles for actions in forms, dialogs, and more with support for multiple sizes, states, and more. Button class can also be used on &lt;a&gt; and &lt;input&gt;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850" y="3126250"/>
            <a:ext cx="5251926" cy="52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02" name="Google Shape;30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850" y="3842375"/>
            <a:ext cx="5169700" cy="1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5025" y="3126249"/>
            <a:ext cx="5153076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304" name="Google Shape;30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7950" y="4325349"/>
            <a:ext cx="4991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10" name="Google Shape;310;p3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1204800" y="2213675"/>
            <a:ext cx="10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Button group: Group a series of buttons together on a single line or stack them in a vertical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313" name="Google Shape;3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625" y="2866525"/>
            <a:ext cx="59436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950" y="3835750"/>
            <a:ext cx="9182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(10 mins)</a:t>
            </a:r>
            <a:endParaRPr/>
          </a:p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20" name="Google Shape;320;p3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1186900" y="1795125"/>
            <a:ext cx="792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Bootstrap’s cards provide a flexible and extensible content container with multiple variants and options.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 is an example of a basic card with mixed content and a fixed width. Cards have no fixed width to start, so they’ll naturally fill the full width of its parent element. This is easily customized with our various sizing options.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1097" y="1921175"/>
            <a:ext cx="1942375" cy="24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6075" y="3919125"/>
            <a:ext cx="7251024" cy="22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30" name="Google Shape;330;p4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1177950" y="1830900"/>
            <a:ext cx="997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Carousel: A slideshow component for cycling through elements—images or slides of text—like a carousel.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Close button: A generic close button for dismissing content like alerts.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550" y="2699975"/>
            <a:ext cx="9010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1177950" y="3103575"/>
            <a:ext cx="946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Collapse: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collapse is used to show and hide content.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Buttons or anchors are used as triggers that are mapped to specific elements you toggle.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Collapsing an element will animate the height from its current value to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how CSS handles animations, you cannot use padding on a .collapse element. Instead, use the class as an independent wrapping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examples refer the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documentation.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Dropdowns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Dropdowns are toggleable, contextual overlays for displaying lists of links and more.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They’re made interactive with the included Bootstrap dropdown JavaScript plugin.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They’re toggled by clicking, not by hovering; this is an intentional design decision.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examples refer the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documentation.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40" name="Google Shape;340;p4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1177950" y="1813025"/>
            <a:ext cx="55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List group: List groups are a flexible and powerful component for displaying a series of content. Modify and extend them to support just about any content within.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 with medium confidence" id="343" name="Google Shape;3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725" y="1905200"/>
            <a:ext cx="38195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438" y="3706913"/>
            <a:ext cx="90011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50" name="Google Shape;350;p4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1228475" y="2027600"/>
            <a:ext cx="520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Navbar: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navigation bar (also called a Navbar) is a user interface element within a webpage that contains links to other sections of the website.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 with medium confidence" id="353" name="Google Shape;3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900" y="1958150"/>
            <a:ext cx="4988875" cy="201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, Word&#10;&#10;Description automatically generated" id="354" name="Google Shape;35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000" y="3468575"/>
            <a:ext cx="5105150" cy="224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60" name="Google Shape;360;p4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1228475" y="2027600"/>
            <a:ext cx="992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Pagination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Pagination is to indicate a series of related content exists across multiple pages.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large block of connected links for our pagination, making links hard to miss and easily scalable, all while providing large hit areas.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Pagination is built with list HTML elements so screen readers can announce the number of available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wrapping &lt;nav&gt; element to identify it as a navigation section to screen readers and other assistive technologies.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ams&#10;&#10;Description automatically generated with low confidence" id="363" name="Google Shape;3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150" y="3695953"/>
            <a:ext cx="2305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950" y="4278300"/>
            <a:ext cx="6838625" cy="202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70" name="Google Shape;370;p4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71" name="Google Shape;371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44"/>
          <p:cNvSpPr txBox="1"/>
          <p:nvPr/>
        </p:nvSpPr>
        <p:spPr>
          <a:xfrm>
            <a:off x="1228475" y="2027600"/>
            <a:ext cx="100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components are built with two HTML elements, some CSS to set the width, and a few attributes.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.progress as a wrapper to indicate the max value of the progress bar.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inner .progress-bar to indicate the progress so far.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.progress-bar requires an inline style, utility class, or custom CSS to set their 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.progress-bar also requires some role and aria attributes to make it accessible.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that all together, and you have the following examples.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 chart&#10;&#10;Description automatically generated with medium confidence"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700" y="4473475"/>
            <a:ext cx="5943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79" name="Google Shape;379;p4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45"/>
          <p:cNvSpPr txBox="1"/>
          <p:nvPr/>
        </p:nvSpPr>
        <p:spPr>
          <a:xfrm>
            <a:off x="1228475" y="2027600"/>
            <a:ext cx="1001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that all together, and you have the following examples.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900" y="2787750"/>
            <a:ext cx="5673001" cy="34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 txBox="1"/>
          <p:nvPr/>
        </p:nvSpPr>
        <p:spPr>
          <a:xfrm>
            <a:off x="7206575" y="2027600"/>
            <a:ext cx="403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labels: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labels to your progress bars by placing text within the .progress-bar.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4425" y="3230200"/>
            <a:ext cx="450367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8650" y="3880550"/>
            <a:ext cx="4539450" cy="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391" name="Google Shape;391;p4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92" name="Google Shape;392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46"/>
          <p:cNvSpPr txBox="1"/>
          <p:nvPr/>
        </p:nvSpPr>
        <p:spPr>
          <a:xfrm>
            <a:off x="1228475" y="2027600"/>
            <a:ext cx="1001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 Spinners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 the loading state of a component or page with Bootstrap spinners.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appearance, alignment, and sizing can be easily customized with our amazing utility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accessibility purposes, each loader includes role="status" and a nested &lt;span class="visually-hidden"&gt;Loading...&lt;/span&gt;.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375" y="3505100"/>
            <a:ext cx="90392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400" name="Google Shape;400;p4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01" name="Google Shape;401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1228475" y="2027600"/>
            <a:ext cx="1001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Toasts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notifications to your visitors with a toast, a lightweight and easily customizable alert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Toasts are lightweight notifications designed to mimic the push notifications that have been popularized by mobile and desktop operating 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Toasts are opt-in for performance reasons, so you must initialize them yourself.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Toasts will automatically hide if you do not specify autohide: false.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encourage extensible and predictable toasts, we recommend a header and body. Toast headers use display: flex, allowing easy alignment of content thanks to our margin and flexbox utilities.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Toasts are as flexible as you need and have very little required markup. At a minimum, we require a single element to contain your “toasted” content and strongly encourage a dismiss button.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403" name="Google Shape;4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275" y="4798100"/>
            <a:ext cx="5943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Components:</a:t>
            </a:r>
            <a:endParaRPr sz="3300"/>
          </a:p>
        </p:txBody>
      </p:sp>
      <p:sp>
        <p:nvSpPr>
          <p:cNvPr id="409" name="Google Shape;409;p4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10" name="Google Shape;410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1228475" y="2027600"/>
            <a:ext cx="1001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Toasts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550" y="2555275"/>
            <a:ext cx="8644855" cy="31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Explain the core concept of Bootstrap.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Bootstrap?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Responsive Web Design?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Get Bootstrap 5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Layout and style your website using Bootstrap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Bootstrap Components</a:t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418" name="Google Shape;418;p4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419" name="Google Shape;419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What is Bootstrap?</a:t>
            </a:r>
            <a:endParaRPr sz="3300"/>
          </a:p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254075" y="2395950"/>
            <a:ext cx="984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is a free front-end framework for faster and easier web development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includes HTML and CSS based design templates for typography, forms, buttons, tables, navigation, modals, image carousels and many other, as well as optional JavaScript plugins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also gives you the ability to easily create responsive designs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Responsive Web Design?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 is about creating web sites which automatically adjust themselves to look good on all devices, from small phones to large desktops.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(1hr 15 mins)</a:t>
            </a:r>
            <a:endParaRPr/>
          </a:p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What is Bootstrap?</a:t>
            </a:r>
            <a:endParaRPr sz="3300"/>
          </a:p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254075" y="2395950"/>
            <a:ext cx="9847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Bootstrap 5: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methods to use Bootstrap: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Bootstrap 5 from getbootstrap.com.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Bootstrap 5 from a CDN (Content Delivery Network): Adding these two line is you &lt;head&gt; will give you access to Bootstrap v5.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Latest compiled and minified CSS --&gt;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href="https://cdn.jsdelivr.net/npm/bootstrap@5.1.3/dist/css/bootstrap.min.css" rel="stylesheet"&gt;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Latest compiled JavaScript --&gt;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 src="https://cdn.jsdelivr.net/npm/bootstrap@5.1.3/dist/js/bootstrap.bundle.min.js"&gt;&lt;/script&gt;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What is Bootstrap?</a:t>
            </a:r>
            <a:endParaRPr sz="3300"/>
          </a:p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1307875" y="2180800"/>
            <a:ext cx="9847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Bootstrap 5: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methods to use Bootstrap: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Bootstrap 5 from getbootstrap.com.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Bootstrap 5 from a CDN (Content Delivery Network): Adding these two line is you &lt;head&gt; will give you access to Bootstrap v5.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Latest compiled and minified CSS --&gt;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href="https://cdn.jsdelivr.net/npm/bootstrap@5.1.3/dist/css/bootstrap.min.css" rel="stylesheet"&gt;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Latest compiled JavaScript --&gt;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 src="https://cdn.jsdelivr.net/npm/bootstrap@5.1.3/dist/js/bootstrap.bundle.min.js"&gt;&lt;/script&gt;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307875" y="2180800"/>
            <a:ext cx="984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.container class: The .container class provides a responsive fixed width container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.container-fluid class: The .container-fluid class provides a full width container, spanning the entire width of the viewport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image is for your reference to  understand the difference between .container and .container-fluid class.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, Word&#10;&#10;Description automatically generated"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998275"/>
            <a:ext cx="5943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Layout and style your website using Bootstrap </a:t>
            </a:r>
            <a:endParaRPr sz="3300"/>
          </a:p>
        </p:txBody>
      </p:sp>
      <p:sp>
        <p:nvSpPr>
          <p:cNvPr id="212" name="Google Shape;212;p2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307875" y="2180800"/>
            <a:ext cx="984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Grid: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Bootstrap's grid system is built with flexbox and allows up to 12 columns across the page.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grid system is responsive, and the columns will re-arrange automatically depending on the screen size.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that the sum adds up to 12 or fewer (it is not required that you use all 12 available columns).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tstrap Grid System - Tutlane"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350" y="3299725"/>
            <a:ext cx="5943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CBFCAA8E-0F79-4D72-81A4-030D45CBE47A}"/>
</file>

<file path=customXml/itemProps2.xml><?xml version="1.0" encoding="utf-8"?>
<ds:datastoreItem xmlns:ds="http://schemas.openxmlformats.org/officeDocument/2006/customXml" ds:itemID="{F6C35E0A-26C7-4B54-862F-8093DA1AB6B3}"/>
</file>

<file path=customXml/itemProps3.xml><?xml version="1.0" encoding="utf-8"?>
<ds:datastoreItem xmlns:ds="http://schemas.openxmlformats.org/officeDocument/2006/customXml" ds:itemID="{D677ADBE-AFF9-405F-8F03-5B19C7BBD69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