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1" Type="http://schemas.openxmlformats.org/officeDocument/2006/relationships/slide" Target="slides/slide17.xml"/><Relationship Id="rId3" Type="http://schemas.openxmlformats.org/officeDocument/2006/relationships/slideMaster" Target="slideMasters/slideMaster1.xml"/><Relationship Id="rId25" Type="http://schemas.openxmlformats.org/officeDocument/2006/relationships/slide" Target="slides/slide2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0" Type="http://schemas.openxmlformats.org/officeDocument/2006/relationships/slide" Target="slides/slide16.xml"/><Relationship Id="rId2" Type="http://schemas.openxmlformats.org/officeDocument/2006/relationships/presProps" Target="presProps.xml"/><Relationship Id="rId16" Type="http://schemas.openxmlformats.org/officeDocument/2006/relationships/slide" Target="slides/slide12.xml"/><Relationship Id="rId29" Type="http://schemas.openxmlformats.org/officeDocument/2006/relationships/customXml" Target="../customXml/item3.xml"/><Relationship Id="rId24" Type="http://schemas.openxmlformats.org/officeDocument/2006/relationships/slide" Target="slides/slide20.xml"/><Relationship Id="rId1" Type="http://schemas.openxmlformats.org/officeDocument/2006/relationships/theme" Target="theme/theme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3" Type="http://schemas.openxmlformats.org/officeDocument/2006/relationships/slide" Target="slides/slide19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8" Type="http://schemas.openxmlformats.org/officeDocument/2006/relationships/customXml" Target="../customXml/item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" Type="http://schemas.openxmlformats.org/officeDocument/2006/relationships/slide" Target="slides/slide18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1" name="Google Shape;26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2" name="Google Shape;27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0" name="Google Shape;28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9" name="Google Shape;28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9" name="Google Shape;29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9" name="Google Shape;30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0" name="Google Shape;320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1" name="Google Shape;33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0" name="Google Shape;340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9" name="Google Shape;349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5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5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6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Arial"/>
              <a:buNone/>
              <a:defRPr sz="7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" y="745920"/>
            <a:ext cx="2725899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7280" y="6138311"/>
            <a:ext cx="1065405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60229" y="5958311"/>
            <a:ext cx="751043" cy="7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mparison">
  <p:cSld name="Three Compariso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>
            <a:off x="1097280" y="1846052"/>
            <a:ext cx="324000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0" name="Google Shape;80;p11"/>
          <p:cNvSpPr txBox="1"/>
          <p:nvPr>
            <p:ph idx="2" type="body"/>
          </p:nvPr>
        </p:nvSpPr>
        <p:spPr>
          <a:xfrm>
            <a:off x="1097280" y="2582334"/>
            <a:ext cx="324000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3" type="body"/>
          </p:nvPr>
        </p:nvSpPr>
        <p:spPr>
          <a:xfrm>
            <a:off x="4506480" y="1846052"/>
            <a:ext cx="324000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2" name="Google Shape;82;p11"/>
          <p:cNvSpPr txBox="1"/>
          <p:nvPr>
            <p:ph idx="4" type="body"/>
          </p:nvPr>
        </p:nvSpPr>
        <p:spPr>
          <a:xfrm>
            <a:off x="4506480" y="2582334"/>
            <a:ext cx="324000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cxnSp>
        <p:nvCxnSpPr>
          <p:cNvPr id="83" name="Google Shape;83;p11"/>
          <p:cNvCxnSpPr/>
          <p:nvPr/>
        </p:nvCxnSpPr>
        <p:spPr>
          <a:xfrm>
            <a:off x="1097280" y="1737360"/>
            <a:ext cx="10063212" cy="485"/>
          </a:xfrm>
          <a:prstGeom prst="straightConnector1">
            <a:avLst/>
          </a:prstGeom>
          <a:noFill/>
          <a:ln cap="sq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11"/>
          <p:cNvSpPr txBox="1"/>
          <p:nvPr>
            <p:ph idx="5" type="body"/>
          </p:nvPr>
        </p:nvSpPr>
        <p:spPr>
          <a:xfrm>
            <a:off x="7915680" y="1850285"/>
            <a:ext cx="324000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5" name="Google Shape;85;p11"/>
          <p:cNvSpPr txBox="1"/>
          <p:nvPr>
            <p:ph idx="6" type="body"/>
          </p:nvPr>
        </p:nvSpPr>
        <p:spPr>
          <a:xfrm>
            <a:off x="7915680" y="2586567"/>
            <a:ext cx="324000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/>
          <p:nvPr/>
        </p:nvSpPr>
        <p:spPr>
          <a:xfrm>
            <a:off x="8141209" y="0"/>
            <a:ext cx="405079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" name="Google Shape;93;p13"/>
          <p:cNvCxnSpPr/>
          <p:nvPr/>
        </p:nvCxnSpPr>
        <p:spPr>
          <a:xfrm>
            <a:off x="8322906" y="2699177"/>
            <a:ext cx="3030894" cy="0"/>
          </a:xfrm>
          <a:prstGeom prst="straightConnector1">
            <a:avLst/>
          </a:prstGeom>
          <a:noFill/>
          <a:ln cap="sq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" name="Google Shape;94;p13"/>
          <p:cNvSpPr txBox="1"/>
          <p:nvPr>
            <p:ph type="title"/>
          </p:nvPr>
        </p:nvSpPr>
        <p:spPr>
          <a:xfrm>
            <a:off x="8322906" y="415635"/>
            <a:ext cx="3030894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" type="body"/>
          </p:nvPr>
        </p:nvSpPr>
        <p:spPr>
          <a:xfrm>
            <a:off x="691342" y="731520"/>
            <a:ext cx="7277001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2" type="body"/>
          </p:nvPr>
        </p:nvSpPr>
        <p:spPr>
          <a:xfrm>
            <a:off x="8322906" y="2747356"/>
            <a:ext cx="3030894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7" name="Google Shape;97;p13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/>
          <p:nvPr>
            <p:ph idx="2" type="pic"/>
          </p:nvPr>
        </p:nvSpPr>
        <p:spPr>
          <a:xfrm>
            <a:off x="15" y="0"/>
            <a:ext cx="12191985" cy="4600574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14"/>
          <p:cNvSpPr/>
          <p:nvPr/>
        </p:nvSpPr>
        <p:spPr>
          <a:xfrm>
            <a:off x="0" y="4600575"/>
            <a:ext cx="12188825" cy="22574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 txBox="1"/>
          <p:nvPr>
            <p:ph type="title"/>
          </p:nvPr>
        </p:nvSpPr>
        <p:spPr>
          <a:xfrm>
            <a:off x="924115" y="4766395"/>
            <a:ext cx="10343769" cy="6686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idx="1" type="body"/>
          </p:nvPr>
        </p:nvSpPr>
        <p:spPr>
          <a:xfrm>
            <a:off x="924115" y="5435006"/>
            <a:ext cx="10343769" cy="7578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pic>
        <p:nvPicPr>
          <p:cNvPr id="104" name="Google Shape;104;p14"/>
          <p:cNvPicPr preferRelativeResize="0"/>
          <p:nvPr/>
        </p:nvPicPr>
        <p:blipFill rotWithShape="1">
          <a:blip r:embed="rId2">
            <a:alphaModFix/>
          </a:blip>
          <a:srcRect b="8934" l="6481" r="3738" t="7062"/>
          <a:stretch/>
        </p:blipFill>
        <p:spPr>
          <a:xfrm>
            <a:off x="1097280" y="6481397"/>
            <a:ext cx="569369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9100" y="6391397"/>
            <a:ext cx="375522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87115" y="6391397"/>
            <a:ext cx="817770" cy="27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14"/>
          <p:cNvCxnSpPr/>
          <p:nvPr/>
        </p:nvCxnSpPr>
        <p:spPr>
          <a:xfrm>
            <a:off x="920940" y="5406763"/>
            <a:ext cx="10346944" cy="0"/>
          </a:xfrm>
          <a:prstGeom prst="straightConnector1">
            <a:avLst/>
          </a:prstGeom>
          <a:noFill/>
          <a:ln cap="sq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14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quare Picture with Caption" showMasterSp="0">
  <p:cSld name="Square Picture with Ca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/>
          <p:nvPr>
            <p:ph idx="2" type="pic"/>
          </p:nvPr>
        </p:nvSpPr>
        <p:spPr>
          <a:xfrm>
            <a:off x="5391150" y="0"/>
            <a:ext cx="6864856" cy="6864856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15"/>
          <p:cNvSpPr/>
          <p:nvPr/>
        </p:nvSpPr>
        <p:spPr>
          <a:xfrm>
            <a:off x="0" y="0"/>
            <a:ext cx="539114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 txBox="1"/>
          <p:nvPr>
            <p:ph type="title"/>
          </p:nvPr>
        </p:nvSpPr>
        <p:spPr>
          <a:xfrm>
            <a:off x="838200" y="645505"/>
            <a:ext cx="424815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838200" y="2977226"/>
            <a:ext cx="424815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pic>
        <p:nvPicPr>
          <p:cNvPr id="115" name="Google Shape;115;p15"/>
          <p:cNvPicPr preferRelativeResize="0"/>
          <p:nvPr/>
        </p:nvPicPr>
        <p:blipFill rotWithShape="1">
          <a:blip r:embed="rId2">
            <a:alphaModFix/>
          </a:blip>
          <a:srcRect b="8934" l="6481" r="3738" t="7062"/>
          <a:stretch/>
        </p:blipFill>
        <p:spPr>
          <a:xfrm>
            <a:off x="1097280" y="6481397"/>
            <a:ext cx="569369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9100" y="6391397"/>
            <a:ext cx="375522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87115" y="6391397"/>
            <a:ext cx="817770" cy="27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15"/>
          <p:cNvCxnSpPr/>
          <p:nvPr/>
        </p:nvCxnSpPr>
        <p:spPr>
          <a:xfrm>
            <a:off x="838200" y="2885289"/>
            <a:ext cx="4248150" cy="0"/>
          </a:xfrm>
          <a:prstGeom prst="straightConnector1">
            <a:avLst/>
          </a:prstGeom>
          <a:noFill/>
          <a:ln cap="sq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" name="Google Shape;119;p15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">
  <p:cSld name="End">
    <p:bg>
      <p:bgPr>
        <a:solidFill>
          <a:schemeClr val="accen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6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cxnSp>
        <p:nvCxnSpPr>
          <p:cNvPr id="124" name="Google Shape;124;p16"/>
          <p:cNvCxnSpPr/>
          <p:nvPr/>
        </p:nvCxnSpPr>
        <p:spPr>
          <a:xfrm>
            <a:off x="1171575" y="4343400"/>
            <a:ext cx="9906000" cy="0"/>
          </a:xfrm>
          <a:prstGeom prst="straightConnector1">
            <a:avLst/>
          </a:prstGeom>
          <a:noFill/>
          <a:ln cap="sq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5" name="Google Shape;125;p16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Alternate" showMasterSp="0">
  <p:cSld name="Title Slide - Alternat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/>
          <p:nvPr/>
        </p:nvSpPr>
        <p:spPr>
          <a:xfrm>
            <a:off x="0" y="5598621"/>
            <a:ext cx="12192000" cy="12593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7"/>
          <p:cNvSpPr txBox="1"/>
          <p:nvPr>
            <p:ph type="ctrTitle"/>
          </p:nvPr>
        </p:nvSpPr>
        <p:spPr>
          <a:xfrm>
            <a:off x="1097280" y="1645920"/>
            <a:ext cx="10058400" cy="42754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Arial"/>
              <a:buNone/>
              <a:defRPr sz="7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30" name="Google Shape;13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" y="745920"/>
            <a:ext cx="2725899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7280" y="6138311"/>
            <a:ext cx="1065405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60229" y="5958311"/>
            <a:ext cx="751043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7"/>
          <p:cNvSpPr txBox="1"/>
          <p:nvPr>
            <p:ph idx="1" type="subTitle"/>
          </p:nvPr>
        </p:nvSpPr>
        <p:spPr>
          <a:xfrm>
            <a:off x="1097280" y="228600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4" name="Google Shape;134;p1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9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43" name="Google Shape;143;p19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Separator - Major" showMasterSp="0">
  <p:cSld name="Section Separator - Majo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ctrTitle"/>
          </p:nvPr>
        </p:nvSpPr>
        <p:spPr>
          <a:xfrm>
            <a:off x="1097280" y="1645920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5" name="Google Shape;25;p3"/>
          <p:cNvPicPr preferRelativeResize="0"/>
          <p:nvPr/>
        </p:nvPicPr>
        <p:blipFill rotWithShape="1">
          <a:blip r:embed="rId3">
            <a:alphaModFix/>
          </a:blip>
          <a:srcRect b="8934" l="6481" r="3738" t="7062"/>
          <a:stretch/>
        </p:blipFill>
        <p:spPr>
          <a:xfrm>
            <a:off x="1097280" y="6481397"/>
            <a:ext cx="569369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9100" y="6391397"/>
            <a:ext cx="375522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87115" y="6391397"/>
            <a:ext cx="817770" cy="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cxnSp>
        <p:nvCxnSpPr>
          <p:cNvPr id="33" name="Google Shape;33;p4"/>
          <p:cNvCxnSpPr/>
          <p:nvPr/>
        </p:nvCxnSpPr>
        <p:spPr>
          <a:xfrm>
            <a:off x="1097280" y="1737360"/>
            <a:ext cx="10063212" cy="485"/>
          </a:xfrm>
          <a:prstGeom prst="straightConnector1">
            <a:avLst/>
          </a:prstGeom>
          <a:noFill/>
          <a:ln cap="sq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8" name="Google Shape;38;p5"/>
          <p:cNvCxnSpPr/>
          <p:nvPr/>
        </p:nvCxnSpPr>
        <p:spPr>
          <a:xfrm>
            <a:off x="1097280" y="1737360"/>
            <a:ext cx="10063212" cy="485"/>
          </a:xfrm>
          <a:prstGeom prst="straightConnector1">
            <a:avLst/>
          </a:prstGeom>
          <a:noFill/>
          <a:ln cap="sq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Separator - Minor">
  <p:cSld name="Section Separator - Minor"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cxnSp>
        <p:nvCxnSpPr>
          <p:cNvPr id="44" name="Google Shape;44;p6"/>
          <p:cNvCxnSpPr/>
          <p:nvPr/>
        </p:nvCxnSpPr>
        <p:spPr>
          <a:xfrm>
            <a:off x="1171575" y="4343400"/>
            <a:ext cx="9906000" cy="0"/>
          </a:xfrm>
          <a:prstGeom prst="straightConnector1">
            <a:avLst/>
          </a:prstGeom>
          <a:noFill/>
          <a:ln cap="sq" cmpd="sng" w="152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ey Point">
  <p:cSld name="Key Point"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ctrTitle"/>
          </p:nvPr>
        </p:nvSpPr>
        <p:spPr>
          <a:xfrm>
            <a:off x="1097280" y="758951"/>
            <a:ext cx="10058400" cy="51465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9" name="Google Shape;49;p7"/>
          <p:cNvCxnSpPr/>
          <p:nvPr/>
        </p:nvCxnSpPr>
        <p:spPr>
          <a:xfrm>
            <a:off x="1143000" y="5895975"/>
            <a:ext cx="10012680" cy="9525"/>
          </a:xfrm>
          <a:prstGeom prst="straightConnector1">
            <a:avLst/>
          </a:prstGeom>
          <a:noFill/>
          <a:ln cap="sq" cmpd="sng" w="152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7"/>
          <p:cNvSpPr txBox="1"/>
          <p:nvPr/>
        </p:nvSpPr>
        <p:spPr>
          <a:xfrm>
            <a:off x="10393193" y="167670"/>
            <a:ext cx="1114426" cy="156966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D9D9D9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en-US" sz="9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🢇</a:t>
            </a:r>
            <a:endParaRPr b="1" i="0" sz="9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cxnSp>
        <p:nvCxnSpPr>
          <p:cNvPr id="57" name="Google Shape;57;p8"/>
          <p:cNvCxnSpPr/>
          <p:nvPr/>
        </p:nvCxnSpPr>
        <p:spPr>
          <a:xfrm>
            <a:off x="1097280" y="1737360"/>
            <a:ext cx="10063212" cy="485"/>
          </a:xfrm>
          <a:prstGeom prst="straightConnector1">
            <a:avLst/>
          </a:prstGeom>
          <a:noFill/>
          <a:ln cap="sq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ntent">
  <p:cSld name="Three Conten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1097279" y="1845734"/>
            <a:ext cx="32400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7915680" y="1845734"/>
            <a:ext cx="32400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cxnSp>
        <p:nvCxnSpPr>
          <p:cNvPr id="64" name="Google Shape;64;p9"/>
          <p:cNvCxnSpPr/>
          <p:nvPr/>
        </p:nvCxnSpPr>
        <p:spPr>
          <a:xfrm>
            <a:off x="1097280" y="1737360"/>
            <a:ext cx="10063212" cy="485"/>
          </a:xfrm>
          <a:prstGeom prst="straightConnector1">
            <a:avLst/>
          </a:prstGeom>
          <a:noFill/>
          <a:ln cap="sq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9"/>
          <p:cNvSpPr txBox="1"/>
          <p:nvPr>
            <p:ph idx="3" type="body"/>
          </p:nvPr>
        </p:nvSpPr>
        <p:spPr>
          <a:xfrm>
            <a:off x="4506480" y="1845734"/>
            <a:ext cx="32400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1" name="Google Shape;71;p10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3" name="Google Shape;73;p10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cxnSp>
        <p:nvCxnSpPr>
          <p:cNvPr id="74" name="Google Shape;74;p10"/>
          <p:cNvCxnSpPr/>
          <p:nvPr/>
        </p:nvCxnSpPr>
        <p:spPr>
          <a:xfrm>
            <a:off x="1097280" y="1737360"/>
            <a:ext cx="10063212" cy="485"/>
          </a:xfrm>
          <a:prstGeom prst="straightConnector1">
            <a:avLst/>
          </a:prstGeom>
          <a:noFill/>
          <a:ln cap="sq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8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7.xml"/><Relationship Id="rId21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6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6.xml"/><Relationship Id="rId6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8934" l="6481" r="3738" t="7062"/>
          <a:stretch/>
        </p:blipFill>
        <p:spPr>
          <a:xfrm>
            <a:off x="1097280" y="6481397"/>
            <a:ext cx="569369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99100" y="6391397"/>
            <a:ext cx="375522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7115" y="6391397"/>
            <a:ext cx="817770" cy="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  <p:sldLayoutId id="2147483662" r:id="rId18"/>
    <p:sldLayoutId id="2147483663" r:id="rId19"/>
    <p:sldLayoutId id="2147483664" r:id="rId20"/>
    <p:sldLayoutId id="2147483665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support.google.com/chrome/answer/95346?hl=en&amp;co=GENIE.Platform%3DDesktop" TargetMode="External"/><Relationship Id="rId4" Type="http://schemas.openxmlformats.org/officeDocument/2006/relationships/hyperlink" Target="https://support.google.com/chrome/a/answer/7550274?hl=en" TargetMode="External"/><Relationship Id="rId5" Type="http://schemas.openxmlformats.org/officeDocument/2006/relationships/hyperlink" Target="https://code.visualstudio.com/docs/setup/windows" TargetMode="External"/><Relationship Id="rId6" Type="http://schemas.openxmlformats.org/officeDocument/2006/relationships/hyperlink" Target="https://code.visualstudio.com/docs/setup/mac" TargetMode="External"/><Relationship Id="rId7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Arial"/>
              <a:buNone/>
            </a:pPr>
            <a:r>
              <a:rPr lang="en-US" sz="4500"/>
              <a:t>1_JS-1: Introduction to Javascript - SYNC (45 Minutes)</a:t>
            </a:r>
            <a:endParaRPr sz="4500"/>
          </a:p>
        </p:txBody>
      </p:sp>
      <p:sp>
        <p:nvSpPr>
          <p:cNvPr id="150" name="Google Shape;150;p20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MEAN/MERN STACK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Datatype and Operator: </a:t>
            </a:r>
            <a:endParaRPr sz="3300"/>
          </a:p>
        </p:txBody>
      </p:sp>
      <p:sp>
        <p:nvSpPr>
          <p:cNvPr id="238" name="Google Shape;238;p29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239" name="Google Shape;239;p2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0" name="Google Shape;240;p29"/>
          <p:cNvSpPr txBox="1"/>
          <p:nvPr/>
        </p:nvSpPr>
        <p:spPr>
          <a:xfrm>
            <a:off x="1330325" y="2144200"/>
            <a:ext cx="97290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Datatype basically the kind of that data being stored a variable. It can be a number or a decimal value or some characters.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●"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Numbers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5,6,7,8 etc.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●"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“This is a JavaScript tutorial”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●"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Boolean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Represent a logical entity and can have two values: true or false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●"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This type has only one value : null.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●"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Undefined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 A variable that has not been assigned a value is 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undefined.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●"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t: It is the most important data-type and forms the building blocks for modern JavaScript. We will learn about these data types in detail in further module.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Operator: 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Operators in JavaScript are similar to other operators as well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is and Assignment operator which is used to assign values to variables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Numbers:</a:t>
            </a:r>
            <a:endParaRPr sz="3300"/>
          </a:p>
        </p:txBody>
      </p:sp>
      <p:sp>
        <p:nvSpPr>
          <p:cNvPr id="246" name="Google Shape;246;p30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247" name="Google Shape;247;p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8" name="Google Shape;248;p30"/>
          <p:cNvSpPr txBox="1"/>
          <p:nvPr/>
        </p:nvSpPr>
        <p:spPr>
          <a:xfrm>
            <a:off x="1097275" y="1992200"/>
            <a:ext cx="10097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as discussed earlier is a datatype that store values that can be Integers, Floating Point and Decimal.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Integers are floating-point numbers without a fraction. They can either be positive or negative, e.g. 10, 400, or -5.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Floating point numbers (floats) have decimal points and decimal places, for example 12.5, and 56.7786543.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Doubles are a specific type of floating-point number that have greater precision than standard floating point numbers (meaning that they are accurate to a greater number of decimal places).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other language all of these may have to be defined separately but good news is that in JavaScript it comes under on datatype.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0"/>
          <p:cNvSpPr txBox="1"/>
          <p:nvPr/>
        </p:nvSpPr>
        <p:spPr>
          <a:xfrm>
            <a:off x="1327375" y="3232050"/>
            <a:ext cx="9828300" cy="1293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et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myInt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= </a:t>
            </a:r>
            <a:r>
              <a:rPr b="0" i="0" lang="en-US" sz="1200" u="none" cap="none" strike="noStrike">
                <a:solidFill>
                  <a:srgbClr val="B5CEA8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; 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let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myfloat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en-US" sz="1200" u="none" cap="none" strike="noStrike">
                <a:solidFill>
                  <a:srgbClr val="B5CEA8"/>
                </a:solidFill>
                <a:latin typeface="Arial"/>
                <a:ea typeface="Arial"/>
                <a:cs typeface="Arial"/>
                <a:sym typeface="Arial"/>
              </a:rPr>
              <a:t>6.67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=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myInt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+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myfloat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console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200" u="none" cap="none" strike="noStrike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log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200" u="none" cap="none" strike="noStrike">
              <a:solidFill>
                <a:srgbClr val="569C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0"/>
          <p:cNvSpPr txBox="1"/>
          <p:nvPr/>
        </p:nvSpPr>
        <p:spPr>
          <a:xfrm>
            <a:off x="1034450" y="4525050"/>
            <a:ext cx="101601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So, I have one variable myInt that has value 5(Integer) and myfloat = 6.67(float). If we add them in x and we display in our console we would get the value 11.67 which is float value.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So, we can use arithmetic operators with these Numbers to calculate complex equations.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Let’s create a simple application that can take two numbers and add them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this we will have use HTML and JavaScript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Edit your html page by adding two &lt;input/&gt; tags for taking in the value.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 each id a separate name.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a button tag and we will use onclick() function to call function add() in main.js.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Make a &lt;div&gt; below to display the result.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Numbers:</a:t>
            </a:r>
            <a:endParaRPr sz="3300"/>
          </a:p>
        </p:txBody>
      </p:sp>
      <p:sp>
        <p:nvSpPr>
          <p:cNvPr id="256" name="Google Shape;256;p31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257" name="Google Shape;257;p3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8" name="Google Shape;258;p31"/>
          <p:cNvSpPr txBox="1"/>
          <p:nvPr/>
        </p:nvSpPr>
        <p:spPr>
          <a:xfrm>
            <a:off x="1212325" y="2132275"/>
            <a:ext cx="9828300" cy="369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&lt;!</a:t>
            </a: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DOCTYPE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lang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200" u="none" cap="none" strike="noStrik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"en"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Our Main Page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rel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200" u="none" cap="none" strike="noStrik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"stylesheet"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href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200" u="none" cap="none" strike="noStrik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"style.css"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body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200" u="none" cap="none" strike="noStrik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"text"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200" u="none" cap="none" strike="noStrik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"name"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200" u="none" cap="none" strike="noStrik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"numOne"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200" u="none" cap="none" strike="noStrik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"0"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br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200" u="none" cap="none" strike="noStrik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"text"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200" u="none" cap="none" strike="noStrik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"name"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200" u="none" cap="none" strike="noStrik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"numTwo"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200" u="none" cap="none" strike="noStrik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"0"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br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button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200" u="none" cap="none" strike="noStrik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"button"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onclick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200" u="none" cap="none" strike="noStrik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b="0" i="0" lang="en-US" sz="1200" u="none" cap="none" strike="noStrike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r>
              <a:rPr b="0" i="0" lang="en-US" sz="1200" u="none" cap="none" strike="noStrik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()"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button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br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200" u="none" cap="none" strike="noStrik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"result"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&gt;&lt;/</a:t>
            </a: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script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200" u="none" cap="none" strike="noStrik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"main.js"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&gt;&lt;/</a:t>
            </a: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script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body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200" u="none" cap="none" strike="noStrike">
              <a:solidFill>
                <a:srgbClr val="569CD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2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Numbers:</a:t>
            </a:r>
            <a:endParaRPr sz="3300"/>
          </a:p>
        </p:txBody>
      </p:sp>
      <p:sp>
        <p:nvSpPr>
          <p:cNvPr id="264" name="Google Shape;264;p32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265" name="Google Shape;265;p3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6" name="Google Shape;266;p32"/>
          <p:cNvSpPr txBox="1"/>
          <p:nvPr/>
        </p:nvSpPr>
        <p:spPr>
          <a:xfrm>
            <a:off x="1097275" y="1992200"/>
            <a:ext cx="1009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you main.js make function add() which will be called when we click the button. 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2"/>
          <p:cNvSpPr txBox="1"/>
          <p:nvPr/>
        </p:nvSpPr>
        <p:spPr>
          <a:xfrm>
            <a:off x="1267600" y="2361500"/>
            <a:ext cx="9828300" cy="1108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(){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numOne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=</a:t>
            </a:r>
            <a:r>
              <a:rPr b="0" i="0" lang="en-US" sz="1200" u="none" cap="none" strike="noStrike">
                <a:solidFill>
                  <a:srgbClr val="4EC9B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document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200" u="none" cap="none" strike="noStrike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getElementById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200" u="none" cap="none" strike="noStrik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"numOne"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numTwo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=</a:t>
            </a:r>
            <a:r>
              <a:rPr b="0" i="0" lang="en-US" sz="1200" u="none" cap="none" strike="noStrike">
                <a:solidFill>
                  <a:srgbClr val="4EC9B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document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200" u="none" cap="none" strike="noStrike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getElementById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200" u="none" cap="none" strike="noStrik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"numTwo"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=</a:t>
            </a:r>
            <a:r>
              <a:rPr b="0" i="0" lang="en-US" sz="1200" u="none" cap="none" strike="noStrike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 parseInt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numOne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 +</a:t>
            </a:r>
            <a:r>
              <a:rPr b="0" i="0" lang="en-US" sz="1200" u="none" cap="none" strike="noStrike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 parseInt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numTwo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document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200" u="none" cap="none" strike="noStrike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getElementById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200" u="none" cap="none" strike="noStrik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"result"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innerHTML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result;</a:t>
            </a:r>
            <a:endParaRPr b="0" i="0" sz="1200" u="none" cap="none" strike="noStrike">
              <a:solidFill>
                <a:srgbClr val="569C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2"/>
          <p:cNvSpPr txBox="1"/>
          <p:nvPr/>
        </p:nvSpPr>
        <p:spPr>
          <a:xfrm>
            <a:off x="1101700" y="3621975"/>
            <a:ext cx="10160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Make a function add()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Now make a var numOne and it will get its value from the &lt;input&gt; tag id value “numOne”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Similarly for numTwo.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Now as these value we get is not Number but String cause we are taking it as text we have to convert it. So we use a method called parseInt() which will convert String into Number.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Now we will add these values and store in variable result.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Now the &lt;div&gt; we made we have its id set to “result”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 change its value and add result to it.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18050" y="4649875"/>
            <a:ext cx="3476625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3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Number Objects:</a:t>
            </a:r>
            <a:endParaRPr sz="3300"/>
          </a:p>
        </p:txBody>
      </p:sp>
      <p:sp>
        <p:nvSpPr>
          <p:cNvPr id="275" name="Google Shape;275;p33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276" name="Google Shape;276;p3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7" name="Google Shape;277;p33"/>
          <p:cNvSpPr txBox="1"/>
          <p:nvPr/>
        </p:nvSpPr>
        <p:spPr>
          <a:xfrm>
            <a:off x="1097275" y="1992200"/>
            <a:ext cx="10097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different methods that come with the Number data type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toString() convert Number to String datatype.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toExponential() converts Floating Numbers to exponential notation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toFixed() round Float Number to Numbers up to the desired decimal places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used in previous example some Global JavaScript methods that are related to Number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Such are parseInt() and pareFloat() which convert text to Integer or Float Number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4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Conditional Statement:</a:t>
            </a:r>
            <a:endParaRPr sz="3300"/>
          </a:p>
        </p:txBody>
      </p:sp>
      <p:sp>
        <p:nvSpPr>
          <p:cNvPr id="283" name="Google Shape;283;p34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284" name="Google Shape;284;p3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5" name="Google Shape;285;p34"/>
          <p:cNvSpPr txBox="1"/>
          <p:nvPr/>
        </p:nvSpPr>
        <p:spPr>
          <a:xfrm>
            <a:off x="1097275" y="1992200"/>
            <a:ext cx="10097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sng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Very often when you write code, you want to perform different actions for different decisions. 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use conditional statements in your code to do this. 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Let's look at by far the most common type of conditional statement you'll use in JavaScript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Commonly known as if .. else state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4"/>
          <p:cNvSpPr txBox="1"/>
          <p:nvPr/>
        </p:nvSpPr>
        <p:spPr>
          <a:xfrm>
            <a:off x="1212325" y="3148325"/>
            <a:ext cx="9828300" cy="166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6A9955"/>
                </a:solidFill>
                <a:latin typeface="Arial"/>
                <a:ea typeface="Arial"/>
                <a:cs typeface="Arial"/>
                <a:sym typeface="Arial"/>
              </a:rPr>
              <a:t>// if(condition){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6A9955"/>
                </a:solidFill>
                <a:latin typeface="Arial"/>
                <a:ea typeface="Arial"/>
                <a:cs typeface="Arial"/>
                <a:sym typeface="Arial"/>
              </a:rPr>
              <a:t>//     code to run if the condition is true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6A9955"/>
                </a:solidFill>
                <a:latin typeface="Arial"/>
                <a:ea typeface="Arial"/>
                <a:cs typeface="Arial"/>
                <a:sym typeface="Arial"/>
              </a:rPr>
              <a:t>// }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6A9955"/>
                </a:solidFill>
                <a:latin typeface="Arial"/>
                <a:ea typeface="Arial"/>
                <a:cs typeface="Arial"/>
                <a:sym typeface="Arial"/>
              </a:rPr>
              <a:t>// else{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6A9955"/>
                </a:solidFill>
                <a:latin typeface="Arial"/>
                <a:ea typeface="Arial"/>
                <a:cs typeface="Arial"/>
                <a:sym typeface="Arial"/>
              </a:rPr>
              <a:t>//     code to run if the condition is false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6A9955"/>
                </a:solidFill>
                <a:latin typeface="Arial"/>
                <a:ea typeface="Arial"/>
                <a:cs typeface="Arial"/>
                <a:sym typeface="Arial"/>
              </a:rPr>
              <a:t>// }</a:t>
            </a:r>
            <a:endParaRPr b="0" i="0" sz="1200" u="none" cap="none" strike="noStrike">
              <a:solidFill>
                <a:srgbClr val="569CD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Conditional Statement:</a:t>
            </a:r>
            <a:endParaRPr sz="3300"/>
          </a:p>
        </p:txBody>
      </p:sp>
      <p:sp>
        <p:nvSpPr>
          <p:cNvPr id="292" name="Google Shape;292;p35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293" name="Google Shape;293;p3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4" name="Google Shape;294;p35"/>
          <p:cNvSpPr txBox="1"/>
          <p:nvPr/>
        </p:nvSpPr>
        <p:spPr>
          <a:xfrm>
            <a:off x="1097275" y="1992200"/>
            <a:ext cx="10097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sng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Very often when you write code, you want to perform different actions for different decisions. 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use conditional statements in your code to do this. 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Let's look at by far the most common type of conditional statement you'll use in JavaScript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Commonly known as if .. else state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5"/>
          <p:cNvSpPr txBox="1"/>
          <p:nvPr/>
        </p:nvSpPr>
        <p:spPr>
          <a:xfrm>
            <a:off x="1212325" y="3148325"/>
            <a:ext cx="9828300" cy="166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6A9955"/>
                </a:solidFill>
                <a:latin typeface="Arial"/>
                <a:ea typeface="Arial"/>
                <a:cs typeface="Arial"/>
                <a:sym typeface="Arial"/>
              </a:rPr>
              <a:t>// if(condition){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6A9955"/>
                </a:solidFill>
                <a:latin typeface="Arial"/>
                <a:ea typeface="Arial"/>
                <a:cs typeface="Arial"/>
                <a:sym typeface="Arial"/>
              </a:rPr>
              <a:t>//     code to run if the condition is true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6A9955"/>
                </a:solidFill>
                <a:latin typeface="Arial"/>
                <a:ea typeface="Arial"/>
                <a:cs typeface="Arial"/>
                <a:sym typeface="Arial"/>
              </a:rPr>
              <a:t>// }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6A9955"/>
                </a:solidFill>
                <a:latin typeface="Arial"/>
                <a:ea typeface="Arial"/>
                <a:cs typeface="Arial"/>
                <a:sym typeface="Arial"/>
              </a:rPr>
              <a:t>// else{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6A9955"/>
                </a:solidFill>
                <a:latin typeface="Arial"/>
                <a:ea typeface="Arial"/>
                <a:cs typeface="Arial"/>
                <a:sym typeface="Arial"/>
              </a:rPr>
              <a:t>//     code to run if the condition is false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6A9955"/>
                </a:solidFill>
                <a:latin typeface="Arial"/>
                <a:ea typeface="Arial"/>
                <a:cs typeface="Arial"/>
                <a:sym typeface="Arial"/>
              </a:rPr>
              <a:t>// }</a:t>
            </a:r>
            <a:endParaRPr b="0" i="0" sz="1200" u="none" cap="none" strike="noStrike">
              <a:solidFill>
                <a:srgbClr val="569C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5"/>
          <p:cNvSpPr txBox="1"/>
          <p:nvPr/>
        </p:nvSpPr>
        <p:spPr>
          <a:xfrm>
            <a:off x="1135550" y="4944550"/>
            <a:ext cx="10747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 see it gives us two pathways based on some condition which to choose if condition is true or false.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key word if is used followed by parenthesis. In which we use comparison statement which return true or false.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true we go in immediate block other wise if there is else keyword we go in the that block.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else block is not present we will go to the next statement.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 use multiple if conditions and else if.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6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Conditional Statement:</a:t>
            </a:r>
            <a:endParaRPr sz="3300"/>
          </a:p>
        </p:txBody>
      </p:sp>
      <p:sp>
        <p:nvSpPr>
          <p:cNvPr id="302" name="Google Shape;302;p36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303" name="Google Shape;303;p3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4" name="Google Shape;304;p36"/>
          <p:cNvSpPr txBox="1"/>
          <p:nvPr/>
        </p:nvSpPr>
        <p:spPr>
          <a:xfrm>
            <a:off x="1181850" y="1878650"/>
            <a:ext cx="9828300" cy="258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condition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){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   code to run</a:t>
            </a:r>
            <a:r>
              <a:rPr b="0" i="0" lang="en-US" sz="1200" u="none" cap="none" strike="noStrike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 if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the condition is</a:t>
            </a: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 true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condition2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){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   code to run</a:t>
            </a:r>
            <a:r>
              <a:rPr b="0" i="0" lang="en-US" sz="1200" u="none" cap="none" strike="noStrike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 if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the condition2 is</a:t>
            </a: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 true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else if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contidion3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){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   code to run</a:t>
            </a:r>
            <a:r>
              <a:rPr b="0" i="0" lang="en-US" sz="1200" u="none" cap="none" strike="noStrike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 if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the condition3 is</a:t>
            </a: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 true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   code to run</a:t>
            </a:r>
            <a:r>
              <a:rPr b="0" i="0" lang="en-US" sz="1200" u="none" cap="none" strike="noStrike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 if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the condition is</a:t>
            </a: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 false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200" u="none" cap="none" strike="noStrike">
              <a:solidFill>
                <a:srgbClr val="6A99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6"/>
          <p:cNvSpPr txBox="1"/>
          <p:nvPr/>
        </p:nvSpPr>
        <p:spPr>
          <a:xfrm>
            <a:off x="1135550" y="4519950"/>
            <a:ext cx="1115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care going to change the previous example and incorporate the if … else statement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6"/>
          <p:cNvSpPr txBox="1"/>
          <p:nvPr/>
        </p:nvSpPr>
        <p:spPr>
          <a:xfrm>
            <a:off x="1135550" y="3955150"/>
            <a:ext cx="9828300" cy="240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(){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numOne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=</a:t>
            </a:r>
            <a:r>
              <a:rPr b="0" i="0" lang="en-US" sz="1200" u="none" cap="none" strike="noStrike">
                <a:solidFill>
                  <a:srgbClr val="4EC9B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document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200" u="none" cap="none" strike="noStrike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getElementById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200" u="none" cap="none" strike="noStrik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"numOne"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numTwo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=</a:t>
            </a:r>
            <a:r>
              <a:rPr b="0" i="0" lang="en-US" sz="1200" u="none" cap="none" strike="noStrike">
                <a:solidFill>
                  <a:srgbClr val="4EC9B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document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200" u="none" cap="none" strike="noStrike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getElementById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200" u="none" cap="none" strike="noStrik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"numTwo"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=</a:t>
            </a:r>
            <a:r>
              <a:rPr b="0" i="0" lang="en-US" sz="1200" u="none" cap="none" strike="noStrike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 parseInt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numOne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 +</a:t>
            </a:r>
            <a:r>
              <a:rPr b="0" i="0" lang="en-US" sz="1200" u="none" cap="none" strike="noStrike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 parseInt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numTwo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&gt; </a:t>
            </a:r>
            <a:r>
              <a:rPr b="0" i="0" lang="en-US" sz="1200" u="none" cap="none" strike="noStrike">
                <a:solidFill>
                  <a:srgbClr val="B5CEA8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){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4EC9B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document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200" u="none" cap="none" strike="noStrike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getElementById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200" u="none" cap="none" strike="noStrik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"result"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innerHTML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=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 result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4EC9B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document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200" u="none" cap="none" strike="noStrike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getElementById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200" u="none" cap="none" strike="noStrik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"result"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innerHTML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=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 numOne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200" u="none" cap="none" strike="noStrike">
              <a:solidFill>
                <a:srgbClr val="C586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7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Conditional Statement:</a:t>
            </a:r>
            <a:endParaRPr sz="3300"/>
          </a:p>
        </p:txBody>
      </p:sp>
      <p:sp>
        <p:nvSpPr>
          <p:cNvPr id="312" name="Google Shape;312;p37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313" name="Google Shape;313;p3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4" name="Google Shape;314;p37"/>
          <p:cNvSpPr txBox="1"/>
          <p:nvPr/>
        </p:nvSpPr>
        <p:spPr>
          <a:xfrm>
            <a:off x="1036200" y="1891200"/>
            <a:ext cx="1115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care going to change the previous example and incorporate the if … else statement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7"/>
          <p:cNvSpPr txBox="1"/>
          <p:nvPr/>
        </p:nvSpPr>
        <p:spPr>
          <a:xfrm>
            <a:off x="1181850" y="2345725"/>
            <a:ext cx="9828300" cy="240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(){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numOne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=</a:t>
            </a:r>
            <a:r>
              <a:rPr b="0" i="0" lang="en-US" sz="1200" u="none" cap="none" strike="noStrike">
                <a:solidFill>
                  <a:srgbClr val="4EC9B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document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200" u="none" cap="none" strike="noStrike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getElementById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200" u="none" cap="none" strike="noStrik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"numOne"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numTwo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=</a:t>
            </a:r>
            <a:r>
              <a:rPr b="0" i="0" lang="en-US" sz="1200" u="none" cap="none" strike="noStrike">
                <a:solidFill>
                  <a:srgbClr val="4EC9B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document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200" u="none" cap="none" strike="noStrike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getElementById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200" u="none" cap="none" strike="noStrik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"numTwo"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=</a:t>
            </a:r>
            <a:r>
              <a:rPr b="0" i="0" lang="en-US" sz="1200" u="none" cap="none" strike="noStrike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 parseInt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numOne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 +</a:t>
            </a:r>
            <a:r>
              <a:rPr b="0" i="0" lang="en-US" sz="1200" u="none" cap="none" strike="noStrike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 parseInt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numTwo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&gt; </a:t>
            </a:r>
            <a:r>
              <a:rPr b="0" i="0" lang="en-US" sz="1200" u="none" cap="none" strike="noStrike">
                <a:solidFill>
                  <a:srgbClr val="B5CEA8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){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4EC9B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document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200" u="none" cap="none" strike="noStrike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getElementById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200" u="none" cap="none" strike="noStrik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"result"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innerHTML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=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 result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4EC9B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document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200" u="none" cap="none" strike="noStrike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getElementById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200" u="none" cap="none" strike="noStrik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"result"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innerHTML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=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 numOne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200" u="none" cap="none" strike="noStrike">
              <a:solidFill>
                <a:srgbClr val="C586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7"/>
          <p:cNvSpPr txBox="1"/>
          <p:nvPr/>
        </p:nvSpPr>
        <p:spPr>
          <a:xfrm>
            <a:off x="1181850" y="4832150"/>
            <a:ext cx="9869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change we will see that if the after adding two number we have result greater than 10 then change the value of &lt;div&gt; to the result else change its value to the variable numOne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7" name="Google Shape;31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4350" y="5306175"/>
            <a:ext cx="2476500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8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Conditional Statement:</a:t>
            </a:r>
            <a:endParaRPr sz="3300"/>
          </a:p>
        </p:txBody>
      </p:sp>
      <p:sp>
        <p:nvSpPr>
          <p:cNvPr id="323" name="Google Shape;323;p38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324" name="Google Shape;324;p3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5" name="Google Shape;325;p38"/>
          <p:cNvSpPr txBox="1"/>
          <p:nvPr/>
        </p:nvSpPr>
        <p:spPr>
          <a:xfrm>
            <a:off x="1097275" y="1895550"/>
            <a:ext cx="923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+ 9 = 11 which is greater than 11 so we ll go into the if block and display result.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6" name="Google Shape;32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7425" y="2264850"/>
            <a:ext cx="2828925" cy="11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8"/>
          <p:cNvSpPr txBox="1"/>
          <p:nvPr/>
        </p:nvSpPr>
        <p:spPr>
          <a:xfrm>
            <a:off x="1243650" y="3416375"/>
            <a:ext cx="8412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Here 4 + 5 is less then 9 so we display only numOne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can also do nested if.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means you and put if statement inside another if statement.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38"/>
          <p:cNvSpPr txBox="1"/>
          <p:nvPr/>
        </p:nvSpPr>
        <p:spPr>
          <a:xfrm>
            <a:off x="1327375" y="4155275"/>
            <a:ext cx="9828300" cy="184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condition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){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   if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condition2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){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   This code will run</a:t>
            </a:r>
            <a:r>
              <a:rPr b="0" i="0" lang="en-US" sz="1200" u="none" cap="none" strike="noStrike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 if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condition is</a:t>
            </a: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 true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and then condition2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   is</a:t>
            </a: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 true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 }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   This code will run</a:t>
            </a:r>
            <a:r>
              <a:rPr b="0" i="0" lang="en-US" sz="1200" u="none" cap="none" strike="noStrike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 if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condition is</a:t>
            </a: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 false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200" u="none" cap="none" strike="noStrike">
              <a:solidFill>
                <a:srgbClr val="569CD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ctrTitle"/>
          </p:nvPr>
        </p:nvSpPr>
        <p:spPr>
          <a:xfrm>
            <a:off x="1097280" y="1645920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en-US"/>
              <a:t>Opening (5 mins)</a:t>
            </a:r>
            <a:endParaRPr/>
          </a:p>
        </p:txBody>
      </p:sp>
      <p:sp>
        <p:nvSpPr>
          <p:cNvPr id="156" name="Google Shape;156;p21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MEAN/MERN Stack</a:t>
            </a:r>
            <a:endParaRPr/>
          </a:p>
        </p:txBody>
      </p:sp>
      <p:sp>
        <p:nvSpPr>
          <p:cNvPr id="157" name="Google Shape;15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9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Conditional Statement:</a:t>
            </a:r>
            <a:endParaRPr sz="3300"/>
          </a:p>
        </p:txBody>
      </p:sp>
      <p:sp>
        <p:nvSpPr>
          <p:cNvPr id="334" name="Google Shape;334;p39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335" name="Google Shape;335;p3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6" name="Google Shape;336;p39"/>
          <p:cNvSpPr txBox="1"/>
          <p:nvPr/>
        </p:nvSpPr>
        <p:spPr>
          <a:xfrm>
            <a:off x="1097275" y="1895550"/>
            <a:ext cx="92364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if...else statements do the job of enabling conditional code well, but they are not without their downsides.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They are mainly good for cases where you've got a couple of choices, and each one requires a reasonable amount of code to be run, and/or the conditions are complex (for example, multiple logical operators).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cases where you just want to set a variable to a certain choice of value or print out a particular statement depending on a condition, the syntax can be a bit cumbersome, especially if you've got a large number of choices.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such a case, we use switch statements.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hey take a single expression/value as an input, and then look through a number of choices until they find one that matches that value, executing the corresponding code that goes along with it.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9"/>
          <p:cNvSpPr txBox="1"/>
          <p:nvPr/>
        </p:nvSpPr>
        <p:spPr>
          <a:xfrm>
            <a:off x="1327375" y="3520425"/>
            <a:ext cx="9828300" cy="2770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switch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expression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200" u="none" cap="none" strike="noStrike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choice1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     run</a:t>
            </a: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 this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code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      break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200" u="none" cap="none" strike="noStrike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choice2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     run</a:t>
            </a: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 this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code instead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      break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6A9955"/>
                </a:solidFill>
                <a:latin typeface="Arial"/>
                <a:ea typeface="Arial"/>
                <a:cs typeface="Arial"/>
                <a:sym typeface="Arial"/>
              </a:rPr>
              <a:t>    // include as many cases as you like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200" u="none" cap="none" strike="noStrike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default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     actually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just run</a:t>
            </a: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 this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code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}</a:t>
            </a:r>
            <a:endParaRPr b="0" i="0" sz="1200" u="none" cap="none" strike="noStrike">
              <a:solidFill>
                <a:srgbClr val="C586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0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Conditional Statement:</a:t>
            </a:r>
            <a:endParaRPr sz="3300"/>
          </a:p>
        </p:txBody>
      </p:sp>
      <p:sp>
        <p:nvSpPr>
          <p:cNvPr id="343" name="Google Shape;343;p40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344" name="Google Shape;344;p4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5" name="Google Shape;345;p40"/>
          <p:cNvSpPr txBox="1"/>
          <p:nvPr/>
        </p:nvSpPr>
        <p:spPr>
          <a:xfrm>
            <a:off x="1097275" y="1895550"/>
            <a:ext cx="923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can add you own coded example.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40"/>
          <p:cNvSpPr txBox="1"/>
          <p:nvPr/>
        </p:nvSpPr>
        <p:spPr>
          <a:xfrm>
            <a:off x="1327375" y="2349100"/>
            <a:ext cx="9828300" cy="2955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en-US" sz="1200" u="none" cap="none" strike="noStrike">
                <a:solidFill>
                  <a:srgbClr val="B5CEA8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switch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200" u="none" cap="none" strike="noStrike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B5CEA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0" i="0" lang="en-US" sz="1200" u="none" cap="none" strike="noStrike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alert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200" u="none" cap="none" strike="noStrike">
                <a:solidFill>
                  <a:srgbClr val="B5CEA8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      break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200" u="none" cap="none" strike="noStrike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B5CEA8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0" i="0" lang="en-US" sz="1200" u="none" cap="none" strike="noStrike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alert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      break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6A9955"/>
                </a:solidFill>
                <a:latin typeface="Arial"/>
                <a:ea typeface="Arial"/>
                <a:cs typeface="Arial"/>
                <a:sym typeface="Arial"/>
              </a:rPr>
              <a:t>    // include as many cases as you like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200" u="none" cap="none" strike="noStrike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default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0" i="0" lang="en-US" sz="1200" u="none" cap="none" strike="noStrike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alert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200" u="none" cap="none" strike="noStrik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"This is default case"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}</a:t>
            </a:r>
            <a:endParaRPr b="0" i="0" sz="1200" u="none" cap="none" strike="noStrike">
              <a:solidFill>
                <a:srgbClr val="C586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1"/>
          <p:cNvSpPr txBox="1"/>
          <p:nvPr>
            <p:ph type="ctrTitle"/>
          </p:nvPr>
        </p:nvSpPr>
        <p:spPr>
          <a:xfrm>
            <a:off x="1097280" y="1645920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en-US"/>
              <a:t>Closing (5 mins)</a:t>
            </a:r>
            <a:endParaRPr/>
          </a:p>
        </p:txBody>
      </p:sp>
      <p:sp>
        <p:nvSpPr>
          <p:cNvPr id="352" name="Google Shape;352;p41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MEAN/MERN Stack</a:t>
            </a:r>
            <a:endParaRPr/>
          </a:p>
        </p:txBody>
      </p:sp>
      <p:sp>
        <p:nvSpPr>
          <p:cNvPr id="353" name="Google Shape;353;p4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Learning Objectives:</a:t>
            </a:r>
            <a:endParaRPr/>
          </a:p>
        </p:txBody>
      </p:sp>
      <p:sp>
        <p:nvSpPr>
          <p:cNvPr id="163" name="Google Shape;163;p22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44780" lvl="1" marL="38404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►"/>
            </a:pPr>
            <a:r>
              <a:rPr lang="en-US" sz="2000"/>
              <a:t>What is JavaScript? Where it is used.</a:t>
            </a:r>
            <a:endParaRPr sz="2000"/>
          </a:p>
          <a:p>
            <a:pPr indent="-144780" lvl="1" marL="38404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►"/>
            </a:pPr>
            <a:r>
              <a:rPr lang="en-US" sz="2000"/>
              <a:t>What are tools required to work with JavaScript </a:t>
            </a:r>
            <a:endParaRPr sz="2000"/>
          </a:p>
          <a:p>
            <a:pPr indent="-144780" lvl="1" marL="38404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►"/>
            </a:pPr>
            <a:r>
              <a:rPr lang="en-US" sz="2000"/>
              <a:t>What are variables and how to used them</a:t>
            </a:r>
            <a:endParaRPr sz="2000"/>
          </a:p>
          <a:p>
            <a:pPr indent="-144780" lvl="1" marL="38404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►"/>
            </a:pPr>
            <a:r>
              <a:rPr lang="en-US" sz="2000"/>
              <a:t>What are numbers in JavaScript and methods attached to it</a:t>
            </a:r>
            <a:endParaRPr sz="2000"/>
          </a:p>
          <a:p>
            <a:pPr indent="-144780" lvl="1" marL="38404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►"/>
            </a:pPr>
            <a:r>
              <a:rPr lang="en-US" sz="2000"/>
              <a:t>What are the conditional statements and how can we use them </a:t>
            </a:r>
            <a:endParaRPr sz="2000"/>
          </a:p>
          <a:p>
            <a:pPr indent="0" lvl="0" marL="38404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38404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164" name="Google Shape;164;p22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165" name="Google Shape;165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ctrTitle"/>
          </p:nvPr>
        </p:nvSpPr>
        <p:spPr>
          <a:xfrm>
            <a:off x="1097280" y="1645920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en-US"/>
              <a:t>Content (35 mins)</a:t>
            </a:r>
            <a:endParaRPr/>
          </a:p>
        </p:txBody>
      </p:sp>
      <p:sp>
        <p:nvSpPr>
          <p:cNvPr id="171" name="Google Shape;171;p23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MEAN/MERN Stack</a:t>
            </a:r>
            <a:endParaRPr/>
          </a:p>
        </p:txBody>
      </p:sp>
      <p:sp>
        <p:nvSpPr>
          <p:cNvPr id="172" name="Google Shape;172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 Setting-up Javascript Sync</a:t>
            </a:r>
            <a:endParaRPr sz="3300"/>
          </a:p>
        </p:txBody>
      </p:sp>
      <p:sp>
        <p:nvSpPr>
          <p:cNvPr id="178" name="Google Shape;178;p24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179" name="Google Shape;17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0" name="Google Shape;180;p24"/>
          <p:cNvSpPr txBox="1"/>
          <p:nvPr/>
        </p:nvSpPr>
        <p:spPr>
          <a:xfrm>
            <a:off x="1202575" y="1813375"/>
            <a:ext cx="98478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Environment Setup:</a:t>
            </a:r>
            <a:endParaRPr b="0" i="0" sz="12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Explain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Set up google chrome and Visual Studio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install Google chrome, if you are using use Windows following instructions. </a:t>
            </a:r>
            <a:r>
              <a:rPr b="0" i="0" lang="en-U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Windows Installation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install Google chrome, if you are using Mac use following instructions. </a:t>
            </a:r>
            <a:r>
              <a:rPr b="0" i="0" lang="en-U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Mac Installation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install Visual Studio, if you are using Windows following instruction. </a:t>
            </a:r>
            <a:r>
              <a:rPr b="0" i="0" lang="en-U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Window Installation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install Visual Studio, if you are using Mac following instruction. </a:t>
            </a:r>
            <a:r>
              <a:rPr b="0" i="0" lang="en-U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Mac Installation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JavaScript Console on Google Chrome:</a:t>
            </a:r>
            <a:endParaRPr b="1" i="0" sz="12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Explain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to use console in Google chrome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 on some webpage. Right click and do inspect element and show what is JavaScript and where you can see on console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 command  to show how thinks actually work.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72750" y="4029763"/>
            <a:ext cx="8153400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4"/>
          <p:cNvSpPr txBox="1"/>
          <p:nvPr/>
        </p:nvSpPr>
        <p:spPr>
          <a:xfrm>
            <a:off x="1242700" y="4210750"/>
            <a:ext cx="845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Also you can use this command to show you and give alert on the web page.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4"/>
          <p:cNvSpPr txBox="1"/>
          <p:nvPr/>
        </p:nvSpPr>
        <p:spPr>
          <a:xfrm>
            <a:off x="1372750" y="4515375"/>
            <a:ext cx="8198400" cy="36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alert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200" u="none" cap="none" strike="noStrik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"Hello World"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Linking JavaScript File:</a:t>
            </a:r>
            <a:endParaRPr sz="3300"/>
          </a:p>
        </p:txBody>
      </p:sp>
      <p:sp>
        <p:nvSpPr>
          <p:cNvPr id="189" name="Google Shape;189;p25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190" name="Google Shape;190;p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1" name="Google Shape;191;p25"/>
          <p:cNvSpPr txBox="1"/>
          <p:nvPr/>
        </p:nvSpPr>
        <p:spPr>
          <a:xfrm>
            <a:off x="1202575" y="1813375"/>
            <a:ext cx="984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use &lt;script&gt; tags to either write JavaScript inside the HTML page or you and link an external file</a:t>
            </a:r>
            <a:endParaRPr b="1" i="0" sz="12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5"/>
          <p:cNvSpPr txBox="1"/>
          <p:nvPr/>
        </p:nvSpPr>
        <p:spPr>
          <a:xfrm>
            <a:off x="1712500" y="2367475"/>
            <a:ext cx="9553500" cy="258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&lt;!</a:t>
            </a: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DOCTYPE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lang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200" u="none" cap="none" strike="noStrik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"en"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Our Main Page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rel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200" u="none" cap="none" strike="noStrik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"stylesheet"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href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200" u="none" cap="none" strike="noStrik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"style.css"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body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script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console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200" u="none" cap="none" strike="noStrike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log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200" u="none" cap="none" strike="noStrik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"Hello World"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script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script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200" u="none" cap="none" strike="noStrik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"main.js"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&gt;&lt;/</a:t>
            </a: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script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body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200" u="none" cap="none" strike="noStrike">
              <a:solidFill>
                <a:srgbClr val="DCDCA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5"/>
          <p:cNvSpPr txBox="1"/>
          <p:nvPr/>
        </p:nvSpPr>
        <p:spPr>
          <a:xfrm>
            <a:off x="1348500" y="5078675"/>
            <a:ext cx="10005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JavaScript in the page by opening &lt;script&gt; tag writing the code and then closing &lt;/script&gt; tag. You can see in the above example that we have written console.log(“Hello World”) in the opening and closing script tags.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25"/>
          <p:cNvSpPr txBox="1"/>
          <p:nvPr/>
        </p:nvSpPr>
        <p:spPr>
          <a:xfrm>
            <a:off x="1712500" y="5673200"/>
            <a:ext cx="9598200" cy="738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 &lt;</a:t>
            </a: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script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console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200" u="none" cap="none" strike="noStrike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log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200" u="none" cap="none" strike="noStrik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"Hello World"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script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2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Linking JavaScript File:</a:t>
            </a:r>
            <a:endParaRPr sz="3300"/>
          </a:p>
        </p:txBody>
      </p:sp>
      <p:sp>
        <p:nvSpPr>
          <p:cNvPr id="200" name="Google Shape;200;p26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201" name="Google Shape;201;p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2" name="Google Shape;202;p26"/>
          <p:cNvSpPr txBox="1"/>
          <p:nvPr/>
        </p:nvSpPr>
        <p:spPr>
          <a:xfrm>
            <a:off x="1202575" y="1813375"/>
            <a:ext cx="9847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is another way you and use JavaScript inside your HTML Page and that is using external JavaScript file. Make a file name main.js in the same directory and using same opening closing &lt;script&gt; &lt;/script&gt; tags. Inside the opening &lt;script&gt; tag use </a:t>
            </a:r>
            <a:r>
              <a:rPr b="1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keyword to specify the path of the file. If it is in the same folder just mention the name of the file with extension in quotes</a:t>
            </a:r>
            <a:endParaRPr b="1" i="0" sz="12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6"/>
          <p:cNvSpPr txBox="1"/>
          <p:nvPr/>
        </p:nvSpPr>
        <p:spPr>
          <a:xfrm>
            <a:off x="1734850" y="2552275"/>
            <a:ext cx="9598200" cy="36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script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200" u="none" cap="none" strike="noStrik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"main.js"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&gt;&lt;/</a:t>
            </a: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script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2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6"/>
          <p:cNvSpPr txBox="1"/>
          <p:nvPr/>
        </p:nvSpPr>
        <p:spPr>
          <a:xfrm>
            <a:off x="1348500" y="5078675"/>
            <a:ext cx="1000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now on we will use external JavaScript file to write all of our code.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6"/>
          <p:cNvSpPr txBox="1"/>
          <p:nvPr/>
        </p:nvSpPr>
        <p:spPr>
          <a:xfrm>
            <a:off x="1734850" y="3382525"/>
            <a:ext cx="9598200" cy="36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1200" u="none" cap="none" strike="noStrike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alert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200" u="none" cap="none" strike="noStrik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"Hello World"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2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6"/>
          <p:cNvSpPr txBox="1"/>
          <p:nvPr/>
        </p:nvSpPr>
        <p:spPr>
          <a:xfrm>
            <a:off x="1348500" y="3013225"/>
            <a:ext cx="984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Now you and can write your whole JavaScript code inside the main.js file. Write this in you main.js file.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6"/>
          <p:cNvSpPr txBox="1"/>
          <p:nvPr/>
        </p:nvSpPr>
        <p:spPr>
          <a:xfrm>
            <a:off x="1348500" y="3862225"/>
            <a:ext cx="1021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Now open your HTML page your web page and you will be able to an alter box on top.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26"/>
          <p:cNvPicPr preferRelativeResize="0"/>
          <p:nvPr/>
        </p:nvPicPr>
        <p:blipFill rotWithShape="1">
          <a:blip r:embed="rId3">
            <a:alphaModFix/>
          </a:blip>
          <a:srcRect b="32495" l="5771" r="29012" t="0"/>
          <a:stretch/>
        </p:blipFill>
        <p:spPr>
          <a:xfrm>
            <a:off x="1734850" y="4236000"/>
            <a:ext cx="371475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Variables:</a:t>
            </a:r>
            <a:endParaRPr sz="3300"/>
          </a:p>
        </p:txBody>
      </p:sp>
      <p:sp>
        <p:nvSpPr>
          <p:cNvPr id="214" name="Google Shape;214;p27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215" name="Google Shape;215;p2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6" name="Google Shape;216;p27"/>
          <p:cNvSpPr txBox="1"/>
          <p:nvPr/>
        </p:nvSpPr>
        <p:spPr>
          <a:xfrm>
            <a:off x="1321375" y="1813375"/>
            <a:ext cx="9729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variables can be seen a container, a placeholder or  an entity that can hold some value which can be change over and over.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variable can be declared and then initialized.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7"/>
          <p:cNvSpPr txBox="1"/>
          <p:nvPr/>
        </p:nvSpPr>
        <p:spPr>
          <a:xfrm>
            <a:off x="1734850" y="2328725"/>
            <a:ext cx="9598200" cy="36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2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1734850" y="3024675"/>
            <a:ext cx="9598200" cy="55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b="0" i="0" lang="en-US" sz="1200" u="none" cap="none" strike="noStrike">
                <a:solidFill>
                  <a:srgbClr val="6A9955"/>
                </a:solidFill>
                <a:latin typeface="Arial"/>
                <a:ea typeface="Arial"/>
                <a:cs typeface="Arial"/>
                <a:sym typeface="Arial"/>
              </a:rPr>
              <a:t> // declaration 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en-US" sz="1200" u="none" cap="none" strike="noStrike">
                <a:solidFill>
                  <a:srgbClr val="B5CEA8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b="0" i="0" lang="en-US" sz="1200" u="none" cap="none" strike="noStrike">
                <a:solidFill>
                  <a:srgbClr val="6A9955"/>
                </a:solidFill>
                <a:latin typeface="Arial"/>
                <a:ea typeface="Arial"/>
                <a:cs typeface="Arial"/>
                <a:sym typeface="Arial"/>
              </a:rPr>
              <a:t> // initialization</a:t>
            </a:r>
            <a:endParaRPr b="0" i="0" sz="12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1403800" y="2698025"/>
            <a:ext cx="972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variable declaration in which variable is being defined. If we assign a value to it it will called variable initialization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7"/>
          <p:cNvSpPr txBox="1"/>
          <p:nvPr/>
        </p:nvSpPr>
        <p:spPr>
          <a:xfrm>
            <a:off x="1403800" y="3603638"/>
            <a:ext cx="101280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Remember in JavaScript statement must end with a semicolon ;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java JavaScript you can use </a:t>
            </a:r>
            <a:r>
              <a:rPr b="1" i="1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1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1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nothing to initialize variable.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1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keyword is used in all JavaScript code from 1995 to 2015.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1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i="1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keywords were added to JavaScript in 2015.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you want your code to run in older browser, you must use </a:t>
            </a:r>
            <a:r>
              <a:rPr b="1" i="1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var.</a:t>
            </a:r>
            <a:endParaRPr b="1" i="1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you want to use a variable that value should not change throughout the program, you should use </a:t>
            </a:r>
            <a:r>
              <a:rPr b="1" i="1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const.</a:t>
            </a:r>
            <a:endParaRPr b="1" i="1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use </a:t>
            </a:r>
            <a:r>
              <a:rPr b="1" i="1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i="1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other variables whose value can change</a:t>
            </a:r>
            <a:endParaRPr b="1" i="1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the main difference between </a:t>
            </a:r>
            <a:r>
              <a:rPr b="1" i="1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i="1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that </a:t>
            </a:r>
            <a:r>
              <a:rPr b="1" i="1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be changed and redeclared in the program but </a:t>
            </a:r>
            <a:r>
              <a:rPr b="1" i="1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only be changed, not redeclared in the program.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7"/>
          <p:cNvSpPr txBox="1"/>
          <p:nvPr/>
        </p:nvSpPr>
        <p:spPr>
          <a:xfrm>
            <a:off x="1668700" y="5414250"/>
            <a:ext cx="9598200" cy="92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en-US" sz="1200" u="none" cap="none" strike="noStrike">
                <a:solidFill>
                  <a:srgbClr val="B5CEA8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let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y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en-US" sz="1200" u="none" cap="none" strike="noStrike">
                <a:solidFill>
                  <a:srgbClr val="B5CEA8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4FC1FF"/>
                </a:solidFill>
                <a:latin typeface="Arial"/>
                <a:ea typeface="Arial"/>
                <a:cs typeface="Arial"/>
                <a:sym typeface="Arial"/>
              </a:rPr>
              <a:t>PI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en-US" sz="1200" u="none" cap="none" strike="noStrike">
                <a:solidFill>
                  <a:srgbClr val="B5CEA8"/>
                </a:solidFill>
                <a:latin typeface="Arial"/>
                <a:ea typeface="Arial"/>
                <a:cs typeface="Arial"/>
                <a:sym typeface="Arial"/>
              </a:rPr>
              <a:t>3.14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2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en-US" sz="1200" u="none" cap="none" strike="noStrike">
                <a:solidFill>
                  <a:srgbClr val="B5CEA8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 b="0" i="0" sz="1200" u="none" cap="none" strike="noStrike">
              <a:solidFill>
                <a:srgbClr val="569CD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Variables:</a:t>
            </a:r>
            <a:endParaRPr sz="3300"/>
          </a:p>
        </p:txBody>
      </p:sp>
      <p:sp>
        <p:nvSpPr>
          <p:cNvPr id="227" name="Google Shape;227;p28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228" name="Google Shape;228;p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9" name="Google Shape;229;p28"/>
          <p:cNvSpPr txBox="1"/>
          <p:nvPr/>
        </p:nvSpPr>
        <p:spPr>
          <a:xfrm>
            <a:off x="1321375" y="1813375"/>
            <a:ext cx="9729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So, whenever you are using a variable make sure to give meaning full name to it. It will help you to remember the purpose of declaring that variable.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is also a concept of naming convention. Naming convention is idea of how to write variable names in the program we will discuss only two here.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can use this when you are using two words for variable. This helps in readability.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Camel Case: In this naming convention you should write the first word all lowercase and then the next words first letter should be capital.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8"/>
          <p:cNvSpPr txBox="1"/>
          <p:nvPr/>
        </p:nvSpPr>
        <p:spPr>
          <a:xfrm>
            <a:off x="1426675" y="4099375"/>
            <a:ext cx="9598200" cy="36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full_name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200" u="none" cap="none" strike="noStrike">
              <a:solidFill>
                <a:srgbClr val="569C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8"/>
          <p:cNvSpPr txBox="1"/>
          <p:nvPr/>
        </p:nvSpPr>
        <p:spPr>
          <a:xfrm>
            <a:off x="1426675" y="3082525"/>
            <a:ext cx="9598200" cy="36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0" i="0" lang="en-US" sz="12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 fullName</a:t>
            </a:r>
            <a:r>
              <a:rPr b="0" i="0" lang="en-US" sz="12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200" u="none" cap="none" strike="noStrike">
              <a:solidFill>
                <a:srgbClr val="569C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8"/>
          <p:cNvSpPr txBox="1"/>
          <p:nvPr/>
        </p:nvSpPr>
        <p:spPr>
          <a:xfrm>
            <a:off x="1426675" y="3498550"/>
            <a:ext cx="9729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Snake Case: In this naming convention you should write the first word in lowercase followed by a underscore and then second word. If there are more than two words use underscore between every word.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eme1">
  <a:themeElements>
    <a:clrScheme name="TechLift 1">
      <a:dk1>
        <a:srgbClr val="333333"/>
      </a:dk1>
      <a:lt1>
        <a:srgbClr val="F2F2F2"/>
      </a:lt1>
      <a:dk2>
        <a:srgbClr val="273C75"/>
      </a:dk2>
      <a:lt2>
        <a:srgbClr val="FDB823"/>
      </a:lt2>
      <a:accent1>
        <a:srgbClr val="0BE881"/>
      </a:accent1>
      <a:accent2>
        <a:srgbClr val="FED330"/>
      </a:accent2>
      <a:accent3>
        <a:srgbClr val="0097E6"/>
      </a:accent3>
      <a:accent4>
        <a:srgbClr val="FA8231"/>
      </a:accent4>
      <a:accent5>
        <a:srgbClr val="8E44AD"/>
      </a:accent5>
      <a:accent6>
        <a:srgbClr val="FA8231"/>
      </a:accent6>
      <a:hlink>
        <a:srgbClr val="ED1B24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0D4CEB536B37499FF605EABBA1649A" ma:contentTypeVersion="18" ma:contentTypeDescription="Create a new document." ma:contentTypeScope="" ma:versionID="42284d3473392e3855eab728922f0527">
  <xsd:schema xmlns:xsd="http://www.w3.org/2001/XMLSchema" xmlns:xs="http://www.w3.org/2001/XMLSchema" xmlns:p="http://schemas.microsoft.com/office/2006/metadata/properties" xmlns:ns2="dffc2d62-02fd-49cb-8e37-7788bb0cad48" xmlns:ns3="80782c8c-842d-4d61-859b-2c968903b156" targetNamespace="http://schemas.microsoft.com/office/2006/metadata/properties" ma:root="true" ma:fieldsID="1062c1af6ef3b6ab203531a114db4c3f" ns2:_="" ns3:_="">
    <xsd:import namespace="dffc2d62-02fd-49cb-8e37-7788bb0cad48"/>
    <xsd:import namespace="80782c8c-842d-4d61-859b-2c968903b15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fc2d62-02fd-49cb-8e37-7788bb0cad4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  <xsd:element name="TaxCatchAll" ma:index="24" nillable="true" ma:displayName="Taxonomy Catch All Column" ma:hidden="true" ma:list="{6ae76d3f-67b7-4fa4-a107-3a568caecef8}" ma:internalName="TaxCatchAll" ma:showField="CatchAllData" ma:web="dffc2d62-02fd-49cb-8e37-7788bb0cad4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782c8c-842d-4d61-859b-2c968903b1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ffba1a00-cd55-4846-a578-cb419559460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0782c8c-842d-4d61-859b-2c968903b156">
      <Terms xmlns="http://schemas.microsoft.com/office/infopath/2007/PartnerControls"/>
    </lcf76f155ced4ddcb4097134ff3c332f>
    <TaxCatchAll xmlns="dffc2d62-02fd-49cb-8e37-7788bb0cad48" xsi:nil="true"/>
  </documentManagement>
</p:properties>
</file>

<file path=customXml/itemProps1.xml><?xml version="1.0" encoding="utf-8"?>
<ds:datastoreItem xmlns:ds="http://schemas.openxmlformats.org/officeDocument/2006/customXml" ds:itemID="{448D2AAD-6B2A-46FA-A254-7022F5DC58B5}"/>
</file>

<file path=customXml/itemProps2.xml><?xml version="1.0" encoding="utf-8"?>
<ds:datastoreItem xmlns:ds="http://schemas.openxmlformats.org/officeDocument/2006/customXml" ds:itemID="{F0A7DEDD-18FA-4F27-8EB1-9879B33F41B6}"/>
</file>

<file path=customXml/itemProps3.xml><?xml version="1.0" encoding="utf-8"?>
<ds:datastoreItem xmlns:ds="http://schemas.openxmlformats.org/officeDocument/2006/customXml" ds:itemID="{8E33F9FD-A6B0-49E4-AE86-249E35310F95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0x0101004E0D4CEB536B37499FF605EABBA1649A</vt:lpwstr>
  </property>
</Properties>
</file>