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D224D19-24DE-4C8B-A7F8-CA893C323787}">
  <a:tblStyle styleId="{CD224D19-24DE-4C8B-A7F8-CA893C323787}" styleName="Table_0">
    <a:wholeTbl>
      <a:tcTxStyle b="off" i="off">
        <a:font>
          <a:latin typeface="Arial"/>
          <a:ea typeface="Arial"/>
          <a:cs typeface="Arial"/>
        </a:font>
        <a:srgbClr val="000000"/>
      </a:tcTxStyle>
      <a:tcStyle>
        <a:tcBdr>
          <a:left>
            <a:ln cap="flat" cmpd="sng" w="9525">
              <a:solidFill>
                <a:srgbClr val="CCCCCC"/>
              </a:solidFill>
              <a:prstDash val="solid"/>
              <a:round/>
              <a:headEnd len="sm" w="sm" type="none"/>
              <a:tailEnd len="sm" w="sm" type="none"/>
            </a:ln>
          </a:left>
          <a:right>
            <a:ln cap="flat" cmpd="sng" w="9525">
              <a:solidFill>
                <a:srgbClr val="CCCCCC"/>
              </a:solidFill>
              <a:prstDash val="solid"/>
              <a:round/>
              <a:headEnd len="sm" w="sm" type="none"/>
              <a:tailEnd len="sm" w="sm" type="none"/>
            </a:ln>
          </a:right>
          <a:top>
            <a:ln cap="flat" cmpd="sng" w="9525">
              <a:solidFill>
                <a:srgbClr val="CCCCCC"/>
              </a:solidFill>
              <a:prstDash val="solid"/>
              <a:round/>
              <a:headEnd len="sm" w="sm" type="none"/>
              <a:tailEnd len="sm" w="sm" type="none"/>
            </a:ln>
          </a:top>
          <a:bottom>
            <a:ln cap="flat" cmpd="sng" w="9525">
              <a:solidFill>
                <a:srgbClr val="CCCCCC"/>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C463EFC7-4CFE-4F96-91F3-8CB99BD55AEF}"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8" Type="http://schemas.openxmlformats.org/officeDocument/2006/relationships/slide" Target="slides/slide3.xml"/><Relationship Id="rId26" Type="http://schemas.openxmlformats.org/officeDocument/2006/relationships/customXml" Target="../customXml/item3.xml"/><Relationship Id="rId21" Type="http://schemas.openxmlformats.org/officeDocument/2006/relationships/slide" Target="slides/slide16.xml"/><Relationship Id="rId3" Type="http://schemas.openxmlformats.org/officeDocument/2006/relationships/tableStyles" Target="tableStyles.xml"/><Relationship Id="rId12" Type="http://schemas.openxmlformats.org/officeDocument/2006/relationships/slide" Target="slides/slide7.xml"/><Relationship Id="rId17" Type="http://schemas.openxmlformats.org/officeDocument/2006/relationships/slide" Target="slides/slide12.xml"/><Relationship Id="rId7" Type="http://schemas.openxmlformats.org/officeDocument/2006/relationships/slide" Target="slides/slide2.xml"/><Relationship Id="rId25" Type="http://schemas.openxmlformats.org/officeDocument/2006/relationships/customXml" Target="../customXml/item2.xml"/><Relationship Id="rId20" Type="http://schemas.openxmlformats.org/officeDocument/2006/relationships/slide" Target="slides/slide15.xml"/><Relationship Id="rId2" Type="http://schemas.openxmlformats.org/officeDocument/2006/relationships/presProps" Target="presProps.xml"/><Relationship Id="rId16" Type="http://schemas.openxmlformats.org/officeDocument/2006/relationships/slide" Target="slides/slide11.xml"/><Relationship Id="rId11" Type="http://schemas.openxmlformats.org/officeDocument/2006/relationships/slide" Target="slides/slide6.xml"/><Relationship Id="rId1" Type="http://schemas.openxmlformats.org/officeDocument/2006/relationships/theme" Target="theme/theme2.xml"/><Relationship Id="rId6" Type="http://schemas.openxmlformats.org/officeDocument/2006/relationships/slide" Target="slides/slide1.xml"/><Relationship Id="rId24" Type="http://schemas.openxmlformats.org/officeDocument/2006/relationships/customXml" Target="../customXml/item1.xml"/><Relationship Id="rId23" Type="http://schemas.openxmlformats.org/officeDocument/2006/relationships/slide" Target="slides/slide18.xml"/><Relationship Id="rId15" Type="http://schemas.openxmlformats.org/officeDocument/2006/relationships/slide" Target="slides/slide10.xml"/><Relationship Id="rId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2" name="Google Shape;26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0" name="Google Shape;27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8" name="Google Shape;27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4" name="Google Shape;29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2" name="Google Shape;30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0" name="Google Shape;31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0.png"/><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0.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10.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pic>
        <p:nvPicPr>
          <p:cNvPr id="20" name="Google Shape;20;p2"/>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21" name="Google Shape;21;p2"/>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22" name="Google Shape;22;p2"/>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
        <p:nvSpPr>
          <p:cNvPr id="23" name="Google Shape;23;p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mparison">
  <p:cSld name="Three Comparison">
    <p:spTree>
      <p:nvGrpSpPr>
        <p:cNvPr id="78" name="Shape 78"/>
        <p:cNvGrpSpPr/>
        <p:nvPr/>
      </p:nvGrpSpPr>
      <p:grpSpPr>
        <a:xfrm>
          <a:off x="0" y="0"/>
          <a:ext cx="0" cy="0"/>
          <a:chOff x="0" y="0"/>
          <a:chExt cx="0" cy="0"/>
        </a:xfrm>
      </p:grpSpPr>
      <p:sp>
        <p:nvSpPr>
          <p:cNvPr id="79" name="Google Shape;79;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1"/>
          <p:cNvSpPr txBox="1"/>
          <p:nvPr>
            <p:ph idx="1" type="body"/>
          </p:nvPr>
        </p:nvSpPr>
        <p:spPr>
          <a:xfrm>
            <a:off x="10972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1" name="Google Shape;81;p11"/>
          <p:cNvSpPr txBox="1"/>
          <p:nvPr>
            <p:ph idx="2" type="body"/>
          </p:nvPr>
        </p:nvSpPr>
        <p:spPr>
          <a:xfrm>
            <a:off x="10972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2" name="Google Shape;82;p11"/>
          <p:cNvSpPr txBox="1"/>
          <p:nvPr>
            <p:ph idx="3" type="body"/>
          </p:nvPr>
        </p:nvSpPr>
        <p:spPr>
          <a:xfrm>
            <a:off x="45064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3" name="Google Shape;83;p11"/>
          <p:cNvSpPr txBox="1"/>
          <p:nvPr>
            <p:ph idx="4" type="body"/>
          </p:nvPr>
        </p:nvSpPr>
        <p:spPr>
          <a:xfrm>
            <a:off x="45064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84" name="Google Shape;84;p11"/>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85" name="Google Shape;85;p11"/>
          <p:cNvSpPr txBox="1"/>
          <p:nvPr>
            <p:ph idx="5" type="body"/>
          </p:nvPr>
        </p:nvSpPr>
        <p:spPr>
          <a:xfrm>
            <a:off x="7915680" y="1850285"/>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6" name="Google Shape;86;p11"/>
          <p:cNvSpPr txBox="1"/>
          <p:nvPr>
            <p:ph idx="6" type="body"/>
          </p:nvPr>
        </p:nvSpPr>
        <p:spPr>
          <a:xfrm>
            <a:off x="7915680" y="2586567"/>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7" name="Google Shape;87;p1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9" name="Shape 89"/>
        <p:cNvGrpSpPr/>
        <p:nvPr/>
      </p:nvGrpSpPr>
      <p:grpSpPr>
        <a:xfrm>
          <a:off x="0" y="0"/>
          <a:ext cx="0" cy="0"/>
          <a:chOff x="0" y="0"/>
          <a:chExt cx="0" cy="0"/>
        </a:xfrm>
      </p:grpSpPr>
      <p:sp>
        <p:nvSpPr>
          <p:cNvPr id="90" name="Google Shape;90;p1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2" name="Shape 92"/>
        <p:cNvGrpSpPr/>
        <p:nvPr/>
      </p:nvGrpSpPr>
      <p:grpSpPr>
        <a:xfrm>
          <a:off x="0" y="0"/>
          <a:ext cx="0" cy="0"/>
          <a:chOff x="0" y="0"/>
          <a:chExt cx="0" cy="0"/>
        </a:xfrm>
      </p:grpSpPr>
      <p:sp>
        <p:nvSpPr>
          <p:cNvPr id="93" name="Google Shape;93;p13"/>
          <p:cNvSpPr/>
          <p:nvPr/>
        </p:nvSpPr>
        <p:spPr>
          <a:xfrm>
            <a:off x="8141209" y="0"/>
            <a:ext cx="4050791"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4" name="Google Shape;94;p13"/>
          <p:cNvCxnSpPr/>
          <p:nvPr/>
        </p:nvCxnSpPr>
        <p:spPr>
          <a:xfrm>
            <a:off x="8322906" y="2699177"/>
            <a:ext cx="3030894" cy="0"/>
          </a:xfrm>
          <a:prstGeom prst="straightConnector1">
            <a:avLst/>
          </a:prstGeom>
          <a:noFill/>
          <a:ln cap="sq" cmpd="sng" w="76200">
            <a:solidFill>
              <a:schemeClr val="lt2"/>
            </a:solidFill>
            <a:prstDash val="solid"/>
            <a:round/>
            <a:headEnd len="sm" w="sm" type="none"/>
            <a:tailEnd len="sm" w="sm" type="none"/>
          </a:ln>
        </p:spPr>
      </p:cxnSp>
      <p:sp>
        <p:nvSpPr>
          <p:cNvPr id="95" name="Google Shape;95;p13"/>
          <p:cNvSpPr txBox="1"/>
          <p:nvPr>
            <p:ph type="title"/>
          </p:nvPr>
        </p:nvSpPr>
        <p:spPr>
          <a:xfrm>
            <a:off x="8322906" y="415635"/>
            <a:ext cx="3030894"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Arial"/>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3"/>
          <p:cNvSpPr txBox="1"/>
          <p:nvPr>
            <p:ph idx="1" type="body"/>
          </p:nvPr>
        </p:nvSpPr>
        <p:spPr>
          <a:xfrm>
            <a:off x="691342" y="731520"/>
            <a:ext cx="7277001"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7" name="Google Shape;97;p13"/>
          <p:cNvSpPr txBox="1"/>
          <p:nvPr>
            <p:ph idx="2" type="body"/>
          </p:nvPr>
        </p:nvSpPr>
        <p:spPr>
          <a:xfrm>
            <a:off x="8322906" y="2747356"/>
            <a:ext cx="3030894"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8" name="Google Shape;98;p1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00" name="Shape 100"/>
        <p:cNvGrpSpPr/>
        <p:nvPr/>
      </p:nvGrpSpPr>
      <p:grpSpPr>
        <a:xfrm>
          <a:off x="0" y="0"/>
          <a:ext cx="0" cy="0"/>
          <a:chOff x="0" y="0"/>
          <a:chExt cx="0" cy="0"/>
        </a:xfrm>
      </p:grpSpPr>
      <p:sp>
        <p:nvSpPr>
          <p:cNvPr id="101" name="Google Shape;101;p14"/>
          <p:cNvSpPr/>
          <p:nvPr>
            <p:ph idx="2" type="pic"/>
          </p:nvPr>
        </p:nvSpPr>
        <p:spPr>
          <a:xfrm>
            <a:off x="15" y="0"/>
            <a:ext cx="12191985" cy="4600574"/>
          </a:xfrm>
          <a:prstGeom prst="rect">
            <a:avLst/>
          </a:prstGeom>
          <a:noFill/>
          <a:ln>
            <a:noFill/>
          </a:ln>
        </p:spPr>
      </p:sp>
      <p:sp>
        <p:nvSpPr>
          <p:cNvPr id="102" name="Google Shape;102;p14"/>
          <p:cNvSpPr/>
          <p:nvPr/>
        </p:nvSpPr>
        <p:spPr>
          <a:xfrm>
            <a:off x="0" y="4600575"/>
            <a:ext cx="12188825" cy="2257425"/>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4"/>
          <p:cNvSpPr txBox="1"/>
          <p:nvPr>
            <p:ph type="title"/>
          </p:nvPr>
        </p:nvSpPr>
        <p:spPr>
          <a:xfrm>
            <a:off x="924115" y="4766395"/>
            <a:ext cx="10343769" cy="668611"/>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4"/>
          <p:cNvSpPr txBox="1"/>
          <p:nvPr>
            <p:ph idx="1" type="body"/>
          </p:nvPr>
        </p:nvSpPr>
        <p:spPr>
          <a:xfrm>
            <a:off x="924115" y="5435006"/>
            <a:ext cx="10343769" cy="757852"/>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000000"/>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05" name="Google Shape;105;p14"/>
          <p:cNvPicPr preferRelativeResize="0"/>
          <p:nvPr/>
        </p:nvPicPr>
        <p:blipFill rotWithShape="1">
          <a:blip r:embed="rId2">
            <a:alphaModFix/>
          </a:blip>
          <a:srcRect b="8934" l="6481" r="3738" t="7062"/>
          <a:stretch/>
        </p:blipFill>
        <p:spPr>
          <a:xfrm>
            <a:off x="1097280" y="6481397"/>
            <a:ext cx="569369" cy="180000"/>
          </a:xfrm>
          <a:prstGeom prst="rect">
            <a:avLst/>
          </a:prstGeom>
          <a:noFill/>
          <a:ln>
            <a:noFill/>
          </a:ln>
        </p:spPr>
      </p:pic>
      <p:pic>
        <p:nvPicPr>
          <p:cNvPr id="106" name="Google Shape;106;p14"/>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pic>
        <p:nvPicPr>
          <p:cNvPr id="107" name="Google Shape;107;p14"/>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08" name="Google Shape;108;p14"/>
          <p:cNvCxnSpPr/>
          <p:nvPr/>
        </p:nvCxnSpPr>
        <p:spPr>
          <a:xfrm>
            <a:off x="920940" y="5406763"/>
            <a:ext cx="10346944" cy="0"/>
          </a:xfrm>
          <a:prstGeom prst="straightConnector1">
            <a:avLst/>
          </a:prstGeom>
          <a:noFill/>
          <a:ln cap="sq" cmpd="sng" w="76200">
            <a:solidFill>
              <a:schemeClr val="accent1"/>
            </a:solidFill>
            <a:prstDash val="solid"/>
            <a:round/>
            <a:headEnd len="sm" w="sm" type="none"/>
            <a:tailEnd len="sm" w="sm" type="none"/>
          </a:ln>
        </p:spPr>
      </p:cxnSp>
      <p:sp>
        <p:nvSpPr>
          <p:cNvPr id="109" name="Google Shape;109;p1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Picture with Caption" showMasterSp="0">
  <p:cSld name="Square Picture with Caption">
    <p:spTree>
      <p:nvGrpSpPr>
        <p:cNvPr id="111" name="Shape 111"/>
        <p:cNvGrpSpPr/>
        <p:nvPr/>
      </p:nvGrpSpPr>
      <p:grpSpPr>
        <a:xfrm>
          <a:off x="0" y="0"/>
          <a:ext cx="0" cy="0"/>
          <a:chOff x="0" y="0"/>
          <a:chExt cx="0" cy="0"/>
        </a:xfrm>
      </p:grpSpPr>
      <p:sp>
        <p:nvSpPr>
          <p:cNvPr id="112" name="Google Shape;112;p15"/>
          <p:cNvSpPr/>
          <p:nvPr>
            <p:ph idx="2" type="pic"/>
          </p:nvPr>
        </p:nvSpPr>
        <p:spPr>
          <a:xfrm>
            <a:off x="5391150" y="0"/>
            <a:ext cx="6864856" cy="6864856"/>
          </a:xfrm>
          <a:prstGeom prst="rect">
            <a:avLst/>
          </a:prstGeom>
          <a:noFill/>
          <a:ln>
            <a:noFill/>
          </a:ln>
        </p:spPr>
      </p:sp>
      <p:sp>
        <p:nvSpPr>
          <p:cNvPr id="113" name="Google Shape;113;p15"/>
          <p:cNvSpPr/>
          <p:nvPr/>
        </p:nvSpPr>
        <p:spPr>
          <a:xfrm>
            <a:off x="0" y="0"/>
            <a:ext cx="5391149" cy="6858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5"/>
          <p:cNvSpPr txBox="1"/>
          <p:nvPr>
            <p:ph type="title"/>
          </p:nvPr>
        </p:nvSpPr>
        <p:spPr>
          <a:xfrm>
            <a:off x="838200" y="645505"/>
            <a:ext cx="424815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15"/>
          <p:cNvSpPr txBox="1"/>
          <p:nvPr>
            <p:ph idx="1" type="body"/>
          </p:nvPr>
        </p:nvSpPr>
        <p:spPr>
          <a:xfrm>
            <a:off x="838200" y="2977226"/>
            <a:ext cx="424815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16" name="Google Shape;116;p15"/>
          <p:cNvPicPr preferRelativeResize="0"/>
          <p:nvPr/>
        </p:nvPicPr>
        <p:blipFill rotWithShape="1">
          <a:blip r:embed="rId2">
            <a:alphaModFix/>
          </a:blip>
          <a:srcRect b="8934" l="6481" r="3738" t="7062"/>
          <a:stretch/>
        </p:blipFill>
        <p:spPr>
          <a:xfrm>
            <a:off x="1097280" y="6481397"/>
            <a:ext cx="569369" cy="180000"/>
          </a:xfrm>
          <a:prstGeom prst="rect">
            <a:avLst/>
          </a:prstGeom>
          <a:noFill/>
          <a:ln>
            <a:noFill/>
          </a:ln>
        </p:spPr>
      </p:pic>
      <p:pic>
        <p:nvPicPr>
          <p:cNvPr id="117" name="Google Shape;117;p15"/>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pic>
        <p:nvPicPr>
          <p:cNvPr id="118" name="Google Shape;118;p15"/>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19" name="Google Shape;119;p15"/>
          <p:cNvCxnSpPr/>
          <p:nvPr/>
        </p:nvCxnSpPr>
        <p:spPr>
          <a:xfrm>
            <a:off x="838200" y="2885289"/>
            <a:ext cx="4248150" cy="0"/>
          </a:xfrm>
          <a:prstGeom prst="straightConnector1">
            <a:avLst/>
          </a:prstGeom>
          <a:noFill/>
          <a:ln cap="sq" cmpd="sng" w="76200">
            <a:solidFill>
              <a:schemeClr val="accent1"/>
            </a:solidFill>
            <a:prstDash val="solid"/>
            <a:round/>
            <a:headEnd len="sm" w="sm" type="none"/>
            <a:tailEnd len="sm" w="sm" type="none"/>
          </a:ln>
        </p:spPr>
      </p:cxnSp>
      <p:sp>
        <p:nvSpPr>
          <p:cNvPr id="120" name="Google Shape;120;p1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p:cSld name="End">
    <p:bg>
      <p:bgPr>
        <a:solidFill>
          <a:schemeClr val="accent1"/>
        </a:solidFill>
      </p:bgPr>
    </p:bg>
    <p:spTree>
      <p:nvGrpSpPr>
        <p:cNvPr id="122" name="Shape 122"/>
        <p:cNvGrpSpPr/>
        <p:nvPr/>
      </p:nvGrpSpPr>
      <p:grpSpPr>
        <a:xfrm>
          <a:off x="0" y="0"/>
          <a:ext cx="0" cy="0"/>
          <a:chOff x="0" y="0"/>
          <a:chExt cx="0" cy="0"/>
        </a:xfrm>
      </p:grpSpPr>
      <p:sp>
        <p:nvSpPr>
          <p:cNvPr id="123" name="Google Shape;123;p1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1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25" name="Google Shape;125;p16"/>
          <p:cNvCxnSpPr/>
          <p:nvPr/>
        </p:nvCxnSpPr>
        <p:spPr>
          <a:xfrm>
            <a:off x="1171575" y="4343400"/>
            <a:ext cx="9906000" cy="0"/>
          </a:xfrm>
          <a:prstGeom prst="straightConnector1">
            <a:avLst/>
          </a:prstGeom>
          <a:noFill/>
          <a:ln cap="sq" cmpd="sng" w="76200">
            <a:solidFill>
              <a:schemeClr val="lt2"/>
            </a:solidFill>
            <a:prstDash val="solid"/>
            <a:round/>
            <a:headEnd len="sm" w="sm" type="none"/>
            <a:tailEnd len="sm" w="sm" type="none"/>
          </a:ln>
        </p:spPr>
      </p:cxnSp>
      <p:sp>
        <p:nvSpPr>
          <p:cNvPr id="126" name="Google Shape;126;p1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ernate" showMasterSp="0">
  <p:cSld name="Title Slide - Alternate">
    <p:bg>
      <p:bgPr>
        <a:blipFill>
          <a:blip r:embed="rId2">
            <a:alphaModFix/>
          </a:blip>
          <a:stretch>
            <a:fillRect/>
          </a:stretch>
        </a:blipFill>
      </p:bgPr>
    </p:bg>
    <p:spTree>
      <p:nvGrpSpPr>
        <p:cNvPr id="128" name="Shape 128"/>
        <p:cNvGrpSpPr/>
        <p:nvPr/>
      </p:nvGrpSpPr>
      <p:grpSpPr>
        <a:xfrm>
          <a:off x="0" y="0"/>
          <a:ext cx="0" cy="0"/>
          <a:chOff x="0" y="0"/>
          <a:chExt cx="0" cy="0"/>
        </a:xfrm>
      </p:grpSpPr>
      <p:sp>
        <p:nvSpPr>
          <p:cNvPr id="129" name="Google Shape;129;p17"/>
          <p:cNvSpPr/>
          <p:nvPr/>
        </p:nvSpPr>
        <p:spPr>
          <a:xfrm>
            <a:off x="0" y="5598621"/>
            <a:ext cx="12192000" cy="12593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0" name="Google Shape;130;p17"/>
          <p:cNvSpPr txBox="1"/>
          <p:nvPr>
            <p:ph type="ctrTitle"/>
          </p:nvPr>
        </p:nvSpPr>
        <p:spPr>
          <a:xfrm>
            <a:off x="1097280" y="1645920"/>
            <a:ext cx="10058400" cy="4275486"/>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1" name="Google Shape;131;p17"/>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132" name="Google Shape;132;p17"/>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133" name="Google Shape;133;p17"/>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
        <p:nvSpPr>
          <p:cNvPr id="134" name="Google Shape;134;p17"/>
          <p:cNvSpPr txBox="1"/>
          <p:nvPr>
            <p:ph idx="1" type="subTitle"/>
          </p:nvPr>
        </p:nvSpPr>
        <p:spPr>
          <a:xfrm>
            <a:off x="1097280" y="228600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35" name="Google Shape;135;p17"/>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6" name="Shape 136"/>
        <p:cNvGrpSpPr/>
        <p:nvPr/>
      </p:nvGrpSpPr>
      <p:grpSpPr>
        <a:xfrm>
          <a:off x="0" y="0"/>
          <a:ext cx="0" cy="0"/>
          <a:chOff x="0" y="0"/>
          <a:chExt cx="0" cy="0"/>
        </a:xfrm>
      </p:grpSpPr>
      <p:sp>
        <p:nvSpPr>
          <p:cNvPr id="137" name="Google Shape;137;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18"/>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39" name="Google Shape;139;p1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1" name="Shape 141"/>
        <p:cNvGrpSpPr/>
        <p:nvPr/>
      </p:nvGrpSpPr>
      <p:grpSpPr>
        <a:xfrm>
          <a:off x="0" y="0"/>
          <a:ext cx="0" cy="0"/>
          <a:chOff x="0" y="0"/>
          <a:chExt cx="0" cy="0"/>
        </a:xfrm>
      </p:grpSpPr>
      <p:sp>
        <p:nvSpPr>
          <p:cNvPr id="142" name="Google Shape;142;p19"/>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19"/>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44" name="Google Shape;144;p1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ajor" showMasterSp="0">
  <p:cSld name="Section Separator - Major">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3"/>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6" name="Google Shape;26;p3"/>
          <p:cNvPicPr preferRelativeResize="0"/>
          <p:nvPr/>
        </p:nvPicPr>
        <p:blipFill rotWithShape="1">
          <a:blip r:embed="rId3">
            <a:alphaModFix/>
          </a:blip>
          <a:srcRect b="8934" l="6481" r="3738" t="7062"/>
          <a:stretch/>
        </p:blipFill>
        <p:spPr>
          <a:xfrm>
            <a:off x="1097280" y="6481397"/>
            <a:ext cx="569369" cy="180000"/>
          </a:xfrm>
          <a:prstGeom prst="rect">
            <a:avLst/>
          </a:prstGeom>
          <a:noFill/>
          <a:ln>
            <a:noFill/>
          </a:ln>
        </p:spPr>
      </p:pic>
      <p:pic>
        <p:nvPicPr>
          <p:cNvPr id="27" name="Google Shape;27;p3"/>
          <p:cNvPicPr preferRelativeResize="0"/>
          <p:nvPr/>
        </p:nvPicPr>
        <p:blipFill rotWithShape="1">
          <a:blip r:embed="rId4">
            <a:alphaModFix/>
          </a:blip>
          <a:srcRect b="0" l="0" r="0" t="0"/>
          <a:stretch/>
        </p:blipFill>
        <p:spPr>
          <a:xfrm>
            <a:off x="1799100" y="6391397"/>
            <a:ext cx="375522" cy="360000"/>
          </a:xfrm>
          <a:prstGeom prst="rect">
            <a:avLst/>
          </a:prstGeom>
          <a:noFill/>
          <a:ln>
            <a:noFill/>
          </a:ln>
        </p:spPr>
      </p:pic>
      <p:pic>
        <p:nvPicPr>
          <p:cNvPr id="28" name="Google Shape;28;p3"/>
          <p:cNvPicPr preferRelativeResize="0"/>
          <p:nvPr/>
        </p:nvPicPr>
        <p:blipFill rotWithShape="1">
          <a:blip r:embed="rId5">
            <a:alphaModFix/>
          </a:blip>
          <a:srcRect b="0" l="0" r="0" t="0"/>
          <a:stretch/>
        </p:blipFill>
        <p:spPr>
          <a:xfrm>
            <a:off x="5687115" y="6391397"/>
            <a:ext cx="817770" cy="270000"/>
          </a:xfrm>
          <a:prstGeom prst="rect">
            <a:avLst/>
          </a:prstGeom>
          <a:noFill/>
          <a:ln>
            <a:noFill/>
          </a:ln>
        </p:spPr>
      </p:pic>
      <p:sp>
        <p:nvSpPr>
          <p:cNvPr id="29" name="Google Shape;29;p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34" name="Google Shape;34;p4"/>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35" name="Google Shape;35;p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9" name="Google Shape;39;p5"/>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40" name="Google Shape;40;p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inor">
  <p:cSld name="Section Separator - Minor">
    <p:bg>
      <p:bgPr>
        <a:solidFill>
          <a:schemeClr val="lt1"/>
        </a:solidFill>
      </p:bgPr>
    </p:bg>
    <p:spTree>
      <p:nvGrpSpPr>
        <p:cNvPr id="42" name="Shape 42"/>
        <p:cNvGrpSpPr/>
        <p:nvPr/>
      </p:nvGrpSpPr>
      <p:grpSpPr>
        <a:xfrm>
          <a:off x="0" y="0"/>
          <a:ext cx="0" cy="0"/>
          <a:chOff x="0" y="0"/>
          <a:chExt cx="0" cy="0"/>
        </a:xfrm>
      </p:grpSpPr>
      <p:sp>
        <p:nvSpPr>
          <p:cNvPr id="43" name="Google Shape;43;p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45" name="Google Shape;45;p6"/>
          <p:cNvCxnSpPr/>
          <p:nvPr/>
        </p:nvCxnSpPr>
        <p:spPr>
          <a:xfrm>
            <a:off x="1171575" y="4343400"/>
            <a:ext cx="9906000" cy="0"/>
          </a:xfrm>
          <a:prstGeom prst="straightConnector1">
            <a:avLst/>
          </a:prstGeom>
          <a:noFill/>
          <a:ln cap="sq" cmpd="sng" w="152400">
            <a:solidFill>
              <a:schemeClr val="accent1"/>
            </a:solidFill>
            <a:prstDash val="solid"/>
            <a:round/>
            <a:headEnd len="sm" w="sm" type="none"/>
            <a:tailEnd len="sm" w="sm" type="none"/>
          </a:ln>
        </p:spPr>
      </p:cxnSp>
      <p:sp>
        <p:nvSpPr>
          <p:cNvPr id="46" name="Google Shape;46;p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Point">
  <p:cSld name="Key Point">
    <p:bg>
      <p:bgPr>
        <a:solidFill>
          <a:schemeClr val="lt1"/>
        </a:solidFill>
      </p:bgPr>
    </p:bg>
    <p:spTree>
      <p:nvGrpSpPr>
        <p:cNvPr id="48" name="Shape 48"/>
        <p:cNvGrpSpPr/>
        <p:nvPr/>
      </p:nvGrpSpPr>
      <p:grpSpPr>
        <a:xfrm>
          <a:off x="0" y="0"/>
          <a:ext cx="0" cy="0"/>
          <a:chOff x="0" y="0"/>
          <a:chExt cx="0" cy="0"/>
        </a:xfrm>
      </p:grpSpPr>
      <p:sp>
        <p:nvSpPr>
          <p:cNvPr id="49" name="Google Shape;49;p7"/>
          <p:cNvSpPr txBox="1"/>
          <p:nvPr>
            <p:ph type="ctrTitle"/>
          </p:nvPr>
        </p:nvSpPr>
        <p:spPr>
          <a:xfrm>
            <a:off x="1097280" y="758951"/>
            <a:ext cx="10058400" cy="5146549"/>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50" name="Google Shape;50;p7"/>
          <p:cNvCxnSpPr/>
          <p:nvPr/>
        </p:nvCxnSpPr>
        <p:spPr>
          <a:xfrm>
            <a:off x="1143000" y="5895975"/>
            <a:ext cx="10012680" cy="9525"/>
          </a:xfrm>
          <a:prstGeom prst="straightConnector1">
            <a:avLst/>
          </a:prstGeom>
          <a:noFill/>
          <a:ln cap="sq" cmpd="sng" w="152400">
            <a:solidFill>
              <a:schemeClr val="accent1"/>
            </a:solidFill>
            <a:prstDash val="solid"/>
            <a:round/>
            <a:headEnd len="sm" w="sm" type="none"/>
            <a:tailEnd len="sm" w="sm" type="none"/>
          </a:ln>
        </p:spPr>
      </p:cxnSp>
      <p:sp>
        <p:nvSpPr>
          <p:cNvPr id="51" name="Google Shape;51;p7"/>
          <p:cNvSpPr txBox="1"/>
          <p:nvPr/>
        </p:nvSpPr>
        <p:spPr>
          <a:xfrm>
            <a:off x="10393193" y="167670"/>
            <a:ext cx="1114426" cy="1569660"/>
          </a:xfrm>
          <a:prstGeom prst="rect">
            <a:avLst/>
          </a:prstGeom>
          <a:noFill/>
          <a:ln>
            <a:noFill/>
          </a:ln>
          <a:effectLst>
            <a:outerShdw blurRad="63500" sx="102000" rotWithShape="0" algn="ctr" sy="102000">
              <a:srgbClr val="D9D9D9">
                <a:alpha val="40000"/>
              </a:srgb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chemeClr val="accent1"/>
                </a:solidFill>
                <a:latin typeface="Arial"/>
                <a:ea typeface="Arial"/>
                <a:cs typeface="Arial"/>
                <a:sym typeface="Arial"/>
              </a:rPr>
              <a:t>🢇</a:t>
            </a:r>
            <a:endParaRPr b="1" i="0" sz="9600" u="none" cap="none" strike="noStrike">
              <a:solidFill>
                <a:schemeClr val="accent1"/>
              </a:solidFill>
              <a:latin typeface="Arial"/>
              <a:ea typeface="Arial"/>
              <a:cs typeface="Arial"/>
              <a:sym typeface="Arial"/>
            </a:endParaRPr>
          </a:p>
        </p:txBody>
      </p:sp>
      <p:sp>
        <p:nvSpPr>
          <p:cNvPr id="52" name="Google Shape;52;p7"/>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7" name="Google Shape;57;p8"/>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58" name="Google Shape;58;p8"/>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59" name="Google Shape;59;p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61" name="Shape 61"/>
        <p:cNvGrpSpPr/>
        <p:nvPr/>
      </p:nvGrpSpPr>
      <p:grpSpPr>
        <a:xfrm>
          <a:off x="0" y="0"/>
          <a:ext cx="0" cy="0"/>
          <a:chOff x="0" y="0"/>
          <a:chExt cx="0" cy="0"/>
        </a:xfrm>
      </p:grpSpPr>
      <p:sp>
        <p:nvSpPr>
          <p:cNvPr id="62" name="Google Shape;62;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 type="body"/>
          </p:nvPr>
        </p:nvSpPr>
        <p:spPr>
          <a:xfrm>
            <a:off x="1097279"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4" name="Google Shape;64;p9"/>
          <p:cNvSpPr txBox="1"/>
          <p:nvPr>
            <p:ph idx="2" type="body"/>
          </p:nvPr>
        </p:nvSpPr>
        <p:spPr>
          <a:xfrm>
            <a:off x="79156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65" name="Google Shape;65;p9"/>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66" name="Google Shape;66;p9"/>
          <p:cNvSpPr txBox="1"/>
          <p:nvPr>
            <p:ph idx="3" type="body"/>
          </p:nvPr>
        </p:nvSpPr>
        <p:spPr>
          <a:xfrm>
            <a:off x="45064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7" name="Google Shape;67;p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9" name="Shape 69"/>
        <p:cNvGrpSpPr/>
        <p:nvPr/>
      </p:nvGrpSpPr>
      <p:grpSpPr>
        <a:xfrm>
          <a:off x="0" y="0"/>
          <a:ext cx="0" cy="0"/>
          <a:chOff x="0" y="0"/>
          <a:chExt cx="0" cy="0"/>
        </a:xfrm>
      </p:grpSpPr>
      <p:sp>
        <p:nvSpPr>
          <p:cNvPr id="70" name="Google Shape;70;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2" name="Google Shape;72;p10"/>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3" name="Google Shape;73;p10"/>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4" name="Google Shape;74;p10"/>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75" name="Google Shape;75;p10"/>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76" name="Google Shape;76;p10"/>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22" Type="http://schemas.openxmlformats.org/officeDocument/2006/relationships/theme" Target="../theme/theme2.xml"/><Relationship Id="rId10" Type="http://schemas.openxmlformats.org/officeDocument/2006/relationships/slideLayout" Target="../slideLayouts/slideLayout7.xml"/><Relationship Id="rId21" Type="http://schemas.openxmlformats.org/officeDocument/2006/relationships/slideLayout" Target="../slideLayouts/slideLayout18.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1.png"/><Relationship Id="rId2" Type="http://schemas.openxmlformats.org/officeDocument/2006/relationships/image" Target="../media/image10.png"/><Relationship Id="rId3" Type="http://schemas.openxmlformats.org/officeDocument/2006/relationships/image" Target="../media/image1.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656565"/>
                </a:solidFill>
                <a:latin typeface="Arial"/>
                <a:ea typeface="Arial"/>
                <a:cs typeface="Arial"/>
                <a:sym typeface="Arial"/>
              </a:defRPr>
            </a:lvl9pPr>
          </a:lstStyle>
          <a:p/>
        </p:txBody>
      </p:sp>
      <p:pic>
        <p:nvPicPr>
          <p:cNvPr id="12" name="Google Shape;12;p1"/>
          <p:cNvPicPr preferRelativeResize="0"/>
          <p:nvPr/>
        </p:nvPicPr>
        <p:blipFill rotWithShape="1">
          <a:blip r:embed="rId1">
            <a:alphaModFix/>
          </a:blip>
          <a:srcRect b="8934" l="6481" r="3738" t="7062"/>
          <a:stretch/>
        </p:blipFill>
        <p:spPr>
          <a:xfrm>
            <a:off x="1097280" y="6481397"/>
            <a:ext cx="569369" cy="180000"/>
          </a:xfrm>
          <a:prstGeom prst="rect">
            <a:avLst/>
          </a:prstGeom>
          <a:noFill/>
          <a:ln>
            <a:noFill/>
          </a:ln>
        </p:spPr>
      </p:pic>
      <p:pic>
        <p:nvPicPr>
          <p:cNvPr id="13" name="Google Shape;13;p1"/>
          <p:cNvPicPr preferRelativeResize="0"/>
          <p:nvPr/>
        </p:nvPicPr>
        <p:blipFill rotWithShape="1">
          <a:blip r:embed="rId2">
            <a:alphaModFix/>
          </a:blip>
          <a:srcRect b="0" l="0" r="0" t="0"/>
          <a:stretch/>
        </p:blipFill>
        <p:spPr>
          <a:xfrm>
            <a:off x="1799100" y="6391397"/>
            <a:ext cx="375522" cy="360000"/>
          </a:xfrm>
          <a:prstGeom prst="rect">
            <a:avLst/>
          </a:prstGeom>
          <a:noFill/>
          <a:ln>
            <a:noFill/>
          </a:ln>
        </p:spPr>
      </p:pic>
      <p:pic>
        <p:nvPicPr>
          <p:cNvPr id="14" name="Google Shape;14;p1"/>
          <p:cNvPicPr preferRelativeResize="0"/>
          <p:nvPr/>
        </p:nvPicPr>
        <p:blipFill rotWithShape="1">
          <a:blip r:embed="rId3">
            <a:alphaModFix/>
          </a:blip>
          <a:srcRect b="0" l="0" r="0" t="0"/>
          <a:stretch/>
        </p:blipFill>
        <p:spPr>
          <a:xfrm>
            <a:off x="5687115" y="6391397"/>
            <a:ext cx="817770" cy="270000"/>
          </a:xfrm>
          <a:prstGeom prst="rect">
            <a:avLst/>
          </a:prstGeom>
          <a:noFill/>
          <a:ln>
            <a:noFill/>
          </a:ln>
        </p:spPr>
      </p:pic>
      <p:sp>
        <p:nvSpPr>
          <p:cNvPr id="15" name="Google Shape;15;p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6" name="Google Shape;16;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 id="2147483665"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FFFFFF"/>
              </a:buClr>
              <a:buSzPts val="7200"/>
              <a:buFont typeface="Arial"/>
              <a:buNone/>
            </a:pPr>
            <a:r>
              <a:rPr lang="en-US" sz="4500"/>
              <a:t>1_ PF-1: Programming Fundamentals  - Part 1 - SYNC (45 Minutes)</a:t>
            </a:r>
            <a:endParaRPr sz="4500"/>
          </a:p>
        </p:txBody>
      </p:sp>
      <p:sp>
        <p:nvSpPr>
          <p:cNvPr id="151" name="Google Shape;151;p20"/>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MEAN/MERN STACK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9"/>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Logical Operator: </a:t>
            </a:r>
            <a:endParaRPr/>
          </a:p>
        </p:txBody>
      </p:sp>
      <p:sp>
        <p:nvSpPr>
          <p:cNvPr id="246" name="Google Shape;246;p29"/>
          <p:cNvSpPr txBox="1"/>
          <p:nvPr>
            <p:ph idx="1" type="body"/>
          </p:nvPr>
        </p:nvSpPr>
        <p:spPr>
          <a:xfrm>
            <a:off x="1066800" y="2140783"/>
            <a:ext cx="10058400" cy="318000"/>
          </a:xfrm>
          <a:prstGeom prst="rect">
            <a:avLst/>
          </a:prstGeom>
          <a:noFill/>
          <a:ln>
            <a:noFill/>
          </a:ln>
        </p:spPr>
        <p:txBody>
          <a:bodyPr anchorCtr="0" anchor="t" bIns="45700" lIns="0" spcFirstLastPara="1" rIns="0" wrap="square" tIns="45700">
            <a:normAutofit/>
          </a:bodyPr>
          <a:lstStyle/>
          <a:p>
            <a:pPr indent="0" lvl="0" marL="0" rtl="0" algn="l">
              <a:lnSpc>
                <a:spcPct val="100000"/>
              </a:lnSpc>
              <a:spcBef>
                <a:spcPts val="0"/>
              </a:spcBef>
              <a:spcAft>
                <a:spcPts val="0"/>
              </a:spcAft>
              <a:buSzPts val="1800"/>
              <a:buNone/>
            </a:pPr>
            <a:r>
              <a:rPr lang="en-US" sz="1200">
                <a:solidFill>
                  <a:srgbClr val="000000"/>
                </a:solidFill>
                <a:latin typeface="Times New Roman"/>
                <a:ea typeface="Times New Roman"/>
                <a:cs typeface="Times New Roman"/>
                <a:sym typeface="Times New Roman"/>
              </a:rPr>
              <a:t>Logical operators very same as used in other languages.</a:t>
            </a:r>
            <a:endParaRPr/>
          </a:p>
        </p:txBody>
      </p:sp>
      <p:sp>
        <p:nvSpPr>
          <p:cNvPr id="247" name="Google Shape;247;p2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48" name="Google Shape;248;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49" name="Google Shape;249;p29"/>
          <p:cNvGraphicFramePr/>
          <p:nvPr/>
        </p:nvGraphicFramePr>
        <p:xfrm>
          <a:off x="6857125" y="2083725"/>
          <a:ext cx="3000000" cy="3000000"/>
        </p:xfrm>
        <a:graphic>
          <a:graphicData uri="http://schemas.openxmlformats.org/drawingml/2006/table">
            <a:tbl>
              <a:tblPr bandRow="1">
                <a:noFill/>
                <a:tableStyleId>{CD224D19-24DE-4C8B-A7F8-CA893C323787}</a:tableStyleId>
              </a:tblPr>
              <a:tblGrid>
                <a:gridCol w="1374125"/>
                <a:gridCol w="2924425"/>
              </a:tblGrid>
              <a:tr h="378500">
                <a:tc>
                  <a:txBody>
                    <a:bodyPr/>
                    <a:lstStyle/>
                    <a:p>
                      <a:pPr indent="0" lvl="0" marL="0" marR="0" rtl="0" algn="l">
                        <a:lnSpc>
                          <a:spcPct val="100000"/>
                        </a:lnSpc>
                        <a:spcBef>
                          <a:spcPts val="0"/>
                        </a:spcBef>
                        <a:spcAft>
                          <a:spcPts val="0"/>
                        </a:spcAft>
                        <a:buClr>
                          <a:srgbClr val="000000"/>
                        </a:buClr>
                        <a:buSzPts val="1150"/>
                        <a:buFont typeface="Arial"/>
                        <a:buNone/>
                      </a:pPr>
                      <a:r>
                        <a:rPr lang="en-US" sz="1150" u="none" cap="none" strike="noStrike">
                          <a:latin typeface="Verdana"/>
                          <a:ea typeface="Verdana"/>
                          <a:cs typeface="Verdana"/>
                          <a:sym typeface="Verdana"/>
                        </a:rPr>
                        <a:t>&amp;&amp;</a:t>
                      </a:r>
                      <a:endParaRPr sz="1150" u="none" cap="none" strike="noStrike">
                        <a:latin typeface="Verdana"/>
                        <a:ea typeface="Verdana"/>
                        <a:cs typeface="Verdana"/>
                        <a:sym typeface="Verdana"/>
                      </a:endParaRPr>
                    </a:p>
                  </a:txBody>
                  <a:tcPr marT="76200" marB="76200" marR="76200" marL="152400">
                    <a:solidFill>
                      <a:srgbClr val="E7E9EB"/>
                    </a:solidFill>
                  </a:tcPr>
                </a:tc>
                <a:tc>
                  <a:txBody>
                    <a:bodyPr/>
                    <a:lstStyle/>
                    <a:p>
                      <a:pPr indent="0" lvl="0" marL="0" marR="0" rtl="0" algn="l">
                        <a:lnSpc>
                          <a:spcPct val="100000"/>
                        </a:lnSpc>
                        <a:spcBef>
                          <a:spcPts val="0"/>
                        </a:spcBef>
                        <a:spcAft>
                          <a:spcPts val="0"/>
                        </a:spcAft>
                        <a:buClr>
                          <a:srgbClr val="000000"/>
                        </a:buClr>
                        <a:buSzPts val="1150"/>
                        <a:buFont typeface="Arial"/>
                        <a:buNone/>
                      </a:pPr>
                      <a:r>
                        <a:rPr lang="en-US" sz="1150" u="none" cap="none" strike="noStrike">
                          <a:latin typeface="Verdana"/>
                          <a:ea typeface="Verdana"/>
                          <a:cs typeface="Verdana"/>
                          <a:sym typeface="Verdana"/>
                        </a:rPr>
                        <a:t>logical and</a:t>
                      </a:r>
                      <a:endParaRPr sz="1150" u="none" cap="none" strike="noStrike">
                        <a:latin typeface="Verdana"/>
                        <a:ea typeface="Verdana"/>
                        <a:cs typeface="Verdana"/>
                        <a:sym typeface="Verdana"/>
                      </a:endParaRPr>
                    </a:p>
                  </a:txBody>
                  <a:tcPr marT="76200" marB="76200" marR="76200" marL="76200">
                    <a:solidFill>
                      <a:srgbClr val="E7E9EB"/>
                    </a:solidFill>
                  </a:tcPr>
                </a:tc>
              </a:tr>
              <a:tr h="378500">
                <a:tc>
                  <a:txBody>
                    <a:bodyPr/>
                    <a:lstStyle/>
                    <a:p>
                      <a:pPr indent="0" lvl="0" marL="0" marR="0" rtl="0" algn="l">
                        <a:lnSpc>
                          <a:spcPct val="100000"/>
                        </a:lnSpc>
                        <a:spcBef>
                          <a:spcPts val="0"/>
                        </a:spcBef>
                        <a:spcAft>
                          <a:spcPts val="0"/>
                        </a:spcAft>
                        <a:buClr>
                          <a:srgbClr val="000000"/>
                        </a:buClr>
                        <a:buSzPts val="1150"/>
                        <a:buFont typeface="Arial"/>
                        <a:buNone/>
                      </a:pPr>
                      <a:r>
                        <a:rPr lang="en-US" sz="1150" u="none" cap="none" strike="noStrike">
                          <a:latin typeface="Verdana"/>
                          <a:ea typeface="Verdana"/>
                          <a:cs typeface="Verdana"/>
                          <a:sym typeface="Verdana"/>
                        </a:rPr>
                        <a:t>||</a:t>
                      </a:r>
                      <a:endParaRPr sz="1150" u="none" cap="none" strike="noStrike">
                        <a:latin typeface="Verdana"/>
                        <a:ea typeface="Verdana"/>
                        <a:cs typeface="Verdana"/>
                        <a:sym typeface="Verdana"/>
                      </a:endParaRPr>
                    </a:p>
                  </a:txBody>
                  <a:tcPr marT="76200" marB="76200" marR="76200" marL="152400">
                    <a:solidFill>
                      <a:srgbClr val="FFFFFF"/>
                    </a:solidFill>
                  </a:tcPr>
                </a:tc>
                <a:tc>
                  <a:txBody>
                    <a:bodyPr/>
                    <a:lstStyle/>
                    <a:p>
                      <a:pPr indent="0" lvl="0" marL="0" marR="0" rtl="0" algn="l">
                        <a:lnSpc>
                          <a:spcPct val="100000"/>
                        </a:lnSpc>
                        <a:spcBef>
                          <a:spcPts val="0"/>
                        </a:spcBef>
                        <a:spcAft>
                          <a:spcPts val="0"/>
                        </a:spcAft>
                        <a:buClr>
                          <a:srgbClr val="000000"/>
                        </a:buClr>
                        <a:buSzPts val="1150"/>
                        <a:buFont typeface="Arial"/>
                        <a:buNone/>
                      </a:pPr>
                      <a:r>
                        <a:rPr lang="en-US" sz="1150" u="none" cap="none" strike="noStrike">
                          <a:latin typeface="Verdana"/>
                          <a:ea typeface="Verdana"/>
                          <a:cs typeface="Verdana"/>
                          <a:sym typeface="Verdana"/>
                        </a:rPr>
                        <a:t>logical or</a:t>
                      </a:r>
                      <a:endParaRPr sz="1150" u="none" cap="none" strike="noStrike">
                        <a:latin typeface="Verdana"/>
                        <a:ea typeface="Verdana"/>
                        <a:cs typeface="Verdana"/>
                        <a:sym typeface="Verdana"/>
                      </a:endParaRPr>
                    </a:p>
                  </a:txBody>
                  <a:tcPr marT="76200" marB="76200" marR="76200" marL="76200">
                    <a:solidFill>
                      <a:srgbClr val="FFFFFF"/>
                    </a:solidFill>
                  </a:tcPr>
                </a:tc>
              </a:tr>
              <a:tr h="378500">
                <a:tc>
                  <a:txBody>
                    <a:bodyPr/>
                    <a:lstStyle/>
                    <a:p>
                      <a:pPr indent="0" lvl="0" marL="0" marR="0" rtl="0" algn="l">
                        <a:lnSpc>
                          <a:spcPct val="100000"/>
                        </a:lnSpc>
                        <a:spcBef>
                          <a:spcPts val="0"/>
                        </a:spcBef>
                        <a:spcAft>
                          <a:spcPts val="0"/>
                        </a:spcAft>
                        <a:buClr>
                          <a:srgbClr val="000000"/>
                        </a:buClr>
                        <a:buSzPts val="1150"/>
                        <a:buFont typeface="Arial"/>
                        <a:buNone/>
                      </a:pPr>
                      <a:r>
                        <a:rPr lang="en-US" sz="1150" u="none" cap="none" strike="noStrike">
                          <a:latin typeface="Verdana"/>
                          <a:ea typeface="Verdana"/>
                          <a:cs typeface="Verdana"/>
                          <a:sym typeface="Verdana"/>
                        </a:rPr>
                        <a:t>!</a:t>
                      </a:r>
                      <a:endParaRPr sz="1150" u="none" cap="none" strike="noStrike">
                        <a:latin typeface="Verdana"/>
                        <a:ea typeface="Verdana"/>
                        <a:cs typeface="Verdana"/>
                        <a:sym typeface="Verdana"/>
                      </a:endParaRPr>
                    </a:p>
                  </a:txBody>
                  <a:tcPr marT="76200" marB="76200" marR="76200" marL="152400">
                    <a:solidFill>
                      <a:srgbClr val="E7E9EB"/>
                    </a:solidFill>
                  </a:tcPr>
                </a:tc>
                <a:tc>
                  <a:txBody>
                    <a:bodyPr/>
                    <a:lstStyle/>
                    <a:p>
                      <a:pPr indent="0" lvl="0" marL="0" marR="0" rtl="0" algn="l">
                        <a:lnSpc>
                          <a:spcPct val="100000"/>
                        </a:lnSpc>
                        <a:spcBef>
                          <a:spcPts val="0"/>
                        </a:spcBef>
                        <a:spcAft>
                          <a:spcPts val="0"/>
                        </a:spcAft>
                        <a:buClr>
                          <a:srgbClr val="000000"/>
                        </a:buClr>
                        <a:buSzPts val="1150"/>
                        <a:buFont typeface="Arial"/>
                        <a:buNone/>
                      </a:pPr>
                      <a:r>
                        <a:rPr lang="en-US" sz="1150" u="none" cap="none" strike="noStrike">
                          <a:latin typeface="Verdana"/>
                          <a:ea typeface="Verdana"/>
                          <a:cs typeface="Verdana"/>
                          <a:sym typeface="Verdana"/>
                        </a:rPr>
                        <a:t>logical not</a:t>
                      </a:r>
                      <a:endParaRPr sz="1150" u="none" cap="none" strike="noStrike">
                        <a:latin typeface="Verdana"/>
                        <a:ea typeface="Verdana"/>
                        <a:cs typeface="Verdana"/>
                        <a:sym typeface="Verdana"/>
                      </a:endParaRPr>
                    </a:p>
                  </a:txBody>
                  <a:tcPr marT="76200" marB="76200" marR="76200" marL="76200">
                    <a:solidFill>
                      <a:srgbClr val="E7E9EB"/>
                    </a:solidFill>
                  </a:tcPr>
                </a:tc>
              </a:tr>
            </a:tbl>
          </a:graphicData>
        </a:graphic>
      </p:graphicFrame>
      <p:sp>
        <p:nvSpPr>
          <p:cNvPr id="250" name="Google Shape;250;p29"/>
          <p:cNvSpPr txBox="1"/>
          <p:nvPr/>
        </p:nvSpPr>
        <p:spPr>
          <a:xfrm>
            <a:off x="1097275" y="4306075"/>
            <a:ext cx="8836500" cy="3693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You can use them in combination with comparison operators to fine tune you conditional statements.</a:t>
            </a:r>
            <a:endParaRPr b="0" i="0" sz="1200" u="none" cap="none" strike="noStrike">
              <a:solidFill>
                <a:srgbClr val="000000"/>
              </a:solidFill>
              <a:latin typeface="Times New Roman"/>
              <a:ea typeface="Times New Roman"/>
              <a:cs typeface="Times New Roman"/>
              <a:sym typeface="Times New Roman"/>
            </a:endParaRPr>
          </a:p>
        </p:txBody>
      </p:sp>
      <p:sp>
        <p:nvSpPr>
          <p:cNvPr id="251" name="Google Shape;251;p29"/>
          <p:cNvSpPr txBox="1"/>
          <p:nvPr/>
        </p:nvSpPr>
        <p:spPr>
          <a:xfrm>
            <a:off x="1193250" y="4675375"/>
            <a:ext cx="9805500" cy="738900"/>
          </a:xfrm>
          <a:prstGeom prst="rect">
            <a:avLst/>
          </a:prstGeom>
          <a:solidFill>
            <a:schemeClr val="dk1"/>
          </a:solidFill>
          <a:ln>
            <a:noFill/>
          </a:ln>
        </p:spPr>
        <p:txBody>
          <a:bodyPr anchorCtr="0" anchor="b"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D4D4D4"/>
                </a:solidFill>
                <a:latin typeface="Arial"/>
                <a:ea typeface="Arial"/>
                <a:cs typeface="Arial"/>
                <a:sym typeface="Arial"/>
              </a:rPr>
              <a:t>(</a:t>
            </a:r>
            <a:r>
              <a:rPr b="0" i="0" lang="en-US" sz="1200" u="none" cap="none" strike="noStrike">
                <a:solidFill>
                  <a:srgbClr val="9CDCFE"/>
                </a:solidFill>
                <a:latin typeface="Arial"/>
                <a:ea typeface="Arial"/>
                <a:cs typeface="Arial"/>
                <a:sym typeface="Arial"/>
              </a:rPr>
              <a:t>x</a:t>
            </a:r>
            <a:r>
              <a:rPr b="0" i="0" lang="en-US" sz="1200" u="none" cap="none" strike="noStrike">
                <a:solidFill>
                  <a:srgbClr val="D4D4D4"/>
                </a:solidFill>
                <a:latin typeface="Arial"/>
                <a:ea typeface="Arial"/>
                <a:cs typeface="Arial"/>
                <a:sym typeface="Arial"/>
              </a:rPr>
              <a:t> &lt; </a:t>
            </a:r>
            <a:r>
              <a:rPr b="0" i="0" lang="en-US" sz="1200" u="none" cap="none" strike="noStrike">
                <a:solidFill>
                  <a:srgbClr val="B5CEA8"/>
                </a:solidFill>
                <a:latin typeface="Arial"/>
                <a:ea typeface="Arial"/>
                <a:cs typeface="Arial"/>
                <a:sym typeface="Arial"/>
              </a:rPr>
              <a:t>8</a:t>
            </a:r>
            <a:r>
              <a:rPr b="0" i="0" lang="en-US" sz="1200" u="none" cap="none" strike="noStrike">
                <a:solidFill>
                  <a:srgbClr val="D4D4D4"/>
                </a:solidFill>
                <a:latin typeface="Arial"/>
                <a:ea typeface="Arial"/>
                <a:cs typeface="Arial"/>
                <a:sym typeface="Arial"/>
              </a:rPr>
              <a:t> &amp;&amp;</a:t>
            </a:r>
            <a:r>
              <a:rPr b="0" i="0" lang="en-US" sz="1200" u="none" cap="none" strike="noStrike">
                <a:solidFill>
                  <a:srgbClr val="9CDCFE"/>
                </a:solidFill>
                <a:latin typeface="Arial"/>
                <a:ea typeface="Arial"/>
                <a:cs typeface="Arial"/>
                <a:sym typeface="Arial"/>
              </a:rPr>
              <a:t> y</a:t>
            </a:r>
            <a:r>
              <a:rPr b="0" i="0" lang="en-US" sz="1200" u="none" cap="none" strike="noStrike">
                <a:solidFill>
                  <a:srgbClr val="D4D4D4"/>
                </a:solidFill>
                <a:latin typeface="Arial"/>
                <a:ea typeface="Arial"/>
                <a:cs typeface="Arial"/>
                <a:sym typeface="Arial"/>
              </a:rPr>
              <a:t> &gt; </a:t>
            </a:r>
            <a:r>
              <a:rPr b="0" i="0" lang="en-US" sz="1200" u="none" cap="none" strike="noStrike">
                <a:solidFill>
                  <a:srgbClr val="B5CEA8"/>
                </a:solidFill>
                <a:latin typeface="Arial"/>
                <a:ea typeface="Arial"/>
                <a:cs typeface="Arial"/>
                <a:sym typeface="Arial"/>
              </a:rPr>
              <a:t>1</a:t>
            </a:r>
            <a:r>
              <a:rPr b="0" i="0" lang="en-US" sz="1200" u="none" cap="none" strike="noStrike">
                <a:solidFill>
                  <a:srgbClr val="D4D4D4"/>
                </a:solidFill>
                <a:latin typeface="Arial"/>
                <a:ea typeface="Arial"/>
                <a:cs typeface="Arial"/>
                <a:sym typeface="Arial"/>
              </a:rPr>
              <a:t>)</a:t>
            </a:r>
            <a:r>
              <a:rPr b="0" i="0" lang="en-US" sz="1200" u="none" cap="none" strike="noStrike">
                <a:solidFill>
                  <a:srgbClr val="9CDCFE"/>
                </a:solidFill>
                <a:latin typeface="Arial"/>
                <a:ea typeface="Arial"/>
                <a:cs typeface="Arial"/>
                <a:sym typeface="Arial"/>
              </a:rPr>
              <a:t> is</a:t>
            </a:r>
            <a:r>
              <a:rPr b="0" i="0" lang="en-US" sz="1200" u="none" cap="none" strike="noStrike">
                <a:solidFill>
                  <a:srgbClr val="569CD6"/>
                </a:solidFill>
                <a:latin typeface="Arial"/>
                <a:ea typeface="Arial"/>
                <a:cs typeface="Arial"/>
                <a:sym typeface="Arial"/>
              </a:rPr>
              <a:t> true</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D4D4D4"/>
                </a:solidFill>
                <a:latin typeface="Arial"/>
                <a:ea typeface="Arial"/>
                <a:cs typeface="Arial"/>
                <a:sym typeface="Arial"/>
              </a:rPr>
              <a:t>(</a:t>
            </a:r>
            <a:r>
              <a:rPr b="0" i="0" lang="en-US" sz="1200" u="none" cap="none" strike="noStrike">
                <a:solidFill>
                  <a:srgbClr val="9CDCFE"/>
                </a:solidFill>
                <a:latin typeface="Arial"/>
                <a:ea typeface="Arial"/>
                <a:cs typeface="Arial"/>
                <a:sym typeface="Arial"/>
              </a:rPr>
              <a:t>x</a:t>
            </a:r>
            <a:r>
              <a:rPr b="0" i="0" lang="en-US" sz="1200" u="none" cap="none" strike="noStrike">
                <a:solidFill>
                  <a:srgbClr val="D4D4D4"/>
                </a:solidFill>
                <a:latin typeface="Arial"/>
                <a:ea typeface="Arial"/>
                <a:cs typeface="Arial"/>
                <a:sym typeface="Arial"/>
              </a:rPr>
              <a:t> == </a:t>
            </a:r>
            <a:r>
              <a:rPr b="0" i="0" lang="en-US" sz="1200" u="none" cap="none" strike="noStrike">
                <a:solidFill>
                  <a:srgbClr val="B5CEA8"/>
                </a:solidFill>
                <a:latin typeface="Arial"/>
                <a:ea typeface="Arial"/>
                <a:cs typeface="Arial"/>
                <a:sym typeface="Arial"/>
              </a:rPr>
              <a:t>5</a:t>
            </a:r>
            <a:r>
              <a:rPr b="0" i="0" lang="en-US" sz="1200" u="none" cap="none" strike="noStrike">
                <a:solidFill>
                  <a:srgbClr val="D4D4D4"/>
                </a:solidFill>
                <a:latin typeface="Arial"/>
                <a:ea typeface="Arial"/>
                <a:cs typeface="Arial"/>
                <a:sym typeface="Arial"/>
              </a:rPr>
              <a:t> ||</a:t>
            </a:r>
            <a:r>
              <a:rPr b="0" i="0" lang="en-US" sz="1200" u="none" cap="none" strike="noStrike">
                <a:solidFill>
                  <a:srgbClr val="9CDCFE"/>
                </a:solidFill>
                <a:latin typeface="Arial"/>
                <a:ea typeface="Arial"/>
                <a:cs typeface="Arial"/>
                <a:sym typeface="Arial"/>
              </a:rPr>
              <a:t> y</a:t>
            </a:r>
            <a:r>
              <a:rPr b="0" i="0" lang="en-US" sz="1200" u="none" cap="none" strike="noStrike">
                <a:solidFill>
                  <a:srgbClr val="D4D4D4"/>
                </a:solidFill>
                <a:latin typeface="Arial"/>
                <a:ea typeface="Arial"/>
                <a:cs typeface="Arial"/>
                <a:sym typeface="Arial"/>
              </a:rPr>
              <a:t> == </a:t>
            </a:r>
            <a:r>
              <a:rPr b="0" i="0" lang="en-US" sz="1200" u="none" cap="none" strike="noStrike">
                <a:solidFill>
                  <a:srgbClr val="B5CEA8"/>
                </a:solidFill>
                <a:latin typeface="Arial"/>
                <a:ea typeface="Arial"/>
                <a:cs typeface="Arial"/>
                <a:sym typeface="Arial"/>
              </a:rPr>
              <a:t>5</a:t>
            </a:r>
            <a:r>
              <a:rPr b="0" i="0" lang="en-US" sz="1200" u="none" cap="none" strike="noStrike">
                <a:solidFill>
                  <a:srgbClr val="D4D4D4"/>
                </a:solidFill>
                <a:latin typeface="Arial"/>
                <a:ea typeface="Arial"/>
                <a:cs typeface="Arial"/>
                <a:sym typeface="Arial"/>
              </a:rPr>
              <a:t>)</a:t>
            </a:r>
            <a:r>
              <a:rPr b="0" i="0" lang="en-US" sz="1200" u="none" cap="none" strike="noStrike">
                <a:solidFill>
                  <a:srgbClr val="9CDCFE"/>
                </a:solidFill>
                <a:latin typeface="Arial"/>
                <a:ea typeface="Arial"/>
                <a:cs typeface="Arial"/>
                <a:sym typeface="Arial"/>
              </a:rPr>
              <a:t> is</a:t>
            </a:r>
            <a:r>
              <a:rPr b="0" i="0" lang="en-US" sz="1200" u="none" cap="none" strike="noStrike">
                <a:solidFill>
                  <a:srgbClr val="569CD6"/>
                </a:solidFill>
                <a:latin typeface="Arial"/>
                <a:ea typeface="Arial"/>
                <a:cs typeface="Arial"/>
                <a:sym typeface="Arial"/>
              </a:rPr>
              <a:t> false</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D4D4D4"/>
                </a:solidFill>
                <a:latin typeface="Arial"/>
                <a:ea typeface="Arial"/>
                <a:cs typeface="Arial"/>
                <a:sym typeface="Arial"/>
              </a:rPr>
              <a:t>!(</a:t>
            </a:r>
            <a:r>
              <a:rPr b="0" i="0" lang="en-US" sz="1200" u="none" cap="none" strike="noStrike">
                <a:solidFill>
                  <a:srgbClr val="9CDCFE"/>
                </a:solidFill>
                <a:latin typeface="Arial"/>
                <a:ea typeface="Arial"/>
                <a:cs typeface="Arial"/>
                <a:sym typeface="Arial"/>
              </a:rPr>
              <a:t>x</a:t>
            </a:r>
            <a:r>
              <a:rPr b="0" i="0" lang="en-US" sz="1200" u="none" cap="none" strike="noStrike">
                <a:solidFill>
                  <a:srgbClr val="D4D4D4"/>
                </a:solidFill>
                <a:latin typeface="Arial"/>
                <a:ea typeface="Arial"/>
                <a:cs typeface="Arial"/>
                <a:sym typeface="Arial"/>
              </a:rPr>
              <a:t> ==</a:t>
            </a:r>
            <a:r>
              <a:rPr b="0" i="0" lang="en-US" sz="1200" u="none" cap="none" strike="noStrike">
                <a:solidFill>
                  <a:srgbClr val="9CDCFE"/>
                </a:solidFill>
                <a:latin typeface="Arial"/>
                <a:ea typeface="Arial"/>
                <a:cs typeface="Arial"/>
                <a:sym typeface="Arial"/>
              </a:rPr>
              <a:t> y</a:t>
            </a:r>
            <a:r>
              <a:rPr b="0" i="0" lang="en-US" sz="1200" u="none" cap="none" strike="noStrike">
                <a:solidFill>
                  <a:srgbClr val="D4D4D4"/>
                </a:solidFill>
                <a:latin typeface="Arial"/>
                <a:ea typeface="Arial"/>
                <a:cs typeface="Arial"/>
                <a:sym typeface="Arial"/>
              </a:rPr>
              <a:t>)</a:t>
            </a:r>
            <a:r>
              <a:rPr b="0" i="0" lang="en-US" sz="1200" u="none" cap="none" strike="noStrike">
                <a:solidFill>
                  <a:srgbClr val="9CDCFE"/>
                </a:solidFill>
                <a:latin typeface="Arial"/>
                <a:ea typeface="Arial"/>
                <a:cs typeface="Arial"/>
                <a:sym typeface="Arial"/>
              </a:rPr>
              <a:t> is</a:t>
            </a:r>
            <a:r>
              <a:rPr b="0" i="0" lang="en-US" sz="1200" u="none" cap="none" strike="noStrike">
                <a:solidFill>
                  <a:srgbClr val="569CD6"/>
                </a:solidFill>
                <a:latin typeface="Arial"/>
                <a:ea typeface="Arial"/>
                <a:cs typeface="Arial"/>
                <a:sym typeface="Arial"/>
              </a:rPr>
              <a:t> true</a:t>
            </a:r>
            <a:endParaRPr b="0" i="0" sz="1200" u="none" cap="none" strike="noStrike">
              <a:solidFill>
                <a:srgbClr val="569CD6"/>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Arrays:</a:t>
            </a:r>
            <a:endParaRPr/>
          </a:p>
        </p:txBody>
      </p:sp>
      <p:sp>
        <p:nvSpPr>
          <p:cNvPr id="257" name="Google Shape;257;p3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58" name="Google Shape;258;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59" name="Google Shape;259;p30"/>
          <p:cNvGraphicFramePr/>
          <p:nvPr/>
        </p:nvGraphicFramePr>
        <p:xfrm>
          <a:off x="1066800" y="1930325"/>
          <a:ext cx="3000000" cy="3000000"/>
        </p:xfrm>
        <a:graphic>
          <a:graphicData uri="http://schemas.openxmlformats.org/drawingml/2006/table">
            <a:tbl>
              <a:tblPr>
                <a:noFill/>
                <a:tableStyleId>{C463EFC7-4CFE-4F96-91F3-8CB99BD55AEF}</a:tableStyleId>
              </a:tblPr>
              <a:tblGrid>
                <a:gridCol w="10287000"/>
              </a:tblGrid>
              <a:tr h="3810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Storing list of items in different variables can be very difficult to track and also to maintain.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There for to store list of item we use arrays.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An array is a special variable, which can hold more than one value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 can also make Array object but for simplicity, readability and execution speed, use the array literal method. </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et</a:t>
                      </a:r>
                      <a:r>
                        <a:rPr lang="en-US" sz="1200" u="none" cap="none" strike="noStrike">
                          <a:solidFill>
                            <a:srgbClr val="9CDCFE"/>
                          </a:solidFill>
                          <a:latin typeface="Arial"/>
                          <a:ea typeface="Arial"/>
                          <a:cs typeface="Arial"/>
                          <a:sym typeface="Arial"/>
                        </a:rPr>
                        <a:t> student</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"Ali"</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"Jona"</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"Sarthak"</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"Tim"</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"Shahid"</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let</a:t>
                      </a:r>
                      <a:r>
                        <a:rPr lang="en-US" sz="1200" u="none" cap="none" strike="noStrike">
                          <a:solidFill>
                            <a:srgbClr val="9CDCFE"/>
                          </a:solidFill>
                          <a:latin typeface="Arial"/>
                          <a:ea typeface="Arial"/>
                          <a:cs typeface="Arial"/>
                          <a:sym typeface="Arial"/>
                        </a:rPr>
                        <a:t> student</a:t>
                      </a:r>
                      <a:r>
                        <a:rPr lang="en-US" sz="1200" u="none" cap="none" strike="noStrike">
                          <a:solidFill>
                            <a:srgbClr val="D4D4D4"/>
                          </a:solidFill>
                          <a:latin typeface="Arial"/>
                          <a:ea typeface="Arial"/>
                          <a:cs typeface="Arial"/>
                          <a:sym typeface="Arial"/>
                        </a:rPr>
                        <a:t> = </a:t>
                      </a:r>
                      <a:r>
                        <a:rPr lang="en-US" sz="1200" u="none" cap="none" strike="noStrike">
                          <a:solidFill>
                            <a:srgbClr val="569CD6"/>
                          </a:solidFill>
                          <a:latin typeface="Arial"/>
                          <a:ea typeface="Arial"/>
                          <a:cs typeface="Arial"/>
                          <a:sym typeface="Arial"/>
                        </a:rPr>
                        <a:t>new</a:t>
                      </a:r>
                      <a:r>
                        <a:rPr lang="en-US" sz="1200" u="none" cap="none" strike="noStrike">
                          <a:solidFill>
                            <a:srgbClr val="D4D4D4"/>
                          </a:solidFill>
                          <a:latin typeface="Arial"/>
                          <a:ea typeface="Arial"/>
                          <a:cs typeface="Arial"/>
                          <a:sym typeface="Arial"/>
                        </a:rPr>
                        <a:t> </a:t>
                      </a:r>
                      <a:r>
                        <a:rPr lang="en-US" sz="1200" u="none" cap="none" strike="noStrike">
                          <a:solidFill>
                            <a:srgbClr val="4EC9B0"/>
                          </a:solidFill>
                          <a:latin typeface="Arial"/>
                          <a:ea typeface="Arial"/>
                          <a:cs typeface="Arial"/>
                          <a:sym typeface="Arial"/>
                        </a:rPr>
                        <a:t>Array</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"Ali"</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"Jona"</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"Sarthak"</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"Tim"</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"Shahid"</a:t>
                      </a:r>
                      <a:r>
                        <a:rPr lang="en-US" sz="1200" u="none" cap="none" strike="noStrike">
                          <a:solidFill>
                            <a:srgbClr val="D4D4D4"/>
                          </a:solidFill>
                          <a:latin typeface="Arial"/>
                          <a:ea typeface="Arial"/>
                          <a:cs typeface="Arial"/>
                          <a:sym typeface="Arial"/>
                        </a:rPr>
                        <a:t>)</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810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 can access the values by just passing index value in the [] brackets.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Also you can change the element of came index</a:t>
                      </a:r>
                      <a:endParaRPr sz="1200" u="none" cap="none" strike="noStrike">
                        <a:solidFill>
                          <a:srgbClr val="569CD6"/>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student</a:t>
                      </a:r>
                      <a:r>
                        <a:rPr lang="en-US" sz="1200" u="none" cap="none" strike="noStrike">
                          <a:solidFill>
                            <a:srgbClr val="D4D4D4"/>
                          </a:solidFill>
                          <a:latin typeface="Arial"/>
                          <a:ea typeface="Arial"/>
                          <a:cs typeface="Arial"/>
                          <a:sym typeface="Arial"/>
                        </a:rPr>
                        <a:t>[</a:t>
                      </a:r>
                      <a:r>
                        <a:rPr lang="en-US" sz="1200" u="none" cap="none" strike="noStrike">
                          <a:solidFill>
                            <a:srgbClr val="B5CEA8"/>
                          </a:solidFill>
                          <a:latin typeface="Arial"/>
                          <a:ea typeface="Arial"/>
                          <a:cs typeface="Arial"/>
                          <a:sym typeface="Arial"/>
                        </a:rPr>
                        <a:t>2</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student</a:t>
                      </a:r>
                      <a:r>
                        <a:rPr lang="en-US" sz="1200" u="none" cap="none" strike="noStrike">
                          <a:solidFill>
                            <a:srgbClr val="D4D4D4"/>
                          </a:solidFill>
                          <a:latin typeface="Arial"/>
                          <a:ea typeface="Arial"/>
                          <a:cs typeface="Arial"/>
                          <a:sym typeface="Arial"/>
                        </a:rPr>
                        <a:t>[</a:t>
                      </a:r>
                      <a:r>
                        <a:rPr lang="en-US" sz="1200" u="none" cap="none" strike="noStrike">
                          <a:solidFill>
                            <a:srgbClr val="B5CEA8"/>
                          </a:solidFill>
                          <a:latin typeface="Arial"/>
                          <a:ea typeface="Arial"/>
                          <a:cs typeface="Arial"/>
                          <a:sym typeface="Arial"/>
                        </a:rPr>
                        <a:t>3</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"Adeem"</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810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 toString() converts an array to a string of (comma separated) array values.</a:t>
                      </a:r>
                      <a:endParaRPr sz="1200" u="none" cap="none" strike="noStrike">
                        <a:solidFill>
                          <a:srgbClr val="9CDCFE"/>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student</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toString</a:t>
                      </a:r>
                      <a:r>
                        <a:rPr lang="en-US" sz="1200" u="none" cap="none" strike="noStrike">
                          <a:solidFill>
                            <a:srgbClr val="D4D4D4"/>
                          </a:solidFill>
                          <a:latin typeface="Arial"/>
                          <a:ea typeface="Arial"/>
                          <a:cs typeface="Arial"/>
                          <a:sym typeface="Arial"/>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810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push() is a method that will add element at the end.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pop() is a method that will remove the last element from the array.</a:t>
                      </a:r>
                      <a:endParaRPr sz="1200" u="none" cap="none" strike="noStrike">
                        <a:solidFill>
                          <a:srgbClr val="9CDCFE"/>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student</a:t>
                      </a:r>
                      <a:r>
                        <a:rPr lang="en-US" sz="1200" u="none" cap="none" strike="noStrike">
                          <a:solidFill>
                            <a:srgbClr val="DCDCAA"/>
                          </a:solidFill>
                          <a:latin typeface="Arial"/>
                          <a:ea typeface="Arial"/>
                          <a:cs typeface="Arial"/>
                          <a:sym typeface="Arial"/>
                        </a:rPr>
                        <a:t>.push</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"Anish"</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student</a:t>
                      </a:r>
                      <a:r>
                        <a:rPr lang="en-US" sz="1200" u="none" cap="none" strike="noStrike">
                          <a:solidFill>
                            <a:srgbClr val="DCDCAA"/>
                          </a:solidFill>
                          <a:latin typeface="Arial"/>
                          <a:ea typeface="Arial"/>
                          <a:cs typeface="Arial"/>
                          <a:sym typeface="Arial"/>
                        </a:rPr>
                        <a:t>.push</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"Jona"</a:t>
                      </a:r>
                      <a:r>
                        <a:rPr lang="en-US" sz="1200" u="none" cap="none" strike="noStrike">
                          <a:solidFill>
                            <a:srgbClr val="D4D4D4"/>
                          </a:solidFill>
                          <a:latin typeface="Arial"/>
                          <a:ea typeface="Arial"/>
                          <a:cs typeface="Arial"/>
                          <a:sym typeface="Arial"/>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1"/>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Arrays:</a:t>
            </a:r>
            <a:endParaRPr/>
          </a:p>
        </p:txBody>
      </p:sp>
      <p:sp>
        <p:nvSpPr>
          <p:cNvPr id="265" name="Google Shape;265;p3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66" name="Google Shape;266;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67" name="Google Shape;267;p31"/>
          <p:cNvGraphicFramePr/>
          <p:nvPr/>
        </p:nvGraphicFramePr>
        <p:xfrm>
          <a:off x="1066800" y="1930325"/>
          <a:ext cx="3000000" cy="3000000"/>
        </p:xfrm>
        <a:graphic>
          <a:graphicData uri="http://schemas.openxmlformats.org/drawingml/2006/table">
            <a:tbl>
              <a:tblPr>
                <a:noFill/>
                <a:tableStyleId>{C463EFC7-4CFE-4F96-91F3-8CB99BD55AEF}</a:tableStyleId>
              </a:tblPr>
              <a:tblGrid>
                <a:gridCol w="10287000"/>
              </a:tblGrid>
              <a:tr h="3810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 concatenate two array. By using concat() methods.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let</a:t>
                      </a:r>
                      <a:r>
                        <a:rPr lang="en-US" sz="1200" u="none" cap="none" strike="noStrike">
                          <a:solidFill>
                            <a:srgbClr val="9CDCFE"/>
                          </a:solidFill>
                          <a:latin typeface="Arial"/>
                          <a:ea typeface="Arial"/>
                          <a:cs typeface="Arial"/>
                          <a:sym typeface="Arial"/>
                        </a:rPr>
                        <a:t> student1</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"Ali"</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"Jona"</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"Sarthak"</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"Tim"</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"Shahid"</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let</a:t>
                      </a:r>
                      <a:r>
                        <a:rPr lang="en-US" sz="1200" u="none" cap="none" strike="noStrike">
                          <a:solidFill>
                            <a:srgbClr val="9CDCFE"/>
                          </a:solidFill>
                          <a:latin typeface="Arial"/>
                          <a:ea typeface="Arial"/>
                          <a:cs typeface="Arial"/>
                          <a:sym typeface="Arial"/>
                        </a:rPr>
                        <a:t> student2</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"Sameen"</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"Rashid"</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"Sam"</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let</a:t>
                      </a:r>
                      <a:r>
                        <a:rPr lang="en-US" sz="1200" u="none" cap="none" strike="noStrike">
                          <a:solidFill>
                            <a:srgbClr val="9CDCFE"/>
                          </a:solidFill>
                          <a:latin typeface="Arial"/>
                          <a:ea typeface="Arial"/>
                          <a:cs typeface="Arial"/>
                          <a:sym typeface="Arial"/>
                        </a:rPr>
                        <a:t> allStudents</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student1</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concat</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student2</a:t>
                      </a:r>
                      <a:r>
                        <a:rPr lang="en-US" sz="1200" u="none" cap="none" strike="noStrike">
                          <a:solidFill>
                            <a:srgbClr val="D4D4D4"/>
                          </a:solidFill>
                          <a:latin typeface="Arial"/>
                          <a:ea typeface="Arial"/>
                          <a:cs typeface="Arial"/>
                          <a:sym typeface="Arial"/>
                        </a:rPr>
                        <a:t>)</a:t>
                      </a:r>
                      <a:endParaRPr sz="1200" u="none" cap="none" strike="noStrike">
                        <a:solidFill>
                          <a:srgbClr val="569CD6"/>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810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 can also sort() array in different fashion which can be very handy in different context.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reverse() method reverses the elements in an array.</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let</a:t>
                      </a:r>
                      <a:r>
                        <a:rPr lang="en-US" sz="1200" u="none" cap="none" strike="noStrike">
                          <a:solidFill>
                            <a:srgbClr val="9CDCFE"/>
                          </a:solidFill>
                          <a:latin typeface="Arial"/>
                          <a:ea typeface="Arial"/>
                          <a:cs typeface="Arial"/>
                          <a:sym typeface="Arial"/>
                        </a:rPr>
                        <a:t> student1</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"Ali"</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"Jona"</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"Sarthak"</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"Tim"</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"Shahid"</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student1</a:t>
                      </a:r>
                      <a:r>
                        <a:rPr lang="en-US" sz="1200" u="none" cap="none" strike="noStrike">
                          <a:solidFill>
                            <a:srgbClr val="DCDCAA"/>
                          </a:solidFill>
                          <a:latin typeface="Arial"/>
                          <a:ea typeface="Arial"/>
                          <a:cs typeface="Arial"/>
                          <a:sym typeface="Arial"/>
                        </a:rPr>
                        <a:t>.sort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student1</a:t>
                      </a:r>
                      <a:r>
                        <a:rPr lang="en-US" sz="1200" u="none" cap="none" strike="noStrike">
                          <a:solidFill>
                            <a:srgbClr val="DCDCAA"/>
                          </a:solidFill>
                          <a:latin typeface="Arial"/>
                          <a:ea typeface="Arial"/>
                          <a:cs typeface="Arial"/>
                          <a:sym typeface="Arial"/>
                        </a:rPr>
                        <a:t>.reverse</a:t>
                      </a:r>
                      <a:r>
                        <a:rPr lang="en-US" sz="1200" u="none" cap="none" strike="noStrike">
                          <a:solidFill>
                            <a:srgbClr val="D4D4D4"/>
                          </a:solidFill>
                          <a:latin typeface="Arial"/>
                          <a:ea typeface="Arial"/>
                          <a:cs typeface="Arial"/>
                          <a:sym typeface="Arial"/>
                        </a:rPr>
                        <a:t>()</a:t>
                      </a:r>
                      <a:endParaRPr sz="1200" u="none" cap="none" strike="noStrike">
                        <a:solidFill>
                          <a:srgbClr val="9CDCFE"/>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2"/>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Loops:</a:t>
            </a:r>
            <a:endParaRPr/>
          </a:p>
        </p:txBody>
      </p:sp>
      <p:sp>
        <p:nvSpPr>
          <p:cNvPr id="273" name="Google Shape;273;p3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74" name="Google Shape;274;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75" name="Google Shape;275;p32"/>
          <p:cNvGraphicFramePr/>
          <p:nvPr/>
        </p:nvGraphicFramePr>
        <p:xfrm>
          <a:off x="1097275" y="1737400"/>
          <a:ext cx="3000000" cy="3000000"/>
        </p:xfrm>
        <a:graphic>
          <a:graphicData uri="http://schemas.openxmlformats.org/drawingml/2006/table">
            <a:tbl>
              <a:tblPr>
                <a:noFill/>
                <a:tableStyleId>{C463EFC7-4CFE-4F96-91F3-8CB99BD55AEF}</a:tableStyleId>
              </a:tblPr>
              <a:tblGrid>
                <a:gridCol w="10202075"/>
              </a:tblGrid>
              <a:tr h="12265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Loop provide us with advantage to do thing repeatedly, over and over.</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 can think of a loop as a computerized version of the game where you tell someone to take X steps in one direction, then Y steps in another</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There are many different types of loops but their essence is that the repeat same action for some number of times.</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Loops  that we can implement in JavaScript are for, do while, while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for statement:</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 for loop repeats until a specified condition evaluates to false. The JavaScript for loop is similar to the Java and C for loop.</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22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for</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initialExpression</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conditionExpression</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incrementExpression</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  statement</a:t>
                      </a:r>
                      <a:endParaRPr sz="1200" u="none" cap="none" strike="noStrike">
                        <a:solidFill>
                          <a:srgbClr val="569CD6"/>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5322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Inside a for statement there are three parts. First is to initialize a variable. Second is on what condition it should stop. Third is how much to increment or decrement step. It can also define how long step can be.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8870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let</a:t>
                      </a:r>
                      <a:r>
                        <a:rPr lang="en-US" sz="1200" u="none" cap="none" strike="noStrike">
                          <a:solidFill>
                            <a:srgbClr val="9CDCFE"/>
                          </a:solidFill>
                          <a:latin typeface="Arial"/>
                          <a:ea typeface="Arial"/>
                          <a:cs typeface="Arial"/>
                          <a:sym typeface="Arial"/>
                        </a:rPr>
                        <a:t> student1</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"Ali"</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"Jona"</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"Sarthak"</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"Tim"</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"Shahid"</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for</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var</a:t>
                      </a:r>
                      <a:r>
                        <a:rPr lang="en-US" sz="1200" u="none" cap="none" strike="noStrike">
                          <a:solidFill>
                            <a:srgbClr val="9CDCFE"/>
                          </a:solidFill>
                          <a:latin typeface="Arial"/>
                          <a:ea typeface="Arial"/>
                          <a:cs typeface="Arial"/>
                          <a:sym typeface="Arial"/>
                        </a:rPr>
                        <a:t> i</a:t>
                      </a:r>
                      <a:r>
                        <a:rPr lang="en-US" sz="1200" u="none" cap="none" strike="noStrike">
                          <a:solidFill>
                            <a:srgbClr val="D4D4D4"/>
                          </a:solidFill>
                          <a:latin typeface="Arial"/>
                          <a:ea typeface="Arial"/>
                          <a:cs typeface="Arial"/>
                          <a:sym typeface="Arial"/>
                        </a:rPr>
                        <a:t> =</a:t>
                      </a:r>
                      <a:r>
                        <a:rPr lang="en-US" sz="1200" u="none" cap="none" strike="noStrike">
                          <a:solidFill>
                            <a:srgbClr val="B5CEA8"/>
                          </a:solidFill>
                          <a:latin typeface="Arial"/>
                          <a:ea typeface="Arial"/>
                          <a:cs typeface="Arial"/>
                          <a:sym typeface="Arial"/>
                        </a:rPr>
                        <a:t>0</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i</a:t>
                      </a:r>
                      <a:r>
                        <a:rPr lang="en-US" sz="1200" u="none" cap="none" strike="noStrike">
                          <a:solidFill>
                            <a:srgbClr val="D4D4D4"/>
                          </a:solidFill>
                          <a:latin typeface="Arial"/>
                          <a:ea typeface="Arial"/>
                          <a:cs typeface="Arial"/>
                          <a:sym typeface="Arial"/>
                        </a:rPr>
                        <a:t> &lt;</a:t>
                      </a:r>
                      <a:r>
                        <a:rPr lang="en-US" sz="1200" u="none" cap="none" strike="noStrike">
                          <a:solidFill>
                            <a:srgbClr val="9CDCFE"/>
                          </a:solidFill>
                          <a:latin typeface="Arial"/>
                          <a:ea typeface="Arial"/>
                          <a:cs typeface="Arial"/>
                          <a:sym typeface="Arial"/>
                        </a:rPr>
                        <a:t> student</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length</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i</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student1</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i</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569CD6"/>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709625">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for in:</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 this statement you loop over an object </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Use </a:t>
                      </a:r>
                      <a:r>
                        <a:rPr b="1" i="1" lang="en-US" sz="1200" u="none" cap="none" strike="noStrike">
                          <a:latin typeface="Times New Roman"/>
                          <a:ea typeface="Times New Roman"/>
                          <a:cs typeface="Times New Roman"/>
                          <a:sym typeface="Times New Roman"/>
                        </a:rPr>
                        <a:t>for</a:t>
                      </a:r>
                      <a:r>
                        <a:rPr lang="en-US" sz="1200" u="none" cap="none" strike="noStrike">
                          <a:latin typeface="Times New Roman"/>
                          <a:ea typeface="Times New Roman"/>
                          <a:cs typeface="Times New Roman"/>
                          <a:sym typeface="Times New Roman"/>
                        </a:rPr>
                        <a:t> keyword followed by parenthesis and inside the parenthesis use a loop variable then </a:t>
                      </a:r>
                      <a:r>
                        <a:rPr b="1" i="1" lang="en-US" sz="1200" u="none" cap="none" strike="noStrike">
                          <a:latin typeface="Times New Roman"/>
                          <a:ea typeface="Times New Roman"/>
                          <a:cs typeface="Times New Roman"/>
                          <a:sym typeface="Times New Roman"/>
                        </a:rPr>
                        <a:t>in</a:t>
                      </a:r>
                      <a:r>
                        <a:rPr lang="en-US" sz="1200" u="none" cap="none" strike="noStrike">
                          <a:latin typeface="Times New Roman"/>
                          <a:ea typeface="Times New Roman"/>
                          <a:cs typeface="Times New Roman"/>
                          <a:sym typeface="Times New Roman"/>
                        </a:rPr>
                        <a:t> keyword and then object.</a:t>
                      </a:r>
                      <a:endParaRPr sz="1200" u="none" cap="none" strike="noStrike">
                        <a:solidFill>
                          <a:srgbClr val="569CD6"/>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6242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or</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key</a:t>
                      </a:r>
                      <a:r>
                        <a:rPr lang="en-US" sz="1200" u="none" cap="none" strike="noStrike">
                          <a:solidFill>
                            <a:srgbClr val="D4D4D4"/>
                          </a:solidFill>
                          <a:latin typeface="Arial"/>
                          <a:ea typeface="Arial"/>
                          <a:cs typeface="Arial"/>
                          <a:sym typeface="Arial"/>
                        </a:rPr>
                        <a:t> in</a:t>
                      </a:r>
                      <a:r>
                        <a:rPr lang="en-US" sz="1200" u="none" cap="none" strike="noStrike">
                          <a:solidFill>
                            <a:srgbClr val="9CDCFE"/>
                          </a:solidFill>
                          <a:latin typeface="Arial"/>
                          <a:ea typeface="Arial"/>
                          <a:cs typeface="Arial"/>
                          <a:sym typeface="Arial"/>
                        </a:rPr>
                        <a:t> object</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code block to be executed</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3"/>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Loops:</a:t>
            </a:r>
            <a:endParaRPr/>
          </a:p>
        </p:txBody>
      </p:sp>
      <p:sp>
        <p:nvSpPr>
          <p:cNvPr id="281" name="Google Shape;281;p3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82" name="Google Shape;282;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83" name="Google Shape;283;p33"/>
          <p:cNvGraphicFramePr/>
          <p:nvPr/>
        </p:nvGraphicFramePr>
        <p:xfrm>
          <a:off x="1097263" y="2193400"/>
          <a:ext cx="3000000" cy="3000000"/>
        </p:xfrm>
        <a:graphic>
          <a:graphicData uri="http://schemas.openxmlformats.org/drawingml/2006/table">
            <a:tbl>
              <a:tblPr>
                <a:noFill/>
                <a:tableStyleId>{C463EFC7-4CFE-4F96-91F3-8CB99BD55AEF}</a:tableStyleId>
              </a:tblPr>
              <a:tblGrid>
                <a:gridCol w="10202075"/>
              </a:tblGrid>
              <a:tr h="6868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do while statement:</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statement repeats until a specified condition evaluates to false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 this statement the loop is run first and then the condition is read.</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22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let</a:t>
                      </a:r>
                      <a:r>
                        <a:rPr lang="en-US" sz="1200" u="none" cap="none" strike="noStrike">
                          <a:solidFill>
                            <a:srgbClr val="9CDCFE"/>
                          </a:solidFill>
                          <a:latin typeface="Arial"/>
                          <a:ea typeface="Arial"/>
                          <a:cs typeface="Arial"/>
                          <a:sym typeface="Arial"/>
                        </a:rPr>
                        <a:t> x</a:t>
                      </a:r>
                      <a:r>
                        <a:rPr lang="en-US" sz="1200" u="none" cap="none" strike="noStrike">
                          <a:solidFill>
                            <a:srgbClr val="D4D4D4"/>
                          </a:solidFill>
                          <a:latin typeface="Arial"/>
                          <a:ea typeface="Arial"/>
                          <a:cs typeface="Arial"/>
                          <a:sym typeface="Arial"/>
                        </a:rPr>
                        <a:t> = </a:t>
                      </a:r>
                      <a:r>
                        <a:rPr lang="en-US" sz="1200" u="none" cap="none" strike="noStrike">
                          <a:solidFill>
                            <a:srgbClr val="B5CEA8"/>
                          </a:solidFill>
                          <a:latin typeface="Arial"/>
                          <a:ea typeface="Arial"/>
                          <a:cs typeface="Arial"/>
                          <a:sym typeface="Arial"/>
                        </a:rPr>
                        <a:t>0</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do</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    i</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i</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C586C0"/>
                          </a:solidFill>
                          <a:latin typeface="Arial"/>
                          <a:ea typeface="Arial"/>
                          <a:cs typeface="Arial"/>
                          <a:sym typeface="Arial"/>
                        </a:rPr>
                        <a:t> while</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i</a:t>
                      </a:r>
                      <a:r>
                        <a:rPr lang="en-US" sz="1200" u="none" cap="none" strike="noStrike">
                          <a:solidFill>
                            <a:srgbClr val="D4D4D4"/>
                          </a:solidFill>
                          <a:latin typeface="Arial"/>
                          <a:ea typeface="Arial"/>
                          <a:cs typeface="Arial"/>
                          <a:sym typeface="Arial"/>
                        </a:rPr>
                        <a:t> &lt; </a:t>
                      </a:r>
                      <a:r>
                        <a:rPr lang="en-US" sz="1200" u="none" cap="none" strike="noStrike">
                          <a:solidFill>
                            <a:srgbClr val="B5CEA8"/>
                          </a:solidFill>
                          <a:latin typeface="Arial"/>
                          <a:ea typeface="Arial"/>
                          <a:cs typeface="Arial"/>
                          <a:sym typeface="Arial"/>
                        </a:rPr>
                        <a:t>10</a:t>
                      </a:r>
                      <a:r>
                        <a:rPr lang="en-US" sz="1200" u="none" cap="none" strike="noStrike">
                          <a:solidFill>
                            <a:srgbClr val="D4D4D4"/>
                          </a:solidFill>
                          <a:latin typeface="Arial"/>
                          <a:ea typeface="Arial"/>
                          <a:cs typeface="Arial"/>
                          <a:sym typeface="Arial"/>
                        </a:rPr>
                        <a:t>);</a:t>
                      </a:r>
                      <a:endParaRPr sz="1200" u="none" cap="none" strike="noStrike">
                        <a:solidFill>
                          <a:srgbClr val="C586C0"/>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532225">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while loop</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statement executes its statements as long as a specified condition evaluates to true.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 this condition is read first then the loop is executed.</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8870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llet</a:t>
                      </a:r>
                      <a:r>
                        <a:rPr lang="en-US" sz="1200" u="none" cap="none" strike="noStrike">
                          <a:solidFill>
                            <a:srgbClr val="9CDCFE"/>
                          </a:solidFill>
                          <a:latin typeface="Arial"/>
                          <a:ea typeface="Arial"/>
                          <a:cs typeface="Arial"/>
                          <a:sym typeface="Arial"/>
                        </a:rPr>
                        <a:t> i</a:t>
                      </a:r>
                      <a:r>
                        <a:rPr lang="en-US" sz="1200" u="none" cap="none" strike="noStrike">
                          <a:solidFill>
                            <a:srgbClr val="D4D4D4"/>
                          </a:solidFill>
                          <a:latin typeface="Arial"/>
                          <a:ea typeface="Arial"/>
                          <a:cs typeface="Arial"/>
                          <a:sym typeface="Arial"/>
                        </a:rPr>
                        <a:t> = </a:t>
                      </a:r>
                      <a:r>
                        <a:rPr lang="en-US" sz="1200" u="none" cap="none" strike="noStrike">
                          <a:solidFill>
                            <a:srgbClr val="B5CEA8"/>
                          </a:solidFill>
                          <a:latin typeface="Arial"/>
                          <a:ea typeface="Arial"/>
                          <a:cs typeface="Arial"/>
                          <a:sym typeface="Arial"/>
                        </a:rPr>
                        <a:t>0</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let</a:t>
                      </a:r>
                      <a:r>
                        <a:rPr lang="en-US" sz="1200" u="none" cap="none" strike="noStrike">
                          <a:solidFill>
                            <a:srgbClr val="9CDCFE"/>
                          </a:solidFill>
                          <a:latin typeface="Arial"/>
                          <a:ea typeface="Arial"/>
                          <a:cs typeface="Arial"/>
                          <a:sym typeface="Arial"/>
                        </a:rPr>
                        <a:t> j</a:t>
                      </a:r>
                      <a:r>
                        <a:rPr lang="en-US" sz="1200" u="none" cap="none" strike="noStrike">
                          <a:solidFill>
                            <a:srgbClr val="D4D4D4"/>
                          </a:solidFill>
                          <a:latin typeface="Arial"/>
                          <a:ea typeface="Arial"/>
                          <a:cs typeface="Arial"/>
                          <a:sym typeface="Arial"/>
                        </a:rPr>
                        <a:t> = </a:t>
                      </a:r>
                      <a:r>
                        <a:rPr lang="en-US" sz="1200" u="none" cap="none" strike="noStrike">
                          <a:solidFill>
                            <a:srgbClr val="B5CEA8"/>
                          </a:solidFill>
                          <a:latin typeface="Arial"/>
                          <a:ea typeface="Arial"/>
                          <a:cs typeface="Arial"/>
                          <a:sym typeface="Arial"/>
                        </a:rPr>
                        <a:t>0</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while</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i</a:t>
                      </a:r>
                      <a:r>
                        <a:rPr lang="en-US" sz="1200" u="none" cap="none" strike="noStrike">
                          <a:solidFill>
                            <a:srgbClr val="D4D4D4"/>
                          </a:solidFill>
                          <a:latin typeface="Arial"/>
                          <a:ea typeface="Arial"/>
                          <a:cs typeface="Arial"/>
                          <a:sym typeface="Arial"/>
                        </a:rPr>
                        <a:t> &lt; </a:t>
                      </a:r>
                      <a:r>
                        <a:rPr lang="en-US" sz="1200" u="none" cap="none" strike="noStrike">
                          <a:solidFill>
                            <a:srgbClr val="B5CEA8"/>
                          </a:solidFill>
                          <a:latin typeface="Arial"/>
                          <a:ea typeface="Arial"/>
                          <a:cs typeface="Arial"/>
                          <a:sym typeface="Arial"/>
                        </a:rPr>
                        <a:t>10</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  i</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  j</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i</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569CD6"/>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4"/>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Loops:</a:t>
            </a:r>
            <a:endParaRPr/>
          </a:p>
        </p:txBody>
      </p:sp>
      <p:sp>
        <p:nvSpPr>
          <p:cNvPr id="289" name="Google Shape;289;p3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90" name="Google Shape;290;p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91" name="Google Shape;291;p34"/>
          <p:cNvGraphicFramePr/>
          <p:nvPr/>
        </p:nvGraphicFramePr>
        <p:xfrm>
          <a:off x="1097263" y="1852375"/>
          <a:ext cx="3000000" cy="3000000"/>
        </p:xfrm>
        <a:graphic>
          <a:graphicData uri="http://schemas.openxmlformats.org/drawingml/2006/table">
            <a:tbl>
              <a:tblPr>
                <a:noFill/>
                <a:tableStyleId>{C463EFC7-4CFE-4F96-91F3-8CB99BD55AEF}</a:tableStyleId>
              </a:tblPr>
              <a:tblGrid>
                <a:gridCol w="10202075"/>
              </a:tblGrid>
              <a:tr h="6868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break statement</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is used to terminate the loop at any given time.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Usually we check a condition then apply break to terminate the loop. This comes in handy in a lot of cases.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22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for</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let</a:t>
                      </a:r>
                      <a:r>
                        <a:rPr lang="en-US" sz="1200" u="none" cap="none" strike="noStrike">
                          <a:solidFill>
                            <a:srgbClr val="9CDCFE"/>
                          </a:solidFill>
                          <a:latin typeface="Arial"/>
                          <a:ea typeface="Arial"/>
                          <a:cs typeface="Arial"/>
                          <a:sym typeface="Arial"/>
                        </a:rPr>
                        <a:t> i</a:t>
                      </a:r>
                      <a:r>
                        <a:rPr lang="en-US" sz="1200" u="none" cap="none" strike="noStrike">
                          <a:solidFill>
                            <a:srgbClr val="D4D4D4"/>
                          </a:solidFill>
                          <a:latin typeface="Arial"/>
                          <a:ea typeface="Arial"/>
                          <a:cs typeface="Arial"/>
                          <a:sym typeface="Arial"/>
                        </a:rPr>
                        <a:t> = </a:t>
                      </a:r>
                      <a:r>
                        <a:rPr lang="en-US" sz="1200" u="none" cap="none" strike="noStrike">
                          <a:solidFill>
                            <a:srgbClr val="B5CEA8"/>
                          </a:solidFill>
                          <a:latin typeface="Arial"/>
                          <a:ea typeface="Arial"/>
                          <a:cs typeface="Arial"/>
                          <a:sym typeface="Arial"/>
                        </a:rPr>
                        <a:t>0</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i</a:t>
                      </a:r>
                      <a:r>
                        <a:rPr lang="en-US" sz="1200" u="none" cap="none" strike="noStrike">
                          <a:solidFill>
                            <a:srgbClr val="D4D4D4"/>
                          </a:solidFill>
                          <a:latin typeface="Arial"/>
                          <a:ea typeface="Arial"/>
                          <a:cs typeface="Arial"/>
                          <a:sym typeface="Arial"/>
                        </a:rPr>
                        <a:t> &lt;</a:t>
                      </a:r>
                      <a:r>
                        <a:rPr lang="en-US" sz="1200" u="none" cap="none" strike="noStrike">
                          <a:solidFill>
                            <a:srgbClr val="9CDCFE"/>
                          </a:solidFill>
                          <a:latin typeface="Arial"/>
                          <a:ea typeface="Arial"/>
                          <a:cs typeface="Arial"/>
                          <a:sym typeface="Arial"/>
                        </a:rPr>
                        <a:t> x</a:t>
                      </a:r>
                      <a:r>
                        <a:rPr lang="en-US" sz="1200" u="none" cap="none" strike="noStrike">
                          <a:solidFill>
                            <a:srgbClr val="D4D4D4"/>
                          </a:solidFill>
                          <a:latin typeface="Arial"/>
                          <a:ea typeface="Arial"/>
                          <a:cs typeface="Arial"/>
                          <a:sym typeface="Arial"/>
                        </a:rPr>
                        <a:t>.</a:t>
                      </a:r>
                      <a:r>
                        <a:rPr lang="en-US" sz="1200" u="none" cap="none" strike="noStrike">
                          <a:solidFill>
                            <a:srgbClr val="4FC1FF"/>
                          </a:solidFill>
                          <a:latin typeface="Arial"/>
                          <a:ea typeface="Arial"/>
                          <a:cs typeface="Arial"/>
                          <a:sym typeface="Arial"/>
                        </a:rPr>
                        <a:t>length</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i</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if</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x</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i</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val</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break</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569CD6"/>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532225">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continue statement</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statement can be used to restart a while, do-while, for. </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8870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et</a:t>
                      </a:r>
                      <a:r>
                        <a:rPr lang="en-US" sz="1200" u="none" cap="none" strike="noStrike">
                          <a:solidFill>
                            <a:srgbClr val="9CDCFE"/>
                          </a:solidFill>
                          <a:latin typeface="Arial"/>
                          <a:ea typeface="Arial"/>
                          <a:cs typeface="Arial"/>
                          <a:sym typeface="Arial"/>
                        </a:rPr>
                        <a:t> i</a:t>
                      </a:r>
                      <a:r>
                        <a:rPr lang="en-US" sz="1200" u="none" cap="none" strike="noStrike">
                          <a:solidFill>
                            <a:srgbClr val="D4D4D4"/>
                          </a:solidFill>
                          <a:latin typeface="Arial"/>
                          <a:ea typeface="Arial"/>
                          <a:cs typeface="Arial"/>
                          <a:sym typeface="Arial"/>
                        </a:rPr>
                        <a:t> = </a:t>
                      </a:r>
                      <a:r>
                        <a:rPr lang="en-US" sz="1200" u="none" cap="none" strike="noStrike">
                          <a:solidFill>
                            <a:srgbClr val="B5CEA8"/>
                          </a:solidFill>
                          <a:latin typeface="Arial"/>
                          <a:ea typeface="Arial"/>
                          <a:cs typeface="Arial"/>
                          <a:sym typeface="Arial"/>
                        </a:rPr>
                        <a:t>0</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let</a:t>
                      </a:r>
                      <a:r>
                        <a:rPr lang="en-US" sz="1200" u="none" cap="none" strike="noStrike">
                          <a:solidFill>
                            <a:srgbClr val="9CDCFE"/>
                          </a:solidFill>
                          <a:latin typeface="Arial"/>
                          <a:ea typeface="Arial"/>
                          <a:cs typeface="Arial"/>
                          <a:sym typeface="Arial"/>
                        </a:rPr>
                        <a:t> j</a:t>
                      </a:r>
                      <a:r>
                        <a:rPr lang="en-US" sz="1200" u="none" cap="none" strike="noStrike">
                          <a:solidFill>
                            <a:srgbClr val="D4D4D4"/>
                          </a:solidFill>
                          <a:latin typeface="Arial"/>
                          <a:ea typeface="Arial"/>
                          <a:cs typeface="Arial"/>
                          <a:sym typeface="Arial"/>
                        </a:rPr>
                        <a:t> = </a:t>
                      </a:r>
                      <a:r>
                        <a:rPr lang="en-US" sz="1200" u="none" cap="none" strike="noStrike">
                          <a:solidFill>
                            <a:srgbClr val="B5CEA8"/>
                          </a:solidFill>
                          <a:latin typeface="Arial"/>
                          <a:ea typeface="Arial"/>
                          <a:cs typeface="Arial"/>
                          <a:sym typeface="Arial"/>
                        </a:rPr>
                        <a:t>0</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while</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i</a:t>
                      </a:r>
                      <a:r>
                        <a:rPr lang="en-US" sz="1200" u="none" cap="none" strike="noStrike">
                          <a:solidFill>
                            <a:srgbClr val="D4D4D4"/>
                          </a:solidFill>
                          <a:latin typeface="Arial"/>
                          <a:ea typeface="Arial"/>
                          <a:cs typeface="Arial"/>
                          <a:sym typeface="Arial"/>
                        </a:rPr>
                        <a:t> &lt; </a:t>
                      </a:r>
                      <a:r>
                        <a:rPr lang="en-US" sz="1200" u="none" cap="none" strike="noStrike">
                          <a:solidFill>
                            <a:srgbClr val="B5CEA8"/>
                          </a:solidFill>
                          <a:latin typeface="Arial"/>
                          <a:ea typeface="Arial"/>
                          <a:cs typeface="Arial"/>
                          <a:sym typeface="Arial"/>
                        </a:rPr>
                        <a:t>5</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  i</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if</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i</a:t>
                      </a:r>
                      <a:r>
                        <a:rPr lang="en-US" sz="1200" u="none" cap="none" strike="noStrike">
                          <a:solidFill>
                            <a:srgbClr val="D4D4D4"/>
                          </a:solidFill>
                          <a:latin typeface="Arial"/>
                          <a:ea typeface="Arial"/>
                          <a:cs typeface="Arial"/>
                          <a:sym typeface="Arial"/>
                        </a:rPr>
                        <a:t> === </a:t>
                      </a:r>
                      <a:r>
                        <a:rPr lang="en-US" sz="1200" u="none" cap="none" strike="noStrike">
                          <a:solidFill>
                            <a:srgbClr val="B5CEA8"/>
                          </a:solidFill>
                          <a:latin typeface="Arial"/>
                          <a:ea typeface="Arial"/>
                          <a:cs typeface="Arial"/>
                          <a:sym typeface="Arial"/>
                        </a:rPr>
                        <a:t>3</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continue;</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  j</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i</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n</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569CD6"/>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5"/>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Functions:</a:t>
            </a:r>
            <a:endParaRPr/>
          </a:p>
        </p:txBody>
      </p:sp>
      <p:sp>
        <p:nvSpPr>
          <p:cNvPr id="297" name="Google Shape;297;p3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98" name="Google Shape;298;p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99" name="Google Shape;299;p35"/>
          <p:cNvGraphicFramePr/>
          <p:nvPr/>
        </p:nvGraphicFramePr>
        <p:xfrm>
          <a:off x="1097263" y="1692700"/>
          <a:ext cx="3000000" cy="3000000"/>
        </p:xfrm>
        <a:graphic>
          <a:graphicData uri="http://schemas.openxmlformats.org/drawingml/2006/table">
            <a:tbl>
              <a:tblPr>
                <a:noFill/>
                <a:tableStyleId>{C463EFC7-4CFE-4F96-91F3-8CB99BD55AEF}</a:tableStyleId>
              </a:tblPr>
              <a:tblGrid>
                <a:gridCol w="10202075"/>
              </a:tblGrid>
              <a:tr h="6868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Function is one the most important building block of JavaScript. It is a similar to procedure.</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It is a set of instructions that will calculate or perform any task. </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But this is written separately in a block which can be called again and again to perform that task. </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It can take in input or not. You can pass as many inputs. These inputs are known as </a:t>
                      </a:r>
                      <a:r>
                        <a:rPr b="1" i="1" lang="en-US" sz="1200" u="none" cap="none" strike="noStrike">
                          <a:latin typeface="Times New Roman"/>
                          <a:ea typeface="Times New Roman"/>
                          <a:cs typeface="Times New Roman"/>
                          <a:sym typeface="Times New Roman"/>
                        </a:rPr>
                        <a:t>parameters.</a:t>
                      </a:r>
                      <a:r>
                        <a:rPr lang="en-US" sz="1200" u="none" cap="none" strike="noStrike">
                          <a:latin typeface="Times New Roman"/>
                          <a:ea typeface="Times New Roman"/>
                          <a:cs typeface="Times New Roman"/>
                          <a:sym typeface="Times New Roman"/>
                        </a:rPr>
                        <a:t>  </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Also it can return a value or not. Function those who don’t return values are known as void function.</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To use a function, you must define it somewhere in the scope from which you wish to call it.</a:t>
                      </a:r>
                      <a:endParaRPr sz="1200" u="none" cap="none" strike="noStrike">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200"/>
                        <a:buFont typeface="Arial"/>
                        <a:buNone/>
                      </a:pPr>
                      <a:r>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Function Declaration</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Making or defining a function is known as a function declaration. </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consists of </a:t>
                      </a:r>
                      <a:r>
                        <a:rPr b="1" i="1" lang="en-US" sz="1200" u="none" cap="none" strike="noStrike">
                          <a:latin typeface="Times New Roman"/>
                          <a:ea typeface="Times New Roman"/>
                          <a:cs typeface="Times New Roman"/>
                          <a:sym typeface="Times New Roman"/>
                        </a:rPr>
                        <a:t>function </a:t>
                      </a:r>
                      <a:r>
                        <a:rPr lang="en-US" sz="1200" u="none" cap="none" strike="noStrike">
                          <a:latin typeface="Times New Roman"/>
                          <a:ea typeface="Times New Roman"/>
                          <a:cs typeface="Times New Roman"/>
                          <a:sym typeface="Times New Roman"/>
                        </a:rPr>
                        <a:t>keyword followed by the name of the function with parenthesis in which you can pass the parameters as inputs.</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Then {} brackets in which you can write appropriate instructions. </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22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/keyword  name parameters</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 </a:t>
                      </a:r>
                      <a:r>
                        <a:rPr lang="en-US" sz="1200" u="none" cap="none" strike="noStrike">
                          <a:solidFill>
                            <a:srgbClr val="DCDCAA"/>
                          </a:solidFill>
                          <a:latin typeface="Arial"/>
                          <a:ea typeface="Arial"/>
                          <a:cs typeface="Arial"/>
                          <a:sym typeface="Arial"/>
                        </a:rPr>
                        <a:t>add</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a</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b</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block of code</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return</a:t>
                      </a:r>
                      <a:r>
                        <a:rPr lang="en-US" sz="1200" u="none" cap="none" strike="noStrike">
                          <a:solidFill>
                            <a:srgbClr val="9CDCFE"/>
                          </a:solidFill>
                          <a:latin typeface="Arial"/>
                          <a:ea typeface="Arial"/>
                          <a:cs typeface="Arial"/>
                          <a:sym typeface="Arial"/>
                        </a:rPr>
                        <a:t> a</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b</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C586C0"/>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532225">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Function Invocation:</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For this to work you need to call this function name. </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is also known as invoking the function.</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the function has no return statement then you can just call it. </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But if has the </a:t>
                      </a:r>
                      <a:r>
                        <a:rPr b="1" i="1" lang="en-US" sz="1200" u="none" cap="none" strike="noStrike">
                          <a:latin typeface="Times New Roman"/>
                          <a:ea typeface="Times New Roman"/>
                          <a:cs typeface="Times New Roman"/>
                          <a:sym typeface="Times New Roman"/>
                        </a:rPr>
                        <a:t>return</a:t>
                      </a:r>
                      <a:r>
                        <a:rPr lang="en-US" sz="1200" u="none" cap="none" strike="noStrike">
                          <a:latin typeface="Times New Roman"/>
                          <a:ea typeface="Times New Roman"/>
                          <a:cs typeface="Times New Roman"/>
                          <a:sym typeface="Times New Roman"/>
                        </a:rPr>
                        <a:t> value then you have to store the value in an  variable</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26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x</a:t>
                      </a:r>
                      <a:r>
                        <a:rPr lang="en-US" sz="1200" u="none" cap="none" strike="noStrike">
                          <a:solidFill>
                            <a:srgbClr val="D4D4D4"/>
                          </a:solidFill>
                          <a:latin typeface="Arial"/>
                          <a:ea typeface="Arial"/>
                          <a:cs typeface="Arial"/>
                          <a:sym typeface="Arial"/>
                        </a:rPr>
                        <a:t> = </a:t>
                      </a:r>
                      <a:r>
                        <a:rPr lang="en-US" sz="1200" u="none" cap="none" strike="noStrike">
                          <a:solidFill>
                            <a:srgbClr val="DCDCAA"/>
                          </a:solidFill>
                          <a:latin typeface="Arial"/>
                          <a:ea typeface="Arial"/>
                          <a:cs typeface="Arial"/>
                          <a:sym typeface="Arial"/>
                        </a:rPr>
                        <a:t>add</a:t>
                      </a:r>
                      <a:r>
                        <a:rPr lang="en-US" sz="1200" u="none" cap="none" strike="noStrike">
                          <a:solidFill>
                            <a:srgbClr val="D4D4D4"/>
                          </a:solidFill>
                          <a:latin typeface="Arial"/>
                          <a:ea typeface="Arial"/>
                          <a:cs typeface="Arial"/>
                          <a:sym typeface="Arial"/>
                        </a:rPr>
                        <a:t>(5,6)</a:t>
                      </a:r>
                      <a:r>
                        <a:rPr lang="en-US" sz="1200" u="none" cap="none" strike="noStrike">
                          <a:solidFill>
                            <a:srgbClr val="6A9955"/>
                          </a:solidFill>
                          <a:latin typeface="Arial"/>
                          <a:ea typeface="Arial"/>
                          <a:cs typeface="Arial"/>
                          <a:sym typeface="Arial"/>
                        </a:rPr>
                        <a:t>  // calling a function</a:t>
                      </a:r>
                      <a:endParaRPr sz="1200" u="none" cap="none" strike="noStrike">
                        <a:solidFill>
                          <a:srgbClr val="569CD6"/>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6"/>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Functions:</a:t>
            </a:r>
            <a:endParaRPr/>
          </a:p>
        </p:txBody>
      </p:sp>
      <p:sp>
        <p:nvSpPr>
          <p:cNvPr id="305" name="Google Shape;305;p3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06" name="Google Shape;306;p3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07" name="Google Shape;307;p36"/>
          <p:cNvGraphicFramePr/>
          <p:nvPr/>
        </p:nvGraphicFramePr>
        <p:xfrm>
          <a:off x="1097263" y="2130825"/>
          <a:ext cx="3000000" cy="3000000"/>
        </p:xfrm>
        <a:graphic>
          <a:graphicData uri="http://schemas.openxmlformats.org/drawingml/2006/table">
            <a:tbl>
              <a:tblPr>
                <a:noFill/>
                <a:tableStyleId>{C463EFC7-4CFE-4F96-91F3-8CB99BD55AEF}</a:tableStyleId>
              </a:tblPr>
              <a:tblGrid>
                <a:gridCol w="10202075"/>
              </a:tblGrid>
              <a:tr h="6868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Function are basically made when there is a block of that had to be implemented again and again.</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So rather than copy and pasting those line you them in a box and the call its function where it is necessary.</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Inside the () brackets you will pass the value as an input. It can direct value or a variable which hold some value. </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7"/>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Closing (5 mins)</a:t>
            </a:r>
            <a:endParaRPr/>
          </a:p>
        </p:txBody>
      </p:sp>
      <p:sp>
        <p:nvSpPr>
          <p:cNvPr id="313" name="Google Shape;313;p3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314" name="Google Shape;314;p3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Opening (5 mins)</a:t>
            </a:r>
            <a:endParaRPr/>
          </a:p>
        </p:txBody>
      </p:sp>
      <p:sp>
        <p:nvSpPr>
          <p:cNvPr id="157" name="Google Shape;157;p2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58" name="Google Shape;158;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Learning Objectives:</a:t>
            </a:r>
            <a:endParaRPr/>
          </a:p>
        </p:txBody>
      </p:sp>
      <p:sp>
        <p:nvSpPr>
          <p:cNvPr id="164" name="Google Shape;164;p2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1400"/>
              </a:spcBef>
              <a:spcAft>
                <a:spcPts val="0"/>
              </a:spcAft>
              <a:buSzPts val="1800"/>
              <a:buNone/>
            </a:pPr>
            <a:r>
              <a:t/>
            </a:r>
            <a:endParaRPr/>
          </a:p>
          <a:p>
            <a:pPr indent="-144780" lvl="1" marL="384048" rtl="0" algn="l">
              <a:lnSpc>
                <a:spcPct val="100000"/>
              </a:lnSpc>
              <a:spcBef>
                <a:spcPts val="0"/>
              </a:spcBef>
              <a:spcAft>
                <a:spcPts val="0"/>
              </a:spcAft>
              <a:buClr>
                <a:srgbClr val="000000"/>
              </a:buClr>
              <a:buSzPts val="1200"/>
              <a:buFont typeface="Times New Roman"/>
              <a:buChar char="►"/>
            </a:pPr>
            <a:r>
              <a:rPr lang="en-US" sz="2000"/>
              <a:t>What are String and Strings methods?</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What are logical operators</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How to use arrays and arrays methods to implement algorithms?</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What are different types of loops and how and when to use them?</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What are functions and when to use them?</a:t>
            </a:r>
            <a:endParaRPr sz="2000"/>
          </a:p>
          <a:p>
            <a:pPr indent="0" lvl="0" marL="384048" rtl="0" algn="l">
              <a:lnSpc>
                <a:spcPct val="100000"/>
              </a:lnSpc>
              <a:spcBef>
                <a:spcPts val="0"/>
              </a:spcBef>
              <a:spcAft>
                <a:spcPts val="0"/>
              </a:spcAft>
              <a:buSzPts val="1800"/>
              <a:buNone/>
            </a:pPr>
            <a:r>
              <a:t/>
            </a:r>
            <a:endParaRPr sz="2000"/>
          </a:p>
          <a:p>
            <a:pPr indent="0" lvl="0" marL="384048" rtl="0" algn="l">
              <a:lnSpc>
                <a:spcPct val="100000"/>
              </a:lnSpc>
              <a:spcBef>
                <a:spcPts val="0"/>
              </a:spcBef>
              <a:spcAft>
                <a:spcPts val="0"/>
              </a:spcAft>
              <a:buSzPts val="1800"/>
              <a:buNone/>
            </a:pPr>
            <a:r>
              <a:t/>
            </a:r>
            <a:endParaRPr sz="2000"/>
          </a:p>
        </p:txBody>
      </p:sp>
      <p:sp>
        <p:nvSpPr>
          <p:cNvPr id="165" name="Google Shape;165;p2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66" name="Google Shape;166;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Content (35 mins)</a:t>
            </a:r>
            <a:endParaRPr/>
          </a:p>
        </p:txBody>
      </p:sp>
      <p:sp>
        <p:nvSpPr>
          <p:cNvPr id="172" name="Google Shape;172;p2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73" name="Google Shape;173;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String</a:t>
            </a:r>
            <a:endParaRPr sz="3300"/>
          </a:p>
        </p:txBody>
      </p:sp>
      <p:sp>
        <p:nvSpPr>
          <p:cNvPr id="179" name="Google Shape;179;p2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80" name="Google Shape;18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181" name="Google Shape;181;p24"/>
          <p:cNvSpPr txBox="1"/>
          <p:nvPr/>
        </p:nvSpPr>
        <p:spPr>
          <a:xfrm>
            <a:off x="1307875" y="1858075"/>
            <a:ext cx="9847800" cy="923400"/>
          </a:xfrm>
          <a:prstGeom prst="rect">
            <a:avLst/>
          </a:prstGeom>
          <a:noFill/>
          <a:ln>
            <a:noFill/>
          </a:ln>
        </p:spPr>
        <p:txBody>
          <a:bodyPr anchorCtr="0" anchor="b"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The String object is used to represent and manipulate a sequence of characters. </a:t>
            </a:r>
            <a:endParaRPr b="1"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Strings are useful for holding data that can be represented in text form</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You can create them as a primitives and Objects.</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String literals can be specified using single or double quotes, which are treated identically</a:t>
            </a:r>
            <a:endParaRPr b="0" i="0" sz="1800" u="none" cap="none" strike="noStrike">
              <a:solidFill>
                <a:schemeClr val="dk1"/>
              </a:solidFill>
              <a:latin typeface="Arial"/>
              <a:ea typeface="Arial"/>
              <a:cs typeface="Arial"/>
              <a:sym typeface="Arial"/>
            </a:endParaRPr>
          </a:p>
        </p:txBody>
      </p:sp>
      <p:sp>
        <p:nvSpPr>
          <p:cNvPr id="182" name="Google Shape;182;p24"/>
          <p:cNvSpPr txBox="1"/>
          <p:nvPr/>
        </p:nvSpPr>
        <p:spPr>
          <a:xfrm>
            <a:off x="1350150" y="2861225"/>
            <a:ext cx="9805500" cy="738900"/>
          </a:xfrm>
          <a:prstGeom prst="rect">
            <a:avLst/>
          </a:prstGeom>
          <a:solidFill>
            <a:schemeClr val="dk1"/>
          </a:solidFill>
          <a:ln>
            <a:noFill/>
          </a:ln>
        </p:spPr>
        <p:txBody>
          <a:bodyPr anchorCtr="0" anchor="b"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569CD6"/>
                </a:solidFill>
                <a:latin typeface="Arial"/>
                <a:ea typeface="Arial"/>
                <a:cs typeface="Arial"/>
                <a:sym typeface="Arial"/>
              </a:rPr>
              <a:t>et</a:t>
            </a:r>
            <a:r>
              <a:rPr b="0" i="0" lang="en-US" sz="1200" u="none" cap="none" strike="noStrike">
                <a:solidFill>
                  <a:srgbClr val="9CDCFE"/>
                </a:solidFill>
                <a:latin typeface="Arial"/>
                <a:ea typeface="Arial"/>
                <a:cs typeface="Arial"/>
                <a:sym typeface="Arial"/>
              </a:rPr>
              <a:t> x</a:t>
            </a:r>
            <a:r>
              <a:rPr b="0" i="0" lang="en-US" sz="1200" u="none" cap="none" strike="noStrike">
                <a:solidFill>
                  <a:srgbClr val="D4D4D4"/>
                </a:solidFill>
                <a:latin typeface="Arial"/>
                <a:ea typeface="Arial"/>
                <a:cs typeface="Arial"/>
                <a:sym typeface="Arial"/>
              </a:rPr>
              <a:t>  = </a:t>
            </a:r>
            <a:r>
              <a:rPr b="0" i="0" lang="en-US" sz="1200" u="none" cap="none" strike="noStrike">
                <a:solidFill>
                  <a:srgbClr val="CE9178"/>
                </a:solidFill>
                <a:latin typeface="Arial"/>
                <a:ea typeface="Arial"/>
                <a:cs typeface="Arial"/>
                <a:sym typeface="Arial"/>
              </a:rPr>
              <a:t>"This is a string"</a:t>
            </a:r>
            <a:r>
              <a:rPr b="0" i="0" lang="en-US" sz="1200" u="none" cap="none" strike="noStrike">
                <a:solidFill>
                  <a:srgbClr val="D4D4D4"/>
                </a:solidFill>
                <a:latin typeface="Arial"/>
                <a:ea typeface="Arial"/>
                <a:cs typeface="Arial"/>
                <a:sym typeface="Arial"/>
              </a:rPr>
              <a:t>;</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569CD6"/>
                </a:solidFill>
                <a:latin typeface="Arial"/>
                <a:ea typeface="Arial"/>
                <a:cs typeface="Arial"/>
                <a:sym typeface="Arial"/>
              </a:rPr>
              <a:t>let</a:t>
            </a:r>
            <a:r>
              <a:rPr b="0" i="0" lang="en-US" sz="1200" u="none" cap="none" strike="noStrike">
                <a:solidFill>
                  <a:srgbClr val="9CDCFE"/>
                </a:solidFill>
                <a:latin typeface="Arial"/>
                <a:ea typeface="Arial"/>
                <a:cs typeface="Arial"/>
                <a:sym typeface="Arial"/>
              </a:rPr>
              <a:t> y</a:t>
            </a:r>
            <a:r>
              <a:rPr b="0" i="0" lang="en-US" sz="1200" u="none" cap="none" strike="noStrike">
                <a:solidFill>
                  <a:srgbClr val="D4D4D4"/>
                </a:solidFill>
                <a:latin typeface="Arial"/>
                <a:ea typeface="Arial"/>
                <a:cs typeface="Arial"/>
                <a:sym typeface="Arial"/>
              </a:rPr>
              <a:t> = </a:t>
            </a:r>
            <a:r>
              <a:rPr b="0" i="0" lang="en-US" sz="1200" u="none" cap="none" strike="noStrike">
                <a:solidFill>
                  <a:srgbClr val="CE9178"/>
                </a:solidFill>
                <a:latin typeface="Arial"/>
                <a:ea typeface="Arial"/>
                <a:cs typeface="Arial"/>
                <a:sym typeface="Arial"/>
              </a:rPr>
              <a:t>'Here is another exapmle of String'</a:t>
            </a:r>
            <a:r>
              <a:rPr b="0" i="0" lang="en-US" sz="1200" u="none" cap="none" strike="noStrike">
                <a:solidFill>
                  <a:srgbClr val="D4D4D4"/>
                </a:solidFill>
                <a:latin typeface="Arial"/>
                <a:ea typeface="Arial"/>
                <a:cs typeface="Arial"/>
                <a:sym typeface="Arial"/>
              </a:rPr>
              <a:t>;</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569CD6"/>
                </a:solidFill>
                <a:latin typeface="Arial"/>
                <a:ea typeface="Arial"/>
                <a:cs typeface="Arial"/>
                <a:sym typeface="Arial"/>
              </a:rPr>
              <a:t>let</a:t>
            </a:r>
            <a:r>
              <a:rPr b="0" i="0" lang="en-US" sz="1200" u="none" cap="none" strike="noStrike">
                <a:solidFill>
                  <a:srgbClr val="9CDCFE"/>
                </a:solidFill>
                <a:latin typeface="Arial"/>
                <a:ea typeface="Arial"/>
                <a:cs typeface="Arial"/>
                <a:sym typeface="Arial"/>
              </a:rPr>
              <a:t> z</a:t>
            </a:r>
            <a:r>
              <a:rPr b="0" i="0" lang="en-US" sz="1200" u="none" cap="none" strike="noStrike">
                <a:solidFill>
                  <a:srgbClr val="D4D4D4"/>
                </a:solidFill>
                <a:latin typeface="Arial"/>
                <a:ea typeface="Arial"/>
                <a:cs typeface="Arial"/>
                <a:sym typeface="Arial"/>
              </a:rPr>
              <a:t> = </a:t>
            </a:r>
            <a:r>
              <a:rPr b="0" i="0" lang="en-US" sz="1200" u="none" cap="none" strike="noStrike">
                <a:solidFill>
                  <a:srgbClr val="569CD6"/>
                </a:solidFill>
                <a:latin typeface="Arial"/>
                <a:ea typeface="Arial"/>
                <a:cs typeface="Arial"/>
                <a:sym typeface="Arial"/>
              </a:rPr>
              <a:t>new</a:t>
            </a:r>
            <a:r>
              <a:rPr b="0" i="0" lang="en-US" sz="1200" u="none" cap="none" strike="noStrike">
                <a:solidFill>
                  <a:srgbClr val="D4D4D4"/>
                </a:solidFill>
                <a:latin typeface="Arial"/>
                <a:ea typeface="Arial"/>
                <a:cs typeface="Arial"/>
                <a:sym typeface="Arial"/>
              </a:rPr>
              <a:t> </a:t>
            </a:r>
            <a:r>
              <a:rPr b="0" i="0" lang="en-US" sz="1200" u="none" cap="none" strike="noStrike">
                <a:solidFill>
                  <a:srgbClr val="4EC9B0"/>
                </a:solidFill>
                <a:latin typeface="Arial"/>
                <a:ea typeface="Arial"/>
                <a:cs typeface="Arial"/>
                <a:sym typeface="Arial"/>
              </a:rPr>
              <a:t>String</a:t>
            </a:r>
            <a:r>
              <a:rPr b="0" i="0" lang="en-US" sz="1200" u="none" cap="none" strike="noStrike">
                <a:solidFill>
                  <a:srgbClr val="D4D4D4"/>
                </a:solidFill>
                <a:latin typeface="Arial"/>
                <a:ea typeface="Arial"/>
                <a:cs typeface="Arial"/>
                <a:sym typeface="Arial"/>
              </a:rPr>
              <a:t>(</a:t>
            </a:r>
            <a:r>
              <a:rPr b="0" i="0" lang="en-US" sz="1200" u="none" cap="none" strike="noStrike">
                <a:solidFill>
                  <a:srgbClr val="CE9178"/>
                </a:solidFill>
                <a:latin typeface="Arial"/>
                <a:ea typeface="Arial"/>
                <a:cs typeface="Arial"/>
                <a:sym typeface="Arial"/>
              </a:rPr>
              <a:t>'This is an String object. We will discuss them later'</a:t>
            </a:r>
            <a:r>
              <a:rPr b="0" i="0" lang="en-US" sz="1200" u="none" cap="none" strike="noStrike">
                <a:solidFill>
                  <a:srgbClr val="D4D4D4"/>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83" name="Google Shape;183;p24"/>
          <p:cNvSpPr txBox="1"/>
          <p:nvPr/>
        </p:nvSpPr>
        <p:spPr>
          <a:xfrm>
            <a:off x="1350150" y="3677400"/>
            <a:ext cx="9805500" cy="7389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String primitives and string objects can be used interchangeably in most situations.</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There different way you can join two or more than two string. </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This is also known as concatenation.</a:t>
            </a:r>
            <a:endParaRPr b="0" i="0" sz="1400" u="none" cap="none" strike="noStrike">
              <a:solidFill>
                <a:srgbClr val="000000"/>
              </a:solidFill>
              <a:latin typeface="Arial"/>
              <a:ea typeface="Arial"/>
              <a:cs typeface="Arial"/>
              <a:sym typeface="Arial"/>
            </a:endParaRPr>
          </a:p>
        </p:txBody>
      </p:sp>
      <p:sp>
        <p:nvSpPr>
          <p:cNvPr id="184" name="Google Shape;184;p24"/>
          <p:cNvSpPr txBox="1"/>
          <p:nvPr/>
        </p:nvSpPr>
        <p:spPr>
          <a:xfrm>
            <a:off x="1350150" y="4381650"/>
            <a:ext cx="9805500" cy="369300"/>
          </a:xfrm>
          <a:prstGeom prst="rect">
            <a:avLst/>
          </a:prstGeom>
          <a:solidFill>
            <a:schemeClr val="dk1"/>
          </a:solidFill>
          <a:ln>
            <a:noFill/>
          </a:ln>
        </p:spPr>
        <p:txBody>
          <a:bodyPr anchorCtr="0" anchor="b"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9CDCFE"/>
                </a:solidFill>
                <a:latin typeface="Arial"/>
                <a:ea typeface="Arial"/>
                <a:cs typeface="Arial"/>
                <a:sym typeface="Arial"/>
              </a:rPr>
              <a:t>newString</a:t>
            </a:r>
            <a:r>
              <a:rPr b="0" i="0" lang="en-US" sz="1200" u="none" cap="none" strike="noStrike">
                <a:solidFill>
                  <a:srgbClr val="D4D4D4"/>
                </a:solidFill>
                <a:latin typeface="Arial"/>
                <a:ea typeface="Arial"/>
                <a:cs typeface="Arial"/>
                <a:sym typeface="Arial"/>
              </a:rPr>
              <a:t> =</a:t>
            </a:r>
            <a:r>
              <a:rPr b="0" i="0" lang="en-US" sz="1200" u="none" cap="none" strike="noStrike">
                <a:solidFill>
                  <a:srgbClr val="9CDCFE"/>
                </a:solidFill>
                <a:latin typeface="Arial"/>
                <a:ea typeface="Arial"/>
                <a:cs typeface="Arial"/>
                <a:sym typeface="Arial"/>
              </a:rPr>
              <a:t> x</a:t>
            </a:r>
            <a:r>
              <a:rPr b="0" i="0" lang="en-US" sz="1200" u="none" cap="none" strike="noStrike">
                <a:solidFill>
                  <a:srgbClr val="D4D4D4"/>
                </a:solidFill>
                <a:latin typeface="Arial"/>
                <a:ea typeface="Arial"/>
                <a:cs typeface="Arial"/>
                <a:sym typeface="Arial"/>
              </a:rPr>
              <a:t> +</a:t>
            </a:r>
            <a:r>
              <a:rPr b="0" i="0" lang="en-US" sz="1200" u="none" cap="none" strike="noStrike">
                <a:solidFill>
                  <a:srgbClr val="9CDCFE"/>
                </a:solidFill>
                <a:latin typeface="Arial"/>
                <a:ea typeface="Arial"/>
                <a:cs typeface="Arial"/>
                <a:sym typeface="Arial"/>
              </a:rPr>
              <a:t> y;</a:t>
            </a:r>
            <a:endParaRPr b="0" i="0" sz="1200" u="none" cap="none" strike="noStrike">
              <a:solidFill>
                <a:srgbClr val="569CD6"/>
              </a:solidFill>
              <a:latin typeface="Arial"/>
              <a:ea typeface="Arial"/>
              <a:cs typeface="Arial"/>
              <a:sym typeface="Arial"/>
            </a:endParaRPr>
          </a:p>
        </p:txBody>
      </p:sp>
      <p:sp>
        <p:nvSpPr>
          <p:cNvPr id="185" name="Google Shape;185;p24"/>
          <p:cNvSpPr txBox="1"/>
          <p:nvPr/>
        </p:nvSpPr>
        <p:spPr>
          <a:xfrm>
            <a:off x="1350150" y="4847000"/>
            <a:ext cx="9805500" cy="5541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You can concatenate two or more string with + operator. For strings + will join two strings.</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Or you can use concat() which joins two or more strings</a:t>
            </a:r>
            <a:endParaRPr b="0" i="0" sz="1400" u="none" cap="none" strike="noStrike">
              <a:solidFill>
                <a:srgbClr val="000000"/>
              </a:solidFill>
              <a:latin typeface="Arial"/>
              <a:ea typeface="Arial"/>
              <a:cs typeface="Arial"/>
              <a:sym typeface="Arial"/>
            </a:endParaRPr>
          </a:p>
        </p:txBody>
      </p:sp>
      <p:sp>
        <p:nvSpPr>
          <p:cNvPr id="186" name="Google Shape;186;p24"/>
          <p:cNvSpPr txBox="1"/>
          <p:nvPr/>
        </p:nvSpPr>
        <p:spPr>
          <a:xfrm>
            <a:off x="1329025" y="5369000"/>
            <a:ext cx="9805500" cy="369300"/>
          </a:xfrm>
          <a:prstGeom prst="rect">
            <a:avLst/>
          </a:prstGeom>
          <a:solidFill>
            <a:schemeClr val="dk1"/>
          </a:solidFill>
          <a:ln>
            <a:noFill/>
          </a:ln>
        </p:spPr>
        <p:txBody>
          <a:bodyPr anchorCtr="0" anchor="b"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9CDCFE"/>
                </a:solidFill>
                <a:latin typeface="Arial"/>
                <a:ea typeface="Arial"/>
                <a:cs typeface="Arial"/>
                <a:sym typeface="Arial"/>
              </a:rPr>
              <a:t>newString</a:t>
            </a:r>
            <a:r>
              <a:rPr b="0" i="0" lang="en-US" sz="1200" u="none" cap="none" strike="noStrike">
                <a:solidFill>
                  <a:srgbClr val="D4D4D4"/>
                </a:solidFill>
                <a:latin typeface="Arial"/>
                <a:ea typeface="Arial"/>
                <a:cs typeface="Arial"/>
                <a:sym typeface="Arial"/>
              </a:rPr>
              <a:t> = </a:t>
            </a:r>
            <a:r>
              <a:rPr b="0" i="0" lang="en-US" sz="1200" u="none" cap="none" strike="noStrike">
                <a:solidFill>
                  <a:srgbClr val="DCDCAA"/>
                </a:solidFill>
                <a:latin typeface="Arial"/>
                <a:ea typeface="Arial"/>
                <a:cs typeface="Arial"/>
                <a:sym typeface="Arial"/>
              </a:rPr>
              <a:t>concat</a:t>
            </a:r>
            <a:r>
              <a:rPr b="0" i="0" lang="en-US" sz="1200" u="none" cap="none" strike="noStrike">
                <a:solidFill>
                  <a:srgbClr val="D4D4D4"/>
                </a:solidFill>
                <a:latin typeface="Arial"/>
                <a:ea typeface="Arial"/>
                <a:cs typeface="Arial"/>
                <a:sym typeface="Arial"/>
              </a:rPr>
              <a:t>(</a:t>
            </a:r>
            <a:r>
              <a:rPr b="0" i="0" lang="en-US" sz="1200" u="none" cap="none" strike="noStrike">
                <a:solidFill>
                  <a:srgbClr val="9CDCFE"/>
                </a:solidFill>
                <a:latin typeface="Arial"/>
                <a:ea typeface="Arial"/>
                <a:cs typeface="Arial"/>
                <a:sym typeface="Arial"/>
              </a:rPr>
              <a:t>x</a:t>
            </a:r>
            <a:r>
              <a:rPr b="0" i="0" lang="en-US" sz="1200" u="none" cap="none" strike="noStrike">
                <a:solidFill>
                  <a:srgbClr val="D4D4D4"/>
                </a:solidFill>
                <a:latin typeface="Arial"/>
                <a:ea typeface="Arial"/>
                <a:cs typeface="Arial"/>
                <a:sym typeface="Arial"/>
              </a:rPr>
              <a:t>,</a:t>
            </a:r>
            <a:r>
              <a:rPr b="0" i="0" lang="en-US" sz="1200" u="none" cap="none" strike="noStrike">
                <a:solidFill>
                  <a:srgbClr val="9CDCFE"/>
                </a:solidFill>
                <a:latin typeface="Arial"/>
                <a:ea typeface="Arial"/>
                <a:cs typeface="Arial"/>
                <a:sym typeface="Arial"/>
              </a:rPr>
              <a:t>y</a:t>
            </a:r>
            <a:r>
              <a:rPr b="0" i="0" lang="en-US" sz="1200" u="none" cap="none" strike="noStrike">
                <a:solidFill>
                  <a:srgbClr val="D4D4D4"/>
                </a:solidFill>
                <a:latin typeface="Arial"/>
                <a:ea typeface="Arial"/>
                <a:cs typeface="Arial"/>
                <a:sym typeface="Arial"/>
              </a:rPr>
              <a:t>)</a:t>
            </a:r>
            <a:endParaRPr b="0" i="0" sz="1200" u="none" cap="none" strike="noStrike">
              <a:solidFill>
                <a:srgbClr val="9CDCFE"/>
              </a:solidFill>
              <a:latin typeface="Arial"/>
              <a:ea typeface="Arial"/>
              <a:cs typeface="Arial"/>
              <a:sym typeface="Arial"/>
            </a:endParaRPr>
          </a:p>
        </p:txBody>
      </p:sp>
      <p:sp>
        <p:nvSpPr>
          <p:cNvPr id="187" name="Google Shape;187;p24"/>
          <p:cNvSpPr txBox="1"/>
          <p:nvPr/>
        </p:nvSpPr>
        <p:spPr>
          <a:xfrm>
            <a:off x="1329025" y="5770275"/>
            <a:ext cx="9805500" cy="5541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You can concatenate two or more string with + operator. For strings + will join two strings.</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Or you can use concat() which joins two or more strings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5"/>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String</a:t>
            </a:r>
            <a:endParaRPr sz="3300"/>
          </a:p>
        </p:txBody>
      </p:sp>
      <p:sp>
        <p:nvSpPr>
          <p:cNvPr id="193" name="Google Shape;193;p2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94" name="Google Shape;194;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195" name="Google Shape;195;p25"/>
          <p:cNvSpPr txBox="1"/>
          <p:nvPr/>
        </p:nvSpPr>
        <p:spPr>
          <a:xfrm>
            <a:off x="1350150" y="2417000"/>
            <a:ext cx="9805500" cy="369300"/>
          </a:xfrm>
          <a:prstGeom prst="rect">
            <a:avLst/>
          </a:prstGeom>
          <a:solidFill>
            <a:schemeClr val="dk1"/>
          </a:solidFill>
          <a:ln>
            <a:noFill/>
          </a:ln>
        </p:spPr>
        <p:txBody>
          <a:bodyPr anchorCtr="0" anchor="b"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9CDCFE"/>
                </a:solidFill>
                <a:latin typeface="Arial"/>
                <a:ea typeface="Arial"/>
                <a:cs typeface="Arial"/>
                <a:sym typeface="Arial"/>
              </a:rPr>
              <a:t>newString</a:t>
            </a:r>
            <a:r>
              <a:rPr b="0" i="0" lang="en-US" sz="1200" u="none" cap="none" strike="noStrike">
                <a:solidFill>
                  <a:srgbClr val="D4D4D4"/>
                </a:solidFill>
                <a:latin typeface="Arial"/>
                <a:ea typeface="Arial"/>
                <a:cs typeface="Arial"/>
                <a:sym typeface="Arial"/>
              </a:rPr>
              <a:t>[</a:t>
            </a:r>
            <a:r>
              <a:rPr b="0" i="0" lang="en-US" sz="1200" u="none" cap="none" strike="noStrike">
                <a:solidFill>
                  <a:srgbClr val="B5CEA8"/>
                </a:solidFill>
                <a:latin typeface="Arial"/>
                <a:ea typeface="Arial"/>
                <a:cs typeface="Arial"/>
                <a:sym typeface="Arial"/>
              </a:rPr>
              <a:t>1</a:t>
            </a:r>
            <a:r>
              <a:rPr b="0" i="0" lang="en-US" sz="1200" u="none" cap="none" strike="noStrike">
                <a:solidFill>
                  <a:srgbClr val="D4D4D4"/>
                </a:solidFill>
                <a:latin typeface="Arial"/>
                <a:ea typeface="Arial"/>
                <a:cs typeface="Arial"/>
                <a:sym typeface="Arial"/>
              </a:rPr>
              <a:t>]</a:t>
            </a:r>
            <a:endParaRPr b="0" i="0" sz="1200" u="none" cap="none" strike="noStrike">
              <a:solidFill>
                <a:srgbClr val="569CD6"/>
              </a:solidFill>
              <a:latin typeface="Arial"/>
              <a:ea typeface="Arial"/>
              <a:cs typeface="Arial"/>
              <a:sym typeface="Arial"/>
            </a:endParaRPr>
          </a:p>
        </p:txBody>
      </p:sp>
      <p:sp>
        <p:nvSpPr>
          <p:cNvPr id="196" name="Google Shape;196;p25"/>
          <p:cNvSpPr txBox="1"/>
          <p:nvPr/>
        </p:nvSpPr>
        <p:spPr>
          <a:xfrm>
            <a:off x="1329025" y="2786300"/>
            <a:ext cx="9805500" cy="3693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The charAt() method returns the character at a specified index (position) in a string.</a:t>
            </a:r>
            <a:endParaRPr b="0" i="0" sz="1200" u="none" cap="none" strike="noStrike">
              <a:solidFill>
                <a:srgbClr val="000000"/>
              </a:solidFill>
              <a:latin typeface="Times New Roman"/>
              <a:ea typeface="Times New Roman"/>
              <a:cs typeface="Times New Roman"/>
              <a:sym typeface="Times New Roman"/>
            </a:endParaRPr>
          </a:p>
        </p:txBody>
      </p:sp>
      <p:sp>
        <p:nvSpPr>
          <p:cNvPr id="197" name="Google Shape;197;p25"/>
          <p:cNvSpPr txBox="1"/>
          <p:nvPr/>
        </p:nvSpPr>
        <p:spPr>
          <a:xfrm>
            <a:off x="1275775" y="4294275"/>
            <a:ext cx="9805500" cy="7389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slice() extracts a part of a string and returns the extracted part in a new string.</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It takes two parameters first the index it want to start from and second will be the index it end on to. The second index is not included. In the example 13 is not included so it will get up to index 12</a:t>
            </a:r>
            <a:endParaRPr b="0" i="0" sz="1200" u="none" cap="none" strike="noStrike">
              <a:solidFill>
                <a:srgbClr val="000000"/>
              </a:solidFill>
              <a:latin typeface="Times New Roman"/>
              <a:ea typeface="Times New Roman"/>
              <a:cs typeface="Times New Roman"/>
              <a:sym typeface="Times New Roman"/>
            </a:endParaRPr>
          </a:p>
        </p:txBody>
      </p:sp>
      <p:sp>
        <p:nvSpPr>
          <p:cNvPr id="198" name="Google Shape;198;p25"/>
          <p:cNvSpPr txBox="1"/>
          <p:nvPr/>
        </p:nvSpPr>
        <p:spPr>
          <a:xfrm>
            <a:off x="1275775" y="4970175"/>
            <a:ext cx="9858900" cy="369300"/>
          </a:xfrm>
          <a:prstGeom prst="rect">
            <a:avLst/>
          </a:prstGeom>
          <a:solidFill>
            <a:schemeClr val="dk1"/>
          </a:solidFill>
          <a:ln>
            <a:noFill/>
          </a:ln>
        </p:spPr>
        <p:txBody>
          <a:bodyPr anchorCtr="0" anchor="b"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569CD6"/>
                </a:solidFill>
                <a:latin typeface="Arial"/>
                <a:ea typeface="Arial"/>
                <a:cs typeface="Arial"/>
                <a:sym typeface="Arial"/>
              </a:rPr>
              <a:t>let</a:t>
            </a:r>
            <a:r>
              <a:rPr b="0" i="0" lang="en-US" sz="1200" u="none" cap="none" strike="noStrike">
                <a:solidFill>
                  <a:srgbClr val="9CDCFE"/>
                </a:solidFill>
                <a:latin typeface="Arial"/>
                <a:ea typeface="Arial"/>
                <a:cs typeface="Arial"/>
                <a:sym typeface="Arial"/>
              </a:rPr>
              <a:t> part</a:t>
            </a:r>
            <a:r>
              <a:rPr b="0" i="0" lang="en-US" sz="1200" u="none" cap="none" strike="noStrike">
                <a:solidFill>
                  <a:srgbClr val="D4D4D4"/>
                </a:solidFill>
                <a:latin typeface="Arial"/>
                <a:ea typeface="Arial"/>
                <a:cs typeface="Arial"/>
                <a:sym typeface="Arial"/>
              </a:rPr>
              <a:t> =</a:t>
            </a:r>
            <a:r>
              <a:rPr b="0" i="0" lang="en-US" sz="1200" u="none" cap="none" strike="noStrike">
                <a:solidFill>
                  <a:srgbClr val="9CDCFE"/>
                </a:solidFill>
                <a:latin typeface="Arial"/>
                <a:ea typeface="Arial"/>
                <a:cs typeface="Arial"/>
                <a:sym typeface="Arial"/>
              </a:rPr>
              <a:t> newString</a:t>
            </a:r>
            <a:r>
              <a:rPr b="0" i="0" lang="en-US" sz="1200" u="none" cap="none" strike="noStrike">
                <a:solidFill>
                  <a:srgbClr val="D4D4D4"/>
                </a:solidFill>
                <a:latin typeface="Arial"/>
                <a:ea typeface="Arial"/>
                <a:cs typeface="Arial"/>
                <a:sym typeface="Arial"/>
              </a:rPr>
              <a:t>.</a:t>
            </a:r>
            <a:r>
              <a:rPr b="0" i="0" lang="en-US" sz="1200" u="none" cap="none" strike="noStrike">
                <a:solidFill>
                  <a:srgbClr val="DCDCAA"/>
                </a:solidFill>
                <a:latin typeface="Arial"/>
                <a:ea typeface="Arial"/>
                <a:cs typeface="Arial"/>
                <a:sym typeface="Arial"/>
              </a:rPr>
              <a:t>slice</a:t>
            </a:r>
            <a:r>
              <a:rPr b="0" i="0" lang="en-US" sz="1200" u="none" cap="none" strike="noStrike">
                <a:solidFill>
                  <a:srgbClr val="D4D4D4"/>
                </a:solidFill>
                <a:latin typeface="Arial"/>
                <a:ea typeface="Arial"/>
                <a:cs typeface="Arial"/>
                <a:sym typeface="Arial"/>
              </a:rPr>
              <a:t>(</a:t>
            </a:r>
            <a:r>
              <a:rPr b="0" i="0" lang="en-US" sz="1200" u="none" cap="none" strike="noStrike">
                <a:solidFill>
                  <a:srgbClr val="B5CEA8"/>
                </a:solidFill>
                <a:latin typeface="Arial"/>
                <a:ea typeface="Arial"/>
                <a:cs typeface="Arial"/>
                <a:sym typeface="Arial"/>
              </a:rPr>
              <a:t>7</a:t>
            </a:r>
            <a:r>
              <a:rPr b="0" i="0" lang="en-US" sz="1200" u="none" cap="none" strike="noStrike">
                <a:solidFill>
                  <a:srgbClr val="D4D4D4"/>
                </a:solidFill>
                <a:latin typeface="Arial"/>
                <a:ea typeface="Arial"/>
                <a:cs typeface="Arial"/>
                <a:sym typeface="Arial"/>
              </a:rPr>
              <a:t>, </a:t>
            </a:r>
            <a:r>
              <a:rPr b="0" i="0" lang="en-US" sz="1200" u="none" cap="none" strike="noStrike">
                <a:solidFill>
                  <a:srgbClr val="B5CEA8"/>
                </a:solidFill>
                <a:latin typeface="Arial"/>
                <a:ea typeface="Arial"/>
                <a:cs typeface="Arial"/>
                <a:sym typeface="Arial"/>
              </a:rPr>
              <a:t>13</a:t>
            </a:r>
            <a:r>
              <a:rPr b="0" i="0" lang="en-US" sz="1200" u="none" cap="none" strike="noStrike">
                <a:solidFill>
                  <a:srgbClr val="D4D4D4"/>
                </a:solidFill>
                <a:latin typeface="Arial"/>
                <a:ea typeface="Arial"/>
                <a:cs typeface="Arial"/>
                <a:sym typeface="Arial"/>
              </a:rPr>
              <a:t>);</a:t>
            </a:r>
            <a:endParaRPr b="0" i="0" sz="1200" u="none" cap="none" strike="noStrike">
              <a:solidFill>
                <a:srgbClr val="9CDCFE"/>
              </a:solidFill>
              <a:latin typeface="Arial"/>
              <a:ea typeface="Arial"/>
              <a:cs typeface="Arial"/>
              <a:sym typeface="Arial"/>
            </a:endParaRPr>
          </a:p>
        </p:txBody>
      </p:sp>
      <p:sp>
        <p:nvSpPr>
          <p:cNvPr id="199" name="Google Shape;199;p25"/>
          <p:cNvSpPr txBox="1"/>
          <p:nvPr/>
        </p:nvSpPr>
        <p:spPr>
          <a:xfrm>
            <a:off x="1350150" y="1862900"/>
            <a:ext cx="9805500" cy="5541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String can be also seen as sequence of characters. There for we can treat them as array object also in some ways.</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To get the String value at any index you can just use the array notation. Use [] brackets and pass the index you want to get.</a:t>
            </a:r>
            <a:endParaRPr b="0" i="0" sz="1200" u="none" cap="none" strike="noStrike">
              <a:solidFill>
                <a:srgbClr val="000000"/>
              </a:solidFill>
              <a:latin typeface="Times New Roman"/>
              <a:ea typeface="Times New Roman"/>
              <a:cs typeface="Times New Roman"/>
              <a:sym typeface="Times New Roman"/>
            </a:endParaRPr>
          </a:p>
        </p:txBody>
      </p:sp>
      <p:sp>
        <p:nvSpPr>
          <p:cNvPr id="200" name="Google Shape;200;p25"/>
          <p:cNvSpPr txBox="1"/>
          <p:nvPr/>
        </p:nvSpPr>
        <p:spPr>
          <a:xfrm>
            <a:off x="1329025" y="3168475"/>
            <a:ext cx="9805500" cy="369300"/>
          </a:xfrm>
          <a:prstGeom prst="rect">
            <a:avLst/>
          </a:prstGeom>
          <a:solidFill>
            <a:schemeClr val="dk1"/>
          </a:solidFill>
          <a:ln>
            <a:noFill/>
          </a:ln>
        </p:spPr>
        <p:txBody>
          <a:bodyPr anchorCtr="0" anchor="b"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569CD6"/>
                </a:solidFill>
                <a:latin typeface="Arial"/>
                <a:ea typeface="Arial"/>
                <a:cs typeface="Arial"/>
                <a:sym typeface="Arial"/>
              </a:rPr>
              <a:t>let</a:t>
            </a:r>
            <a:r>
              <a:rPr b="0" i="0" lang="en-US" sz="1200" u="none" cap="none" strike="noStrike">
                <a:solidFill>
                  <a:srgbClr val="9CDCFE"/>
                </a:solidFill>
                <a:latin typeface="Arial"/>
                <a:ea typeface="Arial"/>
                <a:cs typeface="Arial"/>
                <a:sym typeface="Arial"/>
              </a:rPr>
              <a:t> letter</a:t>
            </a:r>
            <a:r>
              <a:rPr b="0" i="0" lang="en-US" sz="1200" u="none" cap="none" strike="noStrike">
                <a:solidFill>
                  <a:srgbClr val="D4D4D4"/>
                </a:solidFill>
                <a:latin typeface="Arial"/>
                <a:ea typeface="Arial"/>
                <a:cs typeface="Arial"/>
                <a:sym typeface="Arial"/>
              </a:rPr>
              <a:t> =</a:t>
            </a:r>
            <a:r>
              <a:rPr b="0" i="0" lang="en-US" sz="1200" u="none" cap="none" strike="noStrike">
                <a:solidFill>
                  <a:srgbClr val="9CDCFE"/>
                </a:solidFill>
                <a:latin typeface="Arial"/>
                <a:ea typeface="Arial"/>
                <a:cs typeface="Arial"/>
                <a:sym typeface="Arial"/>
              </a:rPr>
              <a:t> newString</a:t>
            </a:r>
            <a:r>
              <a:rPr b="0" i="0" lang="en-US" sz="1200" u="none" cap="none" strike="noStrike">
                <a:solidFill>
                  <a:srgbClr val="D4D4D4"/>
                </a:solidFill>
                <a:latin typeface="Arial"/>
                <a:ea typeface="Arial"/>
                <a:cs typeface="Arial"/>
                <a:sym typeface="Arial"/>
              </a:rPr>
              <a:t>.</a:t>
            </a:r>
            <a:r>
              <a:rPr b="0" i="0" lang="en-US" sz="1200" u="none" cap="none" strike="noStrike">
                <a:solidFill>
                  <a:srgbClr val="DCDCAA"/>
                </a:solidFill>
                <a:latin typeface="Arial"/>
                <a:ea typeface="Arial"/>
                <a:cs typeface="Arial"/>
                <a:sym typeface="Arial"/>
              </a:rPr>
              <a:t>charAt</a:t>
            </a:r>
            <a:r>
              <a:rPr b="0" i="0" lang="en-US" sz="1200" u="none" cap="none" strike="noStrike">
                <a:solidFill>
                  <a:srgbClr val="D4D4D4"/>
                </a:solidFill>
                <a:latin typeface="Arial"/>
                <a:ea typeface="Arial"/>
                <a:cs typeface="Arial"/>
                <a:sym typeface="Arial"/>
              </a:rPr>
              <a:t>(</a:t>
            </a:r>
            <a:r>
              <a:rPr b="0" i="0" lang="en-US" sz="1200" u="none" cap="none" strike="noStrike">
                <a:solidFill>
                  <a:srgbClr val="B5CEA8"/>
                </a:solidFill>
                <a:latin typeface="Arial"/>
                <a:ea typeface="Arial"/>
                <a:cs typeface="Arial"/>
                <a:sym typeface="Arial"/>
              </a:rPr>
              <a:t>0</a:t>
            </a:r>
            <a:r>
              <a:rPr b="0" i="0" lang="en-US" sz="1200" u="none" cap="none" strike="noStrike">
                <a:solidFill>
                  <a:srgbClr val="D4D4D4"/>
                </a:solidFill>
                <a:latin typeface="Arial"/>
                <a:ea typeface="Arial"/>
                <a:cs typeface="Arial"/>
                <a:sym typeface="Arial"/>
              </a:rPr>
              <a:t>)</a:t>
            </a:r>
            <a:endParaRPr b="0" i="0" sz="1200" u="none" cap="none" strike="noStrike">
              <a:solidFill>
                <a:srgbClr val="9CDCFE"/>
              </a:solidFill>
              <a:latin typeface="Arial"/>
              <a:ea typeface="Arial"/>
              <a:cs typeface="Arial"/>
              <a:sym typeface="Arial"/>
            </a:endParaRPr>
          </a:p>
        </p:txBody>
      </p:sp>
      <p:sp>
        <p:nvSpPr>
          <p:cNvPr id="201" name="Google Shape;201;p25"/>
          <p:cNvSpPr txBox="1"/>
          <p:nvPr/>
        </p:nvSpPr>
        <p:spPr>
          <a:xfrm>
            <a:off x="1329025" y="3583975"/>
            <a:ext cx="9805500" cy="3693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To find out the length you can use </a:t>
            </a:r>
            <a:r>
              <a:rPr b="1" i="1" lang="en-US" sz="1200" u="none" cap="none" strike="noStrike">
                <a:solidFill>
                  <a:srgbClr val="000000"/>
                </a:solidFill>
                <a:latin typeface="Times New Roman"/>
                <a:ea typeface="Times New Roman"/>
                <a:cs typeface="Times New Roman"/>
                <a:sym typeface="Times New Roman"/>
              </a:rPr>
              <a:t>length</a:t>
            </a:r>
            <a:r>
              <a:rPr b="0" i="0" lang="en-US" sz="1200" u="none" cap="none" strike="noStrike">
                <a:solidFill>
                  <a:srgbClr val="000000"/>
                </a:solidFill>
                <a:latin typeface="Times New Roman"/>
                <a:ea typeface="Times New Roman"/>
                <a:cs typeface="Times New Roman"/>
                <a:sym typeface="Times New Roman"/>
              </a:rPr>
              <a:t> </a:t>
            </a:r>
            <a:endParaRPr b="0" i="0" sz="1200" u="none" cap="none" strike="noStrike">
              <a:solidFill>
                <a:srgbClr val="000000"/>
              </a:solidFill>
              <a:latin typeface="Times New Roman"/>
              <a:ea typeface="Times New Roman"/>
              <a:cs typeface="Times New Roman"/>
              <a:sym typeface="Times New Roman"/>
            </a:endParaRPr>
          </a:p>
        </p:txBody>
      </p:sp>
      <p:sp>
        <p:nvSpPr>
          <p:cNvPr id="202" name="Google Shape;202;p25"/>
          <p:cNvSpPr txBox="1"/>
          <p:nvPr/>
        </p:nvSpPr>
        <p:spPr>
          <a:xfrm>
            <a:off x="1275775" y="3893000"/>
            <a:ext cx="9805500" cy="369300"/>
          </a:xfrm>
          <a:prstGeom prst="rect">
            <a:avLst/>
          </a:prstGeom>
          <a:solidFill>
            <a:schemeClr val="dk1"/>
          </a:solidFill>
          <a:ln>
            <a:noFill/>
          </a:ln>
        </p:spPr>
        <p:txBody>
          <a:bodyPr anchorCtr="0" anchor="b"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9CDCFE"/>
                </a:solidFill>
                <a:latin typeface="Arial"/>
                <a:ea typeface="Arial"/>
                <a:cs typeface="Arial"/>
                <a:sym typeface="Arial"/>
              </a:rPr>
              <a:t>newString</a:t>
            </a:r>
            <a:r>
              <a:rPr b="0" i="0" lang="en-US" sz="1200" u="none" cap="none" strike="noStrike">
                <a:solidFill>
                  <a:srgbClr val="D4D4D4"/>
                </a:solidFill>
                <a:latin typeface="Arial"/>
                <a:ea typeface="Arial"/>
                <a:cs typeface="Arial"/>
                <a:sym typeface="Arial"/>
              </a:rPr>
              <a:t>.</a:t>
            </a:r>
            <a:r>
              <a:rPr b="0" i="0" lang="en-US" sz="1200" u="none" cap="none" strike="noStrike">
                <a:solidFill>
                  <a:srgbClr val="9CDCFE"/>
                </a:solidFill>
                <a:latin typeface="Arial"/>
                <a:ea typeface="Arial"/>
                <a:cs typeface="Arial"/>
                <a:sym typeface="Arial"/>
              </a:rPr>
              <a:t>length</a:t>
            </a:r>
            <a:endParaRPr b="0" i="0" sz="1200" u="none" cap="none" strike="noStrike">
              <a:solidFill>
                <a:srgbClr val="569CD6"/>
              </a:solidFill>
              <a:latin typeface="Arial"/>
              <a:ea typeface="Arial"/>
              <a:cs typeface="Arial"/>
              <a:sym typeface="Arial"/>
            </a:endParaRPr>
          </a:p>
        </p:txBody>
      </p:sp>
      <p:sp>
        <p:nvSpPr>
          <p:cNvPr id="203" name="Google Shape;203;p25"/>
          <p:cNvSpPr txBox="1"/>
          <p:nvPr/>
        </p:nvSpPr>
        <p:spPr>
          <a:xfrm>
            <a:off x="1275775" y="5374175"/>
            <a:ext cx="9858900" cy="7389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substring() is similar to slice().</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The difference is that start and end values less than 0 are treated as 0 in substring().</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If you omit the second parameter, substring() will slice out the rest of the string.</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6"/>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String</a:t>
            </a:r>
            <a:endParaRPr sz="3300"/>
          </a:p>
        </p:txBody>
      </p:sp>
      <p:sp>
        <p:nvSpPr>
          <p:cNvPr id="209" name="Google Shape;209;p2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10" name="Google Shape;210;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11" name="Google Shape;211;p26"/>
          <p:cNvSpPr txBox="1"/>
          <p:nvPr/>
        </p:nvSpPr>
        <p:spPr>
          <a:xfrm>
            <a:off x="1296500" y="2608075"/>
            <a:ext cx="9805500" cy="369300"/>
          </a:xfrm>
          <a:prstGeom prst="rect">
            <a:avLst/>
          </a:prstGeom>
          <a:solidFill>
            <a:schemeClr val="dk1"/>
          </a:solidFill>
          <a:ln>
            <a:noFill/>
          </a:ln>
        </p:spPr>
        <p:txBody>
          <a:bodyPr anchorCtr="0" anchor="b"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569CD6"/>
                </a:solidFill>
                <a:latin typeface="Arial"/>
                <a:ea typeface="Arial"/>
                <a:cs typeface="Arial"/>
                <a:sym typeface="Arial"/>
              </a:rPr>
              <a:t>let</a:t>
            </a:r>
            <a:r>
              <a:rPr b="0" i="0" lang="en-US" sz="1200" u="none" cap="none" strike="noStrike">
                <a:solidFill>
                  <a:srgbClr val="9CDCFE"/>
                </a:solidFill>
                <a:latin typeface="Arial"/>
                <a:ea typeface="Arial"/>
                <a:cs typeface="Arial"/>
                <a:sym typeface="Arial"/>
              </a:rPr>
              <a:t> part</a:t>
            </a:r>
            <a:r>
              <a:rPr b="0" i="0" lang="en-US" sz="1200" u="none" cap="none" strike="noStrike">
                <a:solidFill>
                  <a:srgbClr val="D4D4D4"/>
                </a:solidFill>
                <a:latin typeface="Arial"/>
                <a:ea typeface="Arial"/>
                <a:cs typeface="Arial"/>
                <a:sym typeface="Arial"/>
              </a:rPr>
              <a:t> =</a:t>
            </a:r>
            <a:r>
              <a:rPr b="0" i="0" lang="en-US" sz="1200" u="none" cap="none" strike="noStrike">
                <a:solidFill>
                  <a:srgbClr val="9CDCFE"/>
                </a:solidFill>
                <a:latin typeface="Arial"/>
                <a:ea typeface="Arial"/>
                <a:cs typeface="Arial"/>
                <a:sym typeface="Arial"/>
              </a:rPr>
              <a:t> newString</a:t>
            </a:r>
            <a:r>
              <a:rPr b="0" i="0" lang="en-US" sz="1200" u="none" cap="none" strike="noStrike">
                <a:solidFill>
                  <a:srgbClr val="D4D4D4"/>
                </a:solidFill>
                <a:latin typeface="Arial"/>
                <a:ea typeface="Arial"/>
                <a:cs typeface="Arial"/>
                <a:sym typeface="Arial"/>
              </a:rPr>
              <a:t>.</a:t>
            </a:r>
            <a:r>
              <a:rPr b="0" i="0" lang="en-US" sz="1200" u="none" cap="none" strike="noStrike">
                <a:solidFill>
                  <a:srgbClr val="DCDCAA"/>
                </a:solidFill>
                <a:latin typeface="Arial"/>
                <a:ea typeface="Arial"/>
                <a:cs typeface="Arial"/>
                <a:sym typeface="Arial"/>
              </a:rPr>
              <a:t>substring</a:t>
            </a:r>
            <a:r>
              <a:rPr b="0" i="0" lang="en-US" sz="1200" u="none" cap="none" strike="noStrike">
                <a:solidFill>
                  <a:srgbClr val="D4D4D4"/>
                </a:solidFill>
                <a:latin typeface="Arial"/>
                <a:ea typeface="Arial"/>
                <a:cs typeface="Arial"/>
                <a:sym typeface="Arial"/>
              </a:rPr>
              <a:t>(</a:t>
            </a:r>
            <a:r>
              <a:rPr b="0" i="0" lang="en-US" sz="1200" u="none" cap="none" strike="noStrike">
                <a:solidFill>
                  <a:srgbClr val="B5CEA8"/>
                </a:solidFill>
                <a:latin typeface="Arial"/>
                <a:ea typeface="Arial"/>
                <a:cs typeface="Arial"/>
                <a:sym typeface="Arial"/>
              </a:rPr>
              <a:t>7</a:t>
            </a:r>
            <a:r>
              <a:rPr b="0" i="0" lang="en-US" sz="1200" u="none" cap="none" strike="noStrike">
                <a:solidFill>
                  <a:srgbClr val="D4D4D4"/>
                </a:solidFill>
                <a:latin typeface="Arial"/>
                <a:ea typeface="Arial"/>
                <a:cs typeface="Arial"/>
                <a:sym typeface="Arial"/>
              </a:rPr>
              <a:t>, </a:t>
            </a:r>
            <a:r>
              <a:rPr b="0" i="0" lang="en-US" sz="1200" u="none" cap="none" strike="noStrike">
                <a:solidFill>
                  <a:srgbClr val="B5CEA8"/>
                </a:solidFill>
                <a:latin typeface="Arial"/>
                <a:ea typeface="Arial"/>
                <a:cs typeface="Arial"/>
                <a:sym typeface="Arial"/>
              </a:rPr>
              <a:t>13</a:t>
            </a:r>
            <a:r>
              <a:rPr b="0" i="0" lang="en-US" sz="1200" u="none" cap="none" strike="noStrike">
                <a:solidFill>
                  <a:srgbClr val="D4D4D4"/>
                </a:solidFill>
                <a:latin typeface="Arial"/>
                <a:ea typeface="Arial"/>
                <a:cs typeface="Arial"/>
                <a:sym typeface="Arial"/>
              </a:rPr>
              <a:t>);</a:t>
            </a:r>
            <a:endParaRPr b="0" i="0" sz="1200" u="none" cap="none" strike="noStrike">
              <a:solidFill>
                <a:srgbClr val="9CDCFE"/>
              </a:solidFill>
              <a:latin typeface="Arial"/>
              <a:ea typeface="Arial"/>
              <a:cs typeface="Arial"/>
              <a:sym typeface="Arial"/>
            </a:endParaRPr>
          </a:p>
        </p:txBody>
      </p:sp>
      <p:sp>
        <p:nvSpPr>
          <p:cNvPr id="212" name="Google Shape;212;p26"/>
          <p:cNvSpPr txBox="1"/>
          <p:nvPr/>
        </p:nvSpPr>
        <p:spPr>
          <a:xfrm>
            <a:off x="1097275" y="1869175"/>
            <a:ext cx="9858900" cy="7389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substring() is similar to slice().</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The difference is that start and end values less than 0 are treated as 0 in substring().</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If you omit the second parameter, substring() will slice out the rest of the string.</a:t>
            </a:r>
            <a:endParaRPr b="0" i="0" sz="1200" u="none" cap="none" strike="noStrike">
              <a:solidFill>
                <a:srgbClr val="000000"/>
              </a:solidFill>
              <a:latin typeface="Times New Roman"/>
              <a:ea typeface="Times New Roman"/>
              <a:cs typeface="Times New Roman"/>
              <a:sym typeface="Times New Roman"/>
            </a:endParaRPr>
          </a:p>
        </p:txBody>
      </p:sp>
      <p:sp>
        <p:nvSpPr>
          <p:cNvPr id="213" name="Google Shape;213;p26"/>
          <p:cNvSpPr txBox="1"/>
          <p:nvPr/>
        </p:nvSpPr>
        <p:spPr>
          <a:xfrm>
            <a:off x="1142900" y="3049000"/>
            <a:ext cx="10112700" cy="3693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The replace() method replaces a specified value with another value in a string:</a:t>
            </a:r>
            <a:endParaRPr b="0" i="0" sz="1200" u="none" cap="none" strike="noStrike">
              <a:solidFill>
                <a:srgbClr val="000000"/>
              </a:solidFill>
              <a:latin typeface="Times New Roman"/>
              <a:ea typeface="Times New Roman"/>
              <a:cs typeface="Times New Roman"/>
              <a:sym typeface="Times New Roman"/>
            </a:endParaRPr>
          </a:p>
        </p:txBody>
      </p:sp>
      <p:sp>
        <p:nvSpPr>
          <p:cNvPr id="214" name="Google Shape;214;p26"/>
          <p:cNvSpPr txBox="1"/>
          <p:nvPr/>
        </p:nvSpPr>
        <p:spPr>
          <a:xfrm>
            <a:off x="1296500" y="3418300"/>
            <a:ext cx="9805500" cy="554100"/>
          </a:xfrm>
          <a:prstGeom prst="rect">
            <a:avLst/>
          </a:prstGeom>
          <a:solidFill>
            <a:schemeClr val="dk1"/>
          </a:solidFill>
          <a:ln>
            <a:noFill/>
          </a:ln>
        </p:spPr>
        <p:txBody>
          <a:bodyPr anchorCtr="0" anchor="b"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569CD6"/>
                </a:solidFill>
                <a:latin typeface="Arial"/>
                <a:ea typeface="Arial"/>
                <a:cs typeface="Arial"/>
                <a:sym typeface="Arial"/>
              </a:rPr>
              <a:t>let</a:t>
            </a:r>
            <a:r>
              <a:rPr b="0" i="0" lang="en-US" sz="1200" u="none" cap="none" strike="noStrike">
                <a:solidFill>
                  <a:srgbClr val="9CDCFE"/>
                </a:solidFill>
                <a:latin typeface="Arial"/>
                <a:ea typeface="Arial"/>
                <a:cs typeface="Arial"/>
                <a:sym typeface="Arial"/>
              </a:rPr>
              <a:t> text</a:t>
            </a:r>
            <a:r>
              <a:rPr b="0" i="0" lang="en-US" sz="1200" u="none" cap="none" strike="noStrike">
                <a:solidFill>
                  <a:srgbClr val="D4D4D4"/>
                </a:solidFill>
                <a:latin typeface="Arial"/>
                <a:ea typeface="Arial"/>
                <a:cs typeface="Arial"/>
                <a:sym typeface="Arial"/>
              </a:rPr>
              <a:t> = </a:t>
            </a:r>
            <a:r>
              <a:rPr b="0" i="0" lang="en-US" sz="1200" u="none" cap="none" strike="noStrike">
                <a:solidFill>
                  <a:srgbClr val="CE9178"/>
                </a:solidFill>
                <a:latin typeface="Arial"/>
                <a:ea typeface="Arial"/>
                <a:cs typeface="Arial"/>
                <a:sym typeface="Arial"/>
              </a:rPr>
              <a:t>"Lets complete this task tommorow"</a:t>
            </a:r>
            <a:r>
              <a:rPr b="0" i="0" lang="en-US" sz="1200" u="none" cap="none" strike="noStrike">
                <a:solidFill>
                  <a:srgbClr val="D4D4D4"/>
                </a:solidFill>
                <a:latin typeface="Arial"/>
                <a:ea typeface="Arial"/>
                <a:cs typeface="Arial"/>
                <a:sym typeface="Arial"/>
              </a:rPr>
              <a:t>;</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569CD6"/>
                </a:solidFill>
                <a:latin typeface="Arial"/>
                <a:ea typeface="Arial"/>
                <a:cs typeface="Arial"/>
                <a:sym typeface="Arial"/>
              </a:rPr>
              <a:t>let</a:t>
            </a:r>
            <a:r>
              <a:rPr b="0" i="0" lang="en-US" sz="1200" u="none" cap="none" strike="noStrike">
                <a:solidFill>
                  <a:srgbClr val="9CDCFE"/>
                </a:solidFill>
                <a:latin typeface="Arial"/>
                <a:ea typeface="Arial"/>
                <a:cs typeface="Arial"/>
                <a:sym typeface="Arial"/>
              </a:rPr>
              <a:t> newText</a:t>
            </a:r>
            <a:r>
              <a:rPr b="0" i="0" lang="en-US" sz="1200" u="none" cap="none" strike="noStrike">
                <a:solidFill>
                  <a:srgbClr val="D4D4D4"/>
                </a:solidFill>
                <a:latin typeface="Arial"/>
                <a:ea typeface="Arial"/>
                <a:cs typeface="Arial"/>
                <a:sym typeface="Arial"/>
              </a:rPr>
              <a:t> =</a:t>
            </a:r>
            <a:r>
              <a:rPr b="0" i="0" lang="en-US" sz="1200" u="none" cap="none" strike="noStrike">
                <a:solidFill>
                  <a:srgbClr val="9CDCFE"/>
                </a:solidFill>
                <a:latin typeface="Arial"/>
                <a:ea typeface="Arial"/>
                <a:cs typeface="Arial"/>
                <a:sym typeface="Arial"/>
              </a:rPr>
              <a:t> text</a:t>
            </a:r>
            <a:r>
              <a:rPr b="0" i="0" lang="en-US" sz="1200" u="none" cap="none" strike="noStrike">
                <a:solidFill>
                  <a:srgbClr val="D4D4D4"/>
                </a:solidFill>
                <a:latin typeface="Arial"/>
                <a:ea typeface="Arial"/>
                <a:cs typeface="Arial"/>
                <a:sym typeface="Arial"/>
              </a:rPr>
              <a:t>.</a:t>
            </a:r>
            <a:r>
              <a:rPr b="0" i="0" lang="en-US" sz="1200" u="none" cap="none" strike="noStrike">
                <a:solidFill>
                  <a:srgbClr val="DCDCAA"/>
                </a:solidFill>
                <a:latin typeface="Arial"/>
                <a:ea typeface="Arial"/>
                <a:cs typeface="Arial"/>
                <a:sym typeface="Arial"/>
              </a:rPr>
              <a:t>replace</a:t>
            </a:r>
            <a:r>
              <a:rPr b="0" i="0" lang="en-US" sz="1200" u="none" cap="none" strike="noStrike">
                <a:solidFill>
                  <a:srgbClr val="D4D4D4"/>
                </a:solidFill>
                <a:latin typeface="Arial"/>
                <a:ea typeface="Arial"/>
                <a:cs typeface="Arial"/>
                <a:sym typeface="Arial"/>
              </a:rPr>
              <a:t>(</a:t>
            </a:r>
            <a:r>
              <a:rPr b="0" i="0" lang="en-US" sz="1200" u="none" cap="none" strike="noStrike">
                <a:solidFill>
                  <a:srgbClr val="CE9178"/>
                </a:solidFill>
                <a:latin typeface="Arial"/>
                <a:ea typeface="Arial"/>
                <a:cs typeface="Arial"/>
                <a:sym typeface="Arial"/>
              </a:rPr>
              <a:t>"complete"</a:t>
            </a:r>
            <a:r>
              <a:rPr b="0" i="0" lang="en-US" sz="1200" u="none" cap="none" strike="noStrike">
                <a:solidFill>
                  <a:srgbClr val="D4D4D4"/>
                </a:solidFill>
                <a:latin typeface="Arial"/>
                <a:ea typeface="Arial"/>
                <a:cs typeface="Arial"/>
                <a:sym typeface="Arial"/>
              </a:rPr>
              <a:t>, </a:t>
            </a:r>
            <a:r>
              <a:rPr b="0" i="0" lang="en-US" sz="1200" u="none" cap="none" strike="noStrike">
                <a:solidFill>
                  <a:srgbClr val="CE9178"/>
                </a:solidFill>
                <a:latin typeface="Arial"/>
                <a:ea typeface="Arial"/>
                <a:cs typeface="Arial"/>
                <a:sym typeface="Arial"/>
              </a:rPr>
              <a:t>"finsh"</a:t>
            </a:r>
            <a:r>
              <a:rPr b="0" i="0" lang="en-US" sz="1200" u="none" cap="none" strike="noStrike">
                <a:solidFill>
                  <a:srgbClr val="D4D4D4"/>
                </a:solidFill>
                <a:latin typeface="Arial"/>
                <a:ea typeface="Arial"/>
                <a:cs typeface="Arial"/>
                <a:sym typeface="Arial"/>
              </a:rPr>
              <a:t>);</a:t>
            </a:r>
            <a:endParaRPr b="0" i="0" sz="1200" u="none" cap="none" strike="noStrike">
              <a:solidFill>
                <a:srgbClr val="569CD6"/>
              </a:solidFill>
              <a:latin typeface="Arial"/>
              <a:ea typeface="Arial"/>
              <a:cs typeface="Arial"/>
              <a:sym typeface="Arial"/>
            </a:endParaRPr>
          </a:p>
        </p:txBody>
      </p:sp>
      <p:sp>
        <p:nvSpPr>
          <p:cNvPr id="215" name="Google Shape;215;p26"/>
          <p:cNvSpPr txBox="1"/>
          <p:nvPr/>
        </p:nvSpPr>
        <p:spPr>
          <a:xfrm>
            <a:off x="1142900" y="4008100"/>
            <a:ext cx="9530700" cy="5541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A string is converted to upper case with toUpperCase():</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A string is converted to lower case with toLowerCase():</a:t>
            </a:r>
            <a:endParaRPr b="0" i="0" sz="1400" u="none" cap="none" strike="noStrike">
              <a:solidFill>
                <a:srgbClr val="000000"/>
              </a:solidFill>
              <a:latin typeface="Arial"/>
              <a:ea typeface="Arial"/>
              <a:cs typeface="Arial"/>
              <a:sym typeface="Arial"/>
            </a:endParaRPr>
          </a:p>
        </p:txBody>
      </p:sp>
      <p:sp>
        <p:nvSpPr>
          <p:cNvPr id="216" name="Google Shape;216;p26"/>
          <p:cNvSpPr txBox="1"/>
          <p:nvPr/>
        </p:nvSpPr>
        <p:spPr>
          <a:xfrm>
            <a:off x="1350175" y="4518475"/>
            <a:ext cx="9805500" cy="554100"/>
          </a:xfrm>
          <a:prstGeom prst="rect">
            <a:avLst/>
          </a:prstGeom>
          <a:solidFill>
            <a:schemeClr val="dk1"/>
          </a:solidFill>
          <a:ln>
            <a:noFill/>
          </a:ln>
        </p:spPr>
        <p:txBody>
          <a:bodyPr anchorCtr="0" anchor="b"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569CD6"/>
                </a:solidFill>
                <a:latin typeface="Arial"/>
                <a:ea typeface="Arial"/>
                <a:cs typeface="Arial"/>
                <a:sym typeface="Arial"/>
              </a:rPr>
              <a:t>let</a:t>
            </a:r>
            <a:r>
              <a:rPr b="0" i="0" lang="en-US" sz="1200" u="none" cap="none" strike="noStrike">
                <a:solidFill>
                  <a:srgbClr val="9CDCFE"/>
                </a:solidFill>
                <a:latin typeface="Arial"/>
                <a:ea typeface="Arial"/>
                <a:cs typeface="Arial"/>
                <a:sym typeface="Arial"/>
              </a:rPr>
              <a:t> newTextUpper</a:t>
            </a:r>
            <a:r>
              <a:rPr b="0" i="0" lang="en-US" sz="1200" u="none" cap="none" strike="noStrike">
                <a:solidFill>
                  <a:srgbClr val="D4D4D4"/>
                </a:solidFill>
                <a:latin typeface="Arial"/>
                <a:ea typeface="Arial"/>
                <a:cs typeface="Arial"/>
                <a:sym typeface="Arial"/>
              </a:rPr>
              <a:t> =</a:t>
            </a:r>
            <a:r>
              <a:rPr b="0" i="0" lang="en-US" sz="1200" u="none" cap="none" strike="noStrike">
                <a:solidFill>
                  <a:srgbClr val="9CDCFE"/>
                </a:solidFill>
                <a:latin typeface="Arial"/>
                <a:ea typeface="Arial"/>
                <a:cs typeface="Arial"/>
                <a:sym typeface="Arial"/>
              </a:rPr>
              <a:t> text</a:t>
            </a:r>
            <a:r>
              <a:rPr b="0" i="0" lang="en-US" sz="1200" u="none" cap="none" strike="noStrike">
                <a:solidFill>
                  <a:srgbClr val="D4D4D4"/>
                </a:solidFill>
                <a:latin typeface="Arial"/>
                <a:ea typeface="Arial"/>
                <a:cs typeface="Arial"/>
                <a:sym typeface="Arial"/>
              </a:rPr>
              <a:t>.</a:t>
            </a:r>
            <a:r>
              <a:rPr b="0" i="0" lang="en-US" sz="1200" u="none" cap="none" strike="noStrike">
                <a:solidFill>
                  <a:srgbClr val="DCDCAA"/>
                </a:solidFill>
                <a:latin typeface="Arial"/>
                <a:ea typeface="Arial"/>
                <a:cs typeface="Arial"/>
                <a:sym typeface="Arial"/>
              </a:rPr>
              <a:t>toUpperCase</a:t>
            </a:r>
            <a:r>
              <a:rPr b="0" i="0" lang="en-US" sz="1200" u="none" cap="none" strike="noStrike">
                <a:solidFill>
                  <a:srgbClr val="D4D4D4"/>
                </a:solidFill>
                <a:latin typeface="Arial"/>
                <a:ea typeface="Arial"/>
                <a:cs typeface="Arial"/>
                <a:sym typeface="Arial"/>
              </a:rPr>
              <a:t>()</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569CD6"/>
                </a:solidFill>
                <a:latin typeface="Arial"/>
                <a:ea typeface="Arial"/>
                <a:cs typeface="Arial"/>
                <a:sym typeface="Arial"/>
              </a:rPr>
              <a:t>let</a:t>
            </a:r>
            <a:r>
              <a:rPr b="0" i="0" lang="en-US" sz="1200" u="none" cap="none" strike="noStrike">
                <a:solidFill>
                  <a:srgbClr val="9CDCFE"/>
                </a:solidFill>
                <a:latin typeface="Arial"/>
                <a:ea typeface="Arial"/>
                <a:cs typeface="Arial"/>
                <a:sym typeface="Arial"/>
              </a:rPr>
              <a:t> newTextLower</a:t>
            </a:r>
            <a:r>
              <a:rPr b="0" i="0" lang="en-US" sz="1200" u="none" cap="none" strike="noStrike">
                <a:solidFill>
                  <a:srgbClr val="D4D4D4"/>
                </a:solidFill>
                <a:latin typeface="Arial"/>
                <a:ea typeface="Arial"/>
                <a:cs typeface="Arial"/>
                <a:sym typeface="Arial"/>
              </a:rPr>
              <a:t> =</a:t>
            </a:r>
            <a:r>
              <a:rPr b="0" i="0" lang="en-US" sz="1200" u="none" cap="none" strike="noStrike">
                <a:solidFill>
                  <a:srgbClr val="9CDCFE"/>
                </a:solidFill>
                <a:latin typeface="Arial"/>
                <a:ea typeface="Arial"/>
                <a:cs typeface="Arial"/>
                <a:sym typeface="Arial"/>
              </a:rPr>
              <a:t> text</a:t>
            </a:r>
            <a:r>
              <a:rPr b="0" i="0" lang="en-US" sz="1200" u="none" cap="none" strike="noStrike">
                <a:solidFill>
                  <a:srgbClr val="D4D4D4"/>
                </a:solidFill>
                <a:latin typeface="Arial"/>
                <a:ea typeface="Arial"/>
                <a:cs typeface="Arial"/>
                <a:sym typeface="Arial"/>
              </a:rPr>
              <a:t>.</a:t>
            </a:r>
            <a:r>
              <a:rPr b="0" i="0" lang="en-US" sz="1200" u="none" cap="none" strike="noStrike">
                <a:solidFill>
                  <a:srgbClr val="DCDCAA"/>
                </a:solidFill>
                <a:latin typeface="Arial"/>
                <a:ea typeface="Arial"/>
                <a:cs typeface="Arial"/>
                <a:sym typeface="Arial"/>
              </a:rPr>
              <a:t>toLowerCase</a:t>
            </a:r>
            <a:r>
              <a:rPr b="0" i="0" lang="en-US" sz="1200" u="none" cap="none" strike="noStrike">
                <a:solidFill>
                  <a:srgbClr val="D4D4D4"/>
                </a:solidFill>
                <a:latin typeface="Arial"/>
                <a:ea typeface="Arial"/>
                <a:cs typeface="Arial"/>
                <a:sym typeface="Arial"/>
              </a:rPr>
              <a:t>()</a:t>
            </a:r>
            <a:endParaRPr b="0" i="0" sz="1200" u="none" cap="none" strike="noStrike">
              <a:solidFill>
                <a:srgbClr val="569CD6"/>
              </a:solidFill>
              <a:latin typeface="Arial"/>
              <a:ea typeface="Arial"/>
              <a:cs typeface="Arial"/>
              <a:sym typeface="Arial"/>
            </a:endParaRPr>
          </a:p>
        </p:txBody>
      </p:sp>
      <p:sp>
        <p:nvSpPr>
          <p:cNvPr id="217" name="Google Shape;217;p26"/>
          <p:cNvSpPr txBox="1"/>
          <p:nvPr/>
        </p:nvSpPr>
        <p:spPr>
          <a:xfrm>
            <a:off x="1186675" y="5089438"/>
            <a:ext cx="9226500" cy="3693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The trim() method removes whitespace from both sides of a string.</a:t>
            </a:r>
            <a:endParaRPr b="0" i="0" sz="1200" u="none" cap="none" strike="noStrike">
              <a:solidFill>
                <a:srgbClr val="000000"/>
              </a:solidFill>
              <a:latin typeface="Times New Roman"/>
              <a:ea typeface="Times New Roman"/>
              <a:cs typeface="Times New Roman"/>
              <a:sym typeface="Times New Roman"/>
            </a:endParaRPr>
          </a:p>
        </p:txBody>
      </p:sp>
      <p:sp>
        <p:nvSpPr>
          <p:cNvPr id="218" name="Google Shape;218;p26"/>
          <p:cNvSpPr txBox="1"/>
          <p:nvPr/>
        </p:nvSpPr>
        <p:spPr>
          <a:xfrm>
            <a:off x="1350175" y="5458738"/>
            <a:ext cx="9805500" cy="369300"/>
          </a:xfrm>
          <a:prstGeom prst="rect">
            <a:avLst/>
          </a:prstGeom>
          <a:solidFill>
            <a:schemeClr val="dk1"/>
          </a:solidFill>
          <a:ln>
            <a:noFill/>
          </a:ln>
        </p:spPr>
        <p:txBody>
          <a:bodyPr anchorCtr="0" anchor="b"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569CD6"/>
                </a:solidFill>
                <a:latin typeface="Arial"/>
                <a:ea typeface="Arial"/>
                <a:cs typeface="Arial"/>
                <a:sym typeface="Arial"/>
              </a:rPr>
              <a:t>let</a:t>
            </a:r>
            <a:r>
              <a:rPr b="0" i="0" lang="en-US" sz="1200" u="none" cap="none" strike="noStrike">
                <a:solidFill>
                  <a:srgbClr val="9CDCFE"/>
                </a:solidFill>
                <a:latin typeface="Arial"/>
                <a:ea typeface="Arial"/>
                <a:cs typeface="Arial"/>
                <a:sym typeface="Arial"/>
              </a:rPr>
              <a:t> newTextTrim</a:t>
            </a:r>
            <a:r>
              <a:rPr b="0" i="0" lang="en-US" sz="1200" u="none" cap="none" strike="noStrike">
                <a:solidFill>
                  <a:srgbClr val="D4D4D4"/>
                </a:solidFill>
                <a:latin typeface="Arial"/>
                <a:ea typeface="Arial"/>
                <a:cs typeface="Arial"/>
                <a:sym typeface="Arial"/>
              </a:rPr>
              <a:t> =</a:t>
            </a:r>
            <a:r>
              <a:rPr b="0" i="0" lang="en-US" sz="1200" u="none" cap="none" strike="noStrike">
                <a:solidFill>
                  <a:srgbClr val="9CDCFE"/>
                </a:solidFill>
                <a:latin typeface="Arial"/>
                <a:ea typeface="Arial"/>
                <a:cs typeface="Arial"/>
                <a:sym typeface="Arial"/>
              </a:rPr>
              <a:t> text</a:t>
            </a:r>
            <a:r>
              <a:rPr b="0" i="0" lang="en-US" sz="1200" u="none" cap="none" strike="noStrike">
                <a:solidFill>
                  <a:srgbClr val="D4D4D4"/>
                </a:solidFill>
                <a:latin typeface="Arial"/>
                <a:ea typeface="Arial"/>
                <a:cs typeface="Arial"/>
                <a:sym typeface="Arial"/>
              </a:rPr>
              <a:t>.</a:t>
            </a:r>
            <a:r>
              <a:rPr b="0" i="0" lang="en-US" sz="1200" u="none" cap="none" strike="noStrike">
                <a:solidFill>
                  <a:srgbClr val="DCDCAA"/>
                </a:solidFill>
                <a:latin typeface="Arial"/>
                <a:ea typeface="Arial"/>
                <a:cs typeface="Arial"/>
                <a:sym typeface="Arial"/>
              </a:rPr>
              <a:t>trim</a:t>
            </a:r>
            <a:r>
              <a:rPr b="0" i="0" lang="en-US" sz="1200" u="none" cap="none" strike="noStrike">
                <a:solidFill>
                  <a:srgbClr val="D4D4D4"/>
                </a:solidFill>
                <a:latin typeface="Arial"/>
                <a:ea typeface="Arial"/>
                <a:cs typeface="Arial"/>
                <a:sym typeface="Arial"/>
              </a:rPr>
              <a:t>()</a:t>
            </a:r>
            <a:endParaRPr b="0" i="0" sz="1200" u="none" cap="none" strike="noStrike">
              <a:solidFill>
                <a:srgbClr val="569CD6"/>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String</a:t>
            </a:r>
            <a:endParaRPr sz="3300"/>
          </a:p>
        </p:txBody>
      </p:sp>
      <p:sp>
        <p:nvSpPr>
          <p:cNvPr id="224" name="Google Shape;224;p2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25" name="Google Shape;225;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26" name="Google Shape;226;p27"/>
          <p:cNvSpPr txBox="1"/>
          <p:nvPr/>
        </p:nvSpPr>
        <p:spPr>
          <a:xfrm>
            <a:off x="1296500" y="2608075"/>
            <a:ext cx="9805500" cy="554100"/>
          </a:xfrm>
          <a:prstGeom prst="rect">
            <a:avLst/>
          </a:prstGeom>
          <a:solidFill>
            <a:schemeClr val="dk1"/>
          </a:solidFill>
          <a:ln>
            <a:noFill/>
          </a:ln>
        </p:spPr>
        <p:txBody>
          <a:bodyPr anchorCtr="0" anchor="b"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569CD6"/>
                </a:solidFill>
                <a:latin typeface="Arial"/>
                <a:ea typeface="Arial"/>
                <a:cs typeface="Arial"/>
                <a:sym typeface="Arial"/>
              </a:rPr>
              <a:t>let</a:t>
            </a:r>
            <a:r>
              <a:rPr b="0" i="0" lang="en-US" sz="1200" u="none" cap="none" strike="noStrike">
                <a:solidFill>
                  <a:srgbClr val="9CDCFE"/>
                </a:solidFill>
                <a:latin typeface="Arial"/>
                <a:ea typeface="Arial"/>
                <a:cs typeface="Arial"/>
                <a:sym typeface="Arial"/>
              </a:rPr>
              <a:t> text</a:t>
            </a:r>
            <a:r>
              <a:rPr b="0" i="0" lang="en-US" sz="1200" u="none" cap="none" strike="noStrike">
                <a:solidFill>
                  <a:srgbClr val="D4D4D4"/>
                </a:solidFill>
                <a:latin typeface="Arial"/>
                <a:ea typeface="Arial"/>
                <a:cs typeface="Arial"/>
                <a:sym typeface="Arial"/>
              </a:rPr>
              <a:t> = </a:t>
            </a:r>
            <a:r>
              <a:rPr b="0" i="0" lang="en-US" sz="1200" u="none" cap="none" strike="noStrike">
                <a:solidFill>
                  <a:srgbClr val="CE9178"/>
                </a:solidFill>
                <a:latin typeface="Arial"/>
                <a:ea typeface="Arial"/>
                <a:cs typeface="Arial"/>
                <a:sym typeface="Arial"/>
              </a:rPr>
              <a:t>"  Lets complete,this task tommorow  "</a:t>
            </a:r>
            <a:r>
              <a:rPr b="0" i="0" lang="en-US" sz="1200" u="none" cap="none" strike="noStrike">
                <a:solidFill>
                  <a:srgbClr val="D4D4D4"/>
                </a:solidFill>
                <a:latin typeface="Arial"/>
                <a:ea typeface="Arial"/>
                <a:cs typeface="Arial"/>
                <a:sym typeface="Arial"/>
              </a:rPr>
              <a:t>;</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569CD6"/>
                </a:solidFill>
                <a:latin typeface="Arial"/>
                <a:ea typeface="Arial"/>
                <a:cs typeface="Arial"/>
                <a:sym typeface="Arial"/>
              </a:rPr>
              <a:t>let</a:t>
            </a:r>
            <a:r>
              <a:rPr b="0" i="0" lang="en-US" sz="1200" u="none" cap="none" strike="noStrike">
                <a:solidFill>
                  <a:srgbClr val="9CDCFE"/>
                </a:solidFill>
                <a:latin typeface="Arial"/>
                <a:ea typeface="Arial"/>
                <a:cs typeface="Arial"/>
                <a:sym typeface="Arial"/>
              </a:rPr>
              <a:t> newtext</a:t>
            </a:r>
            <a:r>
              <a:rPr b="0" i="0" lang="en-US" sz="1200" u="none" cap="none" strike="noStrike">
                <a:solidFill>
                  <a:srgbClr val="D4D4D4"/>
                </a:solidFill>
                <a:latin typeface="Arial"/>
                <a:ea typeface="Arial"/>
                <a:cs typeface="Arial"/>
                <a:sym typeface="Arial"/>
              </a:rPr>
              <a:t> =</a:t>
            </a:r>
            <a:r>
              <a:rPr b="0" i="0" lang="en-US" sz="1200" u="none" cap="none" strike="noStrike">
                <a:solidFill>
                  <a:srgbClr val="9CDCFE"/>
                </a:solidFill>
                <a:latin typeface="Arial"/>
                <a:ea typeface="Arial"/>
                <a:cs typeface="Arial"/>
                <a:sym typeface="Arial"/>
              </a:rPr>
              <a:t>text</a:t>
            </a:r>
            <a:r>
              <a:rPr b="0" i="0" lang="en-US" sz="1200" u="none" cap="none" strike="noStrike">
                <a:solidFill>
                  <a:srgbClr val="D4D4D4"/>
                </a:solidFill>
                <a:latin typeface="Arial"/>
                <a:ea typeface="Arial"/>
                <a:cs typeface="Arial"/>
                <a:sym typeface="Arial"/>
              </a:rPr>
              <a:t>.</a:t>
            </a:r>
            <a:r>
              <a:rPr b="0" i="0" lang="en-US" sz="1200" u="none" cap="none" strike="noStrike">
                <a:solidFill>
                  <a:srgbClr val="DCDCAA"/>
                </a:solidFill>
                <a:latin typeface="Arial"/>
                <a:ea typeface="Arial"/>
                <a:cs typeface="Arial"/>
                <a:sym typeface="Arial"/>
              </a:rPr>
              <a:t>split</a:t>
            </a:r>
            <a:r>
              <a:rPr b="0" i="0" lang="en-US" sz="1200" u="none" cap="none" strike="noStrike">
                <a:solidFill>
                  <a:srgbClr val="D4D4D4"/>
                </a:solidFill>
                <a:latin typeface="Arial"/>
                <a:ea typeface="Arial"/>
                <a:cs typeface="Arial"/>
                <a:sym typeface="Arial"/>
              </a:rPr>
              <a:t>(</a:t>
            </a:r>
            <a:r>
              <a:rPr b="0" i="0" lang="en-US" sz="1200" u="none" cap="none" strike="noStrike">
                <a:solidFill>
                  <a:srgbClr val="CE9178"/>
                </a:solidFill>
                <a:latin typeface="Arial"/>
                <a:ea typeface="Arial"/>
                <a:cs typeface="Arial"/>
                <a:sym typeface="Arial"/>
              </a:rPr>
              <a:t>","</a:t>
            </a:r>
            <a:r>
              <a:rPr b="0" i="0" lang="en-US" sz="1200" u="none" cap="none" strike="noStrike">
                <a:solidFill>
                  <a:srgbClr val="D4D4D4"/>
                </a:solidFill>
                <a:latin typeface="Arial"/>
                <a:ea typeface="Arial"/>
                <a:cs typeface="Arial"/>
                <a:sym typeface="Arial"/>
              </a:rPr>
              <a:t>);</a:t>
            </a:r>
            <a:endParaRPr b="0" i="0" sz="1200" u="none" cap="none" strike="noStrike">
              <a:solidFill>
                <a:srgbClr val="569CD6"/>
              </a:solidFill>
              <a:latin typeface="Arial"/>
              <a:ea typeface="Arial"/>
              <a:cs typeface="Arial"/>
              <a:sym typeface="Arial"/>
            </a:endParaRPr>
          </a:p>
        </p:txBody>
      </p:sp>
      <p:sp>
        <p:nvSpPr>
          <p:cNvPr id="227" name="Google Shape;227;p27"/>
          <p:cNvSpPr txBox="1"/>
          <p:nvPr/>
        </p:nvSpPr>
        <p:spPr>
          <a:xfrm>
            <a:off x="1097275" y="1869175"/>
            <a:ext cx="9858900" cy="7389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A string can be converted to an array with the split() method.</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If the separator is omitted, the returned array will contain the whole string in index [0].</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If the separator is "", the returned array will be an array of single characters:</a:t>
            </a:r>
            <a:endParaRPr b="0" i="0" sz="1200" u="none" cap="none" strike="noStrike">
              <a:solidFill>
                <a:srgbClr val="000000"/>
              </a:solidFill>
              <a:latin typeface="Times New Roman"/>
              <a:ea typeface="Times New Roman"/>
              <a:cs typeface="Times New Roman"/>
              <a:sym typeface="Times New Roman"/>
            </a:endParaRPr>
          </a:p>
        </p:txBody>
      </p:sp>
      <p:sp>
        <p:nvSpPr>
          <p:cNvPr id="228" name="Google Shape;228;p27"/>
          <p:cNvSpPr txBox="1"/>
          <p:nvPr/>
        </p:nvSpPr>
        <p:spPr>
          <a:xfrm>
            <a:off x="1142900" y="3228100"/>
            <a:ext cx="10112700" cy="3693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You can use logical operator like &gt; , &lt; , == to compare strings.</a:t>
            </a:r>
            <a:endParaRPr b="0" i="0" sz="1200" u="none" cap="none" strike="noStrike">
              <a:solidFill>
                <a:srgbClr val="000000"/>
              </a:solidFill>
              <a:latin typeface="Times New Roman"/>
              <a:ea typeface="Times New Roman"/>
              <a:cs typeface="Times New Roman"/>
              <a:sym typeface="Times New Roman"/>
            </a:endParaRPr>
          </a:p>
        </p:txBody>
      </p:sp>
      <p:sp>
        <p:nvSpPr>
          <p:cNvPr id="229" name="Google Shape;229;p27"/>
          <p:cNvSpPr txBox="1"/>
          <p:nvPr/>
        </p:nvSpPr>
        <p:spPr>
          <a:xfrm>
            <a:off x="1296500" y="3663325"/>
            <a:ext cx="9805500" cy="1847100"/>
          </a:xfrm>
          <a:prstGeom prst="rect">
            <a:avLst/>
          </a:prstGeom>
          <a:solidFill>
            <a:schemeClr val="dk1"/>
          </a:solidFill>
          <a:ln>
            <a:noFill/>
          </a:ln>
        </p:spPr>
        <p:txBody>
          <a:bodyPr anchorCtr="0" anchor="b"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586C0"/>
                </a:solidFill>
                <a:latin typeface="Arial"/>
                <a:ea typeface="Arial"/>
                <a:cs typeface="Arial"/>
                <a:sym typeface="Arial"/>
              </a:rPr>
              <a:t>if</a:t>
            </a:r>
            <a:r>
              <a:rPr b="0" i="0" lang="en-US" sz="1200" u="none" cap="none" strike="noStrike">
                <a:solidFill>
                  <a:srgbClr val="D4D4D4"/>
                </a:solidFill>
                <a:latin typeface="Arial"/>
                <a:ea typeface="Arial"/>
                <a:cs typeface="Arial"/>
                <a:sym typeface="Arial"/>
              </a:rPr>
              <a:t> (</a:t>
            </a:r>
            <a:r>
              <a:rPr b="0" i="0" lang="en-US" sz="1200" u="none" cap="none" strike="noStrike">
                <a:solidFill>
                  <a:srgbClr val="9CDCFE"/>
                </a:solidFill>
                <a:latin typeface="Arial"/>
                <a:ea typeface="Arial"/>
                <a:cs typeface="Arial"/>
                <a:sym typeface="Arial"/>
              </a:rPr>
              <a:t>a</a:t>
            </a:r>
            <a:r>
              <a:rPr b="0" i="0" lang="en-US" sz="1200" u="none" cap="none" strike="noStrike">
                <a:solidFill>
                  <a:srgbClr val="D4D4D4"/>
                </a:solidFill>
                <a:latin typeface="Arial"/>
                <a:ea typeface="Arial"/>
                <a:cs typeface="Arial"/>
                <a:sym typeface="Arial"/>
              </a:rPr>
              <a:t>&gt;</a:t>
            </a:r>
            <a:r>
              <a:rPr b="0" i="0" lang="en-US" sz="1200" u="none" cap="none" strike="noStrike">
                <a:solidFill>
                  <a:srgbClr val="9CDCFE"/>
                </a:solidFill>
                <a:latin typeface="Arial"/>
                <a:ea typeface="Arial"/>
                <a:cs typeface="Arial"/>
                <a:sym typeface="Arial"/>
              </a:rPr>
              <a:t>b</a:t>
            </a:r>
            <a:r>
              <a:rPr b="0" i="0" lang="en-US" sz="1200" u="none" cap="none" strike="noStrike">
                <a:solidFill>
                  <a:srgbClr val="D4D4D4"/>
                </a:solidFill>
                <a:latin typeface="Arial"/>
                <a:ea typeface="Arial"/>
                <a:cs typeface="Arial"/>
                <a:sym typeface="Arial"/>
              </a:rPr>
              <a:t>){</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D4D4D4"/>
                </a:solidFill>
                <a:latin typeface="Arial"/>
                <a:ea typeface="Arial"/>
                <a:cs typeface="Arial"/>
                <a:sym typeface="Arial"/>
              </a:rPr>
              <a:t>  </a:t>
            </a:r>
            <a:r>
              <a:rPr b="0" i="0" lang="en-US" sz="1200" u="none" cap="none" strike="noStrike">
                <a:solidFill>
                  <a:srgbClr val="9CDCFE"/>
                </a:solidFill>
                <a:latin typeface="Arial"/>
                <a:ea typeface="Arial"/>
                <a:cs typeface="Arial"/>
                <a:sym typeface="Arial"/>
              </a:rPr>
              <a:t>console</a:t>
            </a:r>
            <a:r>
              <a:rPr b="0" i="0" lang="en-US" sz="1200" u="none" cap="none" strike="noStrike">
                <a:solidFill>
                  <a:srgbClr val="D4D4D4"/>
                </a:solidFill>
                <a:latin typeface="Arial"/>
                <a:ea typeface="Arial"/>
                <a:cs typeface="Arial"/>
                <a:sym typeface="Arial"/>
              </a:rPr>
              <a:t>.</a:t>
            </a:r>
            <a:r>
              <a:rPr b="0" i="0" lang="en-US" sz="1200" u="none" cap="none" strike="noStrike">
                <a:solidFill>
                  <a:srgbClr val="DCDCAA"/>
                </a:solidFill>
                <a:latin typeface="Arial"/>
                <a:ea typeface="Arial"/>
                <a:cs typeface="Arial"/>
                <a:sym typeface="Arial"/>
              </a:rPr>
              <a:t>log</a:t>
            </a:r>
            <a:r>
              <a:rPr b="0" i="0" lang="en-US" sz="1200" u="none" cap="none" strike="noStrike">
                <a:solidFill>
                  <a:srgbClr val="D4D4D4"/>
                </a:solidFill>
                <a:latin typeface="Arial"/>
                <a:ea typeface="Arial"/>
                <a:cs typeface="Arial"/>
                <a:sym typeface="Arial"/>
              </a:rPr>
              <a:t>(</a:t>
            </a:r>
            <a:r>
              <a:rPr b="0" i="0" lang="en-US" sz="1200" u="none" cap="none" strike="noStrike">
                <a:solidFill>
                  <a:srgbClr val="9CDCFE"/>
                </a:solidFill>
                <a:latin typeface="Arial"/>
                <a:ea typeface="Arial"/>
                <a:cs typeface="Arial"/>
                <a:sym typeface="Arial"/>
              </a:rPr>
              <a:t>a</a:t>
            </a:r>
            <a:r>
              <a:rPr b="0" i="0" lang="en-US" sz="1200" u="none" cap="none" strike="noStrike">
                <a:solidFill>
                  <a:srgbClr val="D4D4D4"/>
                </a:solidFill>
                <a:latin typeface="Arial"/>
                <a:ea typeface="Arial"/>
                <a:cs typeface="Arial"/>
                <a:sym typeface="Arial"/>
              </a:rPr>
              <a:t> + </a:t>
            </a:r>
            <a:r>
              <a:rPr b="0" i="0" lang="en-US" sz="1200" u="none" cap="none" strike="noStrike">
                <a:solidFill>
                  <a:srgbClr val="CE9178"/>
                </a:solidFill>
                <a:latin typeface="Arial"/>
                <a:ea typeface="Arial"/>
                <a:cs typeface="Arial"/>
                <a:sym typeface="Arial"/>
              </a:rPr>
              <a:t>"is greater that"</a:t>
            </a:r>
            <a:r>
              <a:rPr b="0" i="0" lang="en-US" sz="1200" u="none" cap="none" strike="noStrike">
                <a:solidFill>
                  <a:srgbClr val="D4D4D4"/>
                </a:solidFill>
                <a:latin typeface="Arial"/>
                <a:ea typeface="Arial"/>
                <a:cs typeface="Arial"/>
                <a:sym typeface="Arial"/>
              </a:rPr>
              <a:t> +</a:t>
            </a:r>
            <a:r>
              <a:rPr b="0" i="0" lang="en-US" sz="1200" u="none" cap="none" strike="noStrike">
                <a:solidFill>
                  <a:srgbClr val="9CDCFE"/>
                </a:solidFill>
                <a:latin typeface="Arial"/>
                <a:ea typeface="Arial"/>
                <a:cs typeface="Arial"/>
                <a:sym typeface="Arial"/>
              </a:rPr>
              <a:t> b</a:t>
            </a:r>
            <a:r>
              <a:rPr b="0" i="0" lang="en-US" sz="1200" u="none" cap="none" strike="noStrike">
                <a:solidFill>
                  <a:srgbClr val="D4D4D4"/>
                </a:solidFill>
                <a:latin typeface="Arial"/>
                <a:ea typeface="Arial"/>
                <a:cs typeface="Arial"/>
                <a:sym typeface="Arial"/>
              </a:rPr>
              <a:t>)</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D4D4D4"/>
                </a:solidFill>
                <a:latin typeface="Arial"/>
                <a:ea typeface="Arial"/>
                <a:cs typeface="Arial"/>
                <a:sym typeface="Arial"/>
              </a:rPr>
              <a:t>}</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586C0"/>
                </a:solidFill>
                <a:latin typeface="Arial"/>
                <a:ea typeface="Arial"/>
                <a:cs typeface="Arial"/>
                <a:sym typeface="Arial"/>
              </a:rPr>
              <a:t>else if</a:t>
            </a:r>
            <a:r>
              <a:rPr b="0" i="0" lang="en-US" sz="1200" u="none" cap="none" strike="noStrike">
                <a:solidFill>
                  <a:srgbClr val="D4D4D4"/>
                </a:solidFill>
                <a:latin typeface="Arial"/>
                <a:ea typeface="Arial"/>
                <a:cs typeface="Arial"/>
                <a:sym typeface="Arial"/>
              </a:rPr>
              <a:t> (</a:t>
            </a:r>
            <a:r>
              <a:rPr b="0" i="0" lang="en-US" sz="1200" u="none" cap="none" strike="noStrike">
                <a:solidFill>
                  <a:srgbClr val="9CDCFE"/>
                </a:solidFill>
                <a:latin typeface="Arial"/>
                <a:ea typeface="Arial"/>
                <a:cs typeface="Arial"/>
                <a:sym typeface="Arial"/>
              </a:rPr>
              <a:t>a</a:t>
            </a:r>
            <a:r>
              <a:rPr b="0" i="0" lang="en-US" sz="1200" u="none" cap="none" strike="noStrike">
                <a:solidFill>
                  <a:srgbClr val="D4D4D4"/>
                </a:solidFill>
                <a:latin typeface="Arial"/>
                <a:ea typeface="Arial"/>
                <a:cs typeface="Arial"/>
                <a:sym typeface="Arial"/>
              </a:rPr>
              <a:t>&lt;</a:t>
            </a:r>
            <a:r>
              <a:rPr b="0" i="0" lang="en-US" sz="1200" u="none" cap="none" strike="noStrike">
                <a:solidFill>
                  <a:srgbClr val="9CDCFE"/>
                </a:solidFill>
                <a:latin typeface="Arial"/>
                <a:ea typeface="Arial"/>
                <a:cs typeface="Arial"/>
                <a:sym typeface="Arial"/>
              </a:rPr>
              <a:t>b</a:t>
            </a:r>
            <a:r>
              <a:rPr b="0" i="0" lang="en-US" sz="1200" u="none" cap="none" strike="noStrike">
                <a:solidFill>
                  <a:srgbClr val="D4D4D4"/>
                </a:solidFill>
                <a:latin typeface="Arial"/>
                <a:ea typeface="Arial"/>
                <a:cs typeface="Arial"/>
                <a:sym typeface="Arial"/>
              </a:rPr>
              <a:t>){</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D4D4D4"/>
                </a:solidFill>
                <a:latin typeface="Arial"/>
                <a:ea typeface="Arial"/>
                <a:cs typeface="Arial"/>
                <a:sym typeface="Arial"/>
              </a:rPr>
              <a:t>  </a:t>
            </a:r>
            <a:r>
              <a:rPr b="0" i="0" lang="en-US" sz="1200" u="none" cap="none" strike="noStrike">
                <a:solidFill>
                  <a:srgbClr val="9CDCFE"/>
                </a:solidFill>
                <a:latin typeface="Arial"/>
                <a:ea typeface="Arial"/>
                <a:cs typeface="Arial"/>
                <a:sym typeface="Arial"/>
              </a:rPr>
              <a:t>console</a:t>
            </a:r>
            <a:r>
              <a:rPr b="0" i="0" lang="en-US" sz="1200" u="none" cap="none" strike="noStrike">
                <a:solidFill>
                  <a:srgbClr val="D4D4D4"/>
                </a:solidFill>
                <a:latin typeface="Arial"/>
                <a:ea typeface="Arial"/>
                <a:cs typeface="Arial"/>
                <a:sym typeface="Arial"/>
              </a:rPr>
              <a:t>.</a:t>
            </a:r>
            <a:r>
              <a:rPr b="0" i="0" lang="en-US" sz="1200" u="none" cap="none" strike="noStrike">
                <a:solidFill>
                  <a:srgbClr val="DCDCAA"/>
                </a:solidFill>
                <a:latin typeface="Arial"/>
                <a:ea typeface="Arial"/>
                <a:cs typeface="Arial"/>
                <a:sym typeface="Arial"/>
              </a:rPr>
              <a:t>log</a:t>
            </a:r>
            <a:r>
              <a:rPr b="0" i="0" lang="en-US" sz="1200" u="none" cap="none" strike="noStrike">
                <a:solidFill>
                  <a:srgbClr val="D4D4D4"/>
                </a:solidFill>
                <a:latin typeface="Arial"/>
                <a:ea typeface="Arial"/>
                <a:cs typeface="Arial"/>
                <a:sym typeface="Arial"/>
              </a:rPr>
              <a:t>(</a:t>
            </a:r>
            <a:r>
              <a:rPr b="0" i="0" lang="en-US" sz="1200" u="none" cap="none" strike="noStrike">
                <a:solidFill>
                  <a:srgbClr val="9CDCFE"/>
                </a:solidFill>
                <a:latin typeface="Arial"/>
                <a:ea typeface="Arial"/>
                <a:cs typeface="Arial"/>
                <a:sym typeface="Arial"/>
              </a:rPr>
              <a:t>b</a:t>
            </a:r>
            <a:r>
              <a:rPr b="0" i="0" lang="en-US" sz="1200" u="none" cap="none" strike="noStrike">
                <a:solidFill>
                  <a:srgbClr val="D4D4D4"/>
                </a:solidFill>
                <a:latin typeface="Arial"/>
                <a:ea typeface="Arial"/>
                <a:cs typeface="Arial"/>
                <a:sym typeface="Arial"/>
              </a:rPr>
              <a:t> + </a:t>
            </a:r>
            <a:r>
              <a:rPr b="0" i="0" lang="en-US" sz="1200" u="none" cap="none" strike="noStrike">
                <a:solidFill>
                  <a:srgbClr val="CE9178"/>
                </a:solidFill>
                <a:latin typeface="Arial"/>
                <a:ea typeface="Arial"/>
                <a:cs typeface="Arial"/>
                <a:sym typeface="Arial"/>
              </a:rPr>
              <a:t>"is greater that"</a:t>
            </a:r>
            <a:r>
              <a:rPr b="0" i="0" lang="en-US" sz="1200" u="none" cap="none" strike="noStrike">
                <a:solidFill>
                  <a:srgbClr val="D4D4D4"/>
                </a:solidFill>
                <a:latin typeface="Arial"/>
                <a:ea typeface="Arial"/>
                <a:cs typeface="Arial"/>
                <a:sym typeface="Arial"/>
              </a:rPr>
              <a:t> +</a:t>
            </a:r>
            <a:r>
              <a:rPr b="0" i="0" lang="en-US" sz="1200" u="none" cap="none" strike="noStrike">
                <a:solidFill>
                  <a:srgbClr val="9CDCFE"/>
                </a:solidFill>
                <a:latin typeface="Arial"/>
                <a:ea typeface="Arial"/>
                <a:cs typeface="Arial"/>
                <a:sym typeface="Arial"/>
              </a:rPr>
              <a:t> a</a:t>
            </a:r>
            <a:r>
              <a:rPr b="0" i="0" lang="en-US" sz="1200" u="none" cap="none" strike="noStrike">
                <a:solidFill>
                  <a:srgbClr val="D4D4D4"/>
                </a:solidFill>
                <a:latin typeface="Arial"/>
                <a:ea typeface="Arial"/>
                <a:cs typeface="Arial"/>
                <a:sym typeface="Arial"/>
              </a:rPr>
              <a:t>)</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D4D4D4"/>
                </a:solidFill>
                <a:latin typeface="Arial"/>
                <a:ea typeface="Arial"/>
                <a:cs typeface="Arial"/>
                <a:sym typeface="Arial"/>
              </a:rPr>
              <a:t>}</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586C0"/>
                </a:solidFill>
                <a:latin typeface="Arial"/>
                <a:ea typeface="Arial"/>
                <a:cs typeface="Arial"/>
                <a:sym typeface="Arial"/>
              </a:rPr>
              <a:t>else if</a:t>
            </a:r>
            <a:r>
              <a:rPr b="0" i="0" lang="en-US" sz="1200" u="none" cap="none" strike="noStrike">
                <a:solidFill>
                  <a:srgbClr val="D4D4D4"/>
                </a:solidFill>
                <a:latin typeface="Arial"/>
                <a:ea typeface="Arial"/>
                <a:cs typeface="Arial"/>
                <a:sym typeface="Arial"/>
              </a:rPr>
              <a:t>(</a:t>
            </a:r>
            <a:r>
              <a:rPr b="0" i="0" lang="en-US" sz="1200" u="none" cap="none" strike="noStrike">
                <a:solidFill>
                  <a:srgbClr val="9CDCFE"/>
                </a:solidFill>
                <a:latin typeface="Arial"/>
                <a:ea typeface="Arial"/>
                <a:cs typeface="Arial"/>
                <a:sym typeface="Arial"/>
              </a:rPr>
              <a:t>a</a:t>
            </a:r>
            <a:r>
              <a:rPr b="0" i="0" lang="en-US" sz="1200" u="none" cap="none" strike="noStrike">
                <a:solidFill>
                  <a:srgbClr val="D4D4D4"/>
                </a:solidFill>
                <a:latin typeface="Arial"/>
                <a:ea typeface="Arial"/>
                <a:cs typeface="Arial"/>
                <a:sym typeface="Arial"/>
              </a:rPr>
              <a:t>==</a:t>
            </a:r>
            <a:r>
              <a:rPr b="0" i="0" lang="en-US" sz="1200" u="none" cap="none" strike="noStrike">
                <a:solidFill>
                  <a:srgbClr val="9CDCFE"/>
                </a:solidFill>
                <a:latin typeface="Arial"/>
                <a:ea typeface="Arial"/>
                <a:cs typeface="Arial"/>
                <a:sym typeface="Arial"/>
              </a:rPr>
              <a:t>b</a:t>
            </a:r>
            <a:r>
              <a:rPr b="0" i="0" lang="en-US" sz="1200" u="none" cap="none" strike="noStrike">
                <a:solidFill>
                  <a:srgbClr val="D4D4D4"/>
                </a:solidFill>
                <a:latin typeface="Arial"/>
                <a:ea typeface="Arial"/>
                <a:cs typeface="Arial"/>
                <a:sym typeface="Arial"/>
              </a:rPr>
              <a:t>){</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D4D4D4"/>
                </a:solidFill>
                <a:latin typeface="Arial"/>
                <a:ea typeface="Arial"/>
                <a:cs typeface="Arial"/>
                <a:sym typeface="Arial"/>
              </a:rPr>
              <a:t>  </a:t>
            </a:r>
            <a:r>
              <a:rPr b="0" i="0" lang="en-US" sz="1200" u="none" cap="none" strike="noStrike">
                <a:solidFill>
                  <a:srgbClr val="9CDCFE"/>
                </a:solidFill>
                <a:latin typeface="Arial"/>
                <a:ea typeface="Arial"/>
                <a:cs typeface="Arial"/>
                <a:sym typeface="Arial"/>
              </a:rPr>
              <a:t>console</a:t>
            </a:r>
            <a:r>
              <a:rPr b="0" i="0" lang="en-US" sz="1200" u="none" cap="none" strike="noStrike">
                <a:solidFill>
                  <a:srgbClr val="D4D4D4"/>
                </a:solidFill>
                <a:latin typeface="Arial"/>
                <a:ea typeface="Arial"/>
                <a:cs typeface="Arial"/>
                <a:sym typeface="Arial"/>
              </a:rPr>
              <a:t>.</a:t>
            </a:r>
            <a:r>
              <a:rPr b="0" i="0" lang="en-US" sz="1200" u="none" cap="none" strike="noStrike">
                <a:solidFill>
                  <a:srgbClr val="DCDCAA"/>
                </a:solidFill>
                <a:latin typeface="Arial"/>
                <a:ea typeface="Arial"/>
                <a:cs typeface="Arial"/>
                <a:sym typeface="Arial"/>
              </a:rPr>
              <a:t>log</a:t>
            </a:r>
            <a:r>
              <a:rPr b="0" i="0" lang="en-US" sz="1200" u="none" cap="none" strike="noStrike">
                <a:solidFill>
                  <a:srgbClr val="D4D4D4"/>
                </a:solidFill>
                <a:latin typeface="Arial"/>
                <a:ea typeface="Arial"/>
                <a:cs typeface="Arial"/>
                <a:sym typeface="Arial"/>
              </a:rPr>
              <a:t>(</a:t>
            </a:r>
            <a:r>
              <a:rPr b="0" i="0" lang="en-US" sz="1200" u="none" cap="none" strike="noStrike">
                <a:solidFill>
                  <a:srgbClr val="CE9178"/>
                </a:solidFill>
                <a:latin typeface="Arial"/>
                <a:ea typeface="Arial"/>
                <a:cs typeface="Arial"/>
                <a:sym typeface="Arial"/>
              </a:rPr>
              <a:t>"Both strings are eqaul"</a:t>
            </a:r>
            <a:r>
              <a:rPr b="0" i="0" lang="en-US" sz="1200" u="none" cap="none" strike="noStrike">
                <a:solidFill>
                  <a:srgbClr val="D4D4D4"/>
                </a:solidFill>
                <a:latin typeface="Arial"/>
                <a:ea typeface="Arial"/>
                <a:cs typeface="Arial"/>
                <a:sym typeface="Arial"/>
              </a:rPr>
              <a:t>)</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D4D4D4"/>
                </a:solidFill>
                <a:latin typeface="Arial"/>
                <a:ea typeface="Arial"/>
                <a:cs typeface="Arial"/>
                <a:sym typeface="Arial"/>
              </a:rPr>
              <a:t>}</a:t>
            </a:r>
            <a:endParaRPr b="0" i="0" sz="1200" u="none" cap="none" strike="noStrike">
              <a:solidFill>
                <a:srgbClr val="569CD6"/>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String</a:t>
            </a:r>
            <a:endParaRPr sz="3300"/>
          </a:p>
        </p:txBody>
      </p:sp>
      <p:sp>
        <p:nvSpPr>
          <p:cNvPr id="235" name="Google Shape;235;p2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36" name="Google Shape;236;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37" name="Google Shape;237;p28"/>
          <p:cNvSpPr txBox="1"/>
          <p:nvPr/>
        </p:nvSpPr>
        <p:spPr>
          <a:xfrm>
            <a:off x="1296500" y="2608075"/>
            <a:ext cx="9805500" cy="554100"/>
          </a:xfrm>
          <a:prstGeom prst="rect">
            <a:avLst/>
          </a:prstGeom>
          <a:solidFill>
            <a:schemeClr val="dk1"/>
          </a:solidFill>
          <a:ln>
            <a:noFill/>
          </a:ln>
        </p:spPr>
        <p:txBody>
          <a:bodyPr anchorCtr="0" anchor="b"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569CD6"/>
                </a:solidFill>
                <a:latin typeface="Arial"/>
                <a:ea typeface="Arial"/>
                <a:cs typeface="Arial"/>
                <a:sym typeface="Arial"/>
              </a:rPr>
              <a:t>let</a:t>
            </a:r>
            <a:r>
              <a:rPr b="0" i="0" lang="en-US" sz="1200" u="none" cap="none" strike="noStrike">
                <a:solidFill>
                  <a:srgbClr val="9CDCFE"/>
                </a:solidFill>
                <a:latin typeface="Arial"/>
                <a:ea typeface="Arial"/>
                <a:cs typeface="Arial"/>
                <a:sym typeface="Arial"/>
              </a:rPr>
              <a:t> text</a:t>
            </a:r>
            <a:r>
              <a:rPr b="0" i="0" lang="en-US" sz="1200" u="none" cap="none" strike="noStrike">
                <a:solidFill>
                  <a:srgbClr val="D4D4D4"/>
                </a:solidFill>
                <a:latin typeface="Arial"/>
                <a:ea typeface="Arial"/>
                <a:cs typeface="Arial"/>
                <a:sym typeface="Arial"/>
              </a:rPr>
              <a:t> = </a:t>
            </a:r>
            <a:r>
              <a:rPr b="0" i="0" lang="en-US" sz="1200" u="none" cap="none" strike="noStrike">
                <a:solidFill>
                  <a:srgbClr val="CE9178"/>
                </a:solidFill>
                <a:latin typeface="Arial"/>
                <a:ea typeface="Arial"/>
                <a:cs typeface="Arial"/>
                <a:sym typeface="Arial"/>
              </a:rPr>
              <a:t>"  Lets complete,this task tommorow  "</a:t>
            </a:r>
            <a:r>
              <a:rPr b="0" i="0" lang="en-US" sz="1200" u="none" cap="none" strike="noStrike">
                <a:solidFill>
                  <a:srgbClr val="D4D4D4"/>
                </a:solidFill>
                <a:latin typeface="Arial"/>
                <a:ea typeface="Arial"/>
                <a:cs typeface="Arial"/>
                <a:sym typeface="Arial"/>
              </a:rPr>
              <a:t>;</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569CD6"/>
                </a:solidFill>
                <a:latin typeface="Arial"/>
                <a:ea typeface="Arial"/>
                <a:cs typeface="Arial"/>
                <a:sym typeface="Arial"/>
              </a:rPr>
              <a:t>let</a:t>
            </a:r>
            <a:r>
              <a:rPr b="0" i="0" lang="en-US" sz="1200" u="none" cap="none" strike="noStrike">
                <a:solidFill>
                  <a:srgbClr val="9CDCFE"/>
                </a:solidFill>
                <a:latin typeface="Arial"/>
                <a:ea typeface="Arial"/>
                <a:cs typeface="Arial"/>
                <a:sym typeface="Arial"/>
              </a:rPr>
              <a:t> newtext</a:t>
            </a:r>
            <a:r>
              <a:rPr b="0" i="0" lang="en-US" sz="1200" u="none" cap="none" strike="noStrike">
                <a:solidFill>
                  <a:srgbClr val="D4D4D4"/>
                </a:solidFill>
                <a:latin typeface="Arial"/>
                <a:ea typeface="Arial"/>
                <a:cs typeface="Arial"/>
                <a:sym typeface="Arial"/>
              </a:rPr>
              <a:t> =</a:t>
            </a:r>
            <a:r>
              <a:rPr b="0" i="0" lang="en-US" sz="1200" u="none" cap="none" strike="noStrike">
                <a:solidFill>
                  <a:srgbClr val="9CDCFE"/>
                </a:solidFill>
                <a:latin typeface="Arial"/>
                <a:ea typeface="Arial"/>
                <a:cs typeface="Arial"/>
                <a:sym typeface="Arial"/>
              </a:rPr>
              <a:t>text</a:t>
            </a:r>
            <a:r>
              <a:rPr b="0" i="0" lang="en-US" sz="1200" u="none" cap="none" strike="noStrike">
                <a:solidFill>
                  <a:srgbClr val="D4D4D4"/>
                </a:solidFill>
                <a:latin typeface="Arial"/>
                <a:ea typeface="Arial"/>
                <a:cs typeface="Arial"/>
                <a:sym typeface="Arial"/>
              </a:rPr>
              <a:t>.</a:t>
            </a:r>
            <a:r>
              <a:rPr b="0" i="0" lang="en-US" sz="1200" u="none" cap="none" strike="noStrike">
                <a:solidFill>
                  <a:srgbClr val="DCDCAA"/>
                </a:solidFill>
                <a:latin typeface="Arial"/>
                <a:ea typeface="Arial"/>
                <a:cs typeface="Arial"/>
                <a:sym typeface="Arial"/>
              </a:rPr>
              <a:t>split</a:t>
            </a:r>
            <a:r>
              <a:rPr b="0" i="0" lang="en-US" sz="1200" u="none" cap="none" strike="noStrike">
                <a:solidFill>
                  <a:srgbClr val="D4D4D4"/>
                </a:solidFill>
                <a:latin typeface="Arial"/>
                <a:ea typeface="Arial"/>
                <a:cs typeface="Arial"/>
                <a:sym typeface="Arial"/>
              </a:rPr>
              <a:t>(</a:t>
            </a:r>
            <a:r>
              <a:rPr b="0" i="0" lang="en-US" sz="1200" u="none" cap="none" strike="noStrike">
                <a:solidFill>
                  <a:srgbClr val="CE9178"/>
                </a:solidFill>
                <a:latin typeface="Arial"/>
                <a:ea typeface="Arial"/>
                <a:cs typeface="Arial"/>
                <a:sym typeface="Arial"/>
              </a:rPr>
              <a:t>","</a:t>
            </a:r>
            <a:r>
              <a:rPr b="0" i="0" lang="en-US" sz="1200" u="none" cap="none" strike="noStrike">
                <a:solidFill>
                  <a:srgbClr val="D4D4D4"/>
                </a:solidFill>
                <a:latin typeface="Arial"/>
                <a:ea typeface="Arial"/>
                <a:cs typeface="Arial"/>
                <a:sym typeface="Arial"/>
              </a:rPr>
              <a:t>);</a:t>
            </a:r>
            <a:endParaRPr b="0" i="0" sz="1200" u="none" cap="none" strike="noStrike">
              <a:solidFill>
                <a:srgbClr val="569CD6"/>
              </a:solidFill>
              <a:latin typeface="Arial"/>
              <a:ea typeface="Arial"/>
              <a:cs typeface="Arial"/>
              <a:sym typeface="Arial"/>
            </a:endParaRPr>
          </a:p>
        </p:txBody>
      </p:sp>
      <p:sp>
        <p:nvSpPr>
          <p:cNvPr id="238" name="Google Shape;238;p28"/>
          <p:cNvSpPr txBox="1"/>
          <p:nvPr/>
        </p:nvSpPr>
        <p:spPr>
          <a:xfrm>
            <a:off x="1097275" y="1869175"/>
            <a:ext cx="9858900" cy="7389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A string can be converted to an array with the split() method.</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If the separator is omitted, the returned array will contain the whole string in index [0].</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If the separator is "", the returned array will be an array of single characters:</a:t>
            </a:r>
            <a:endParaRPr b="0" i="0" sz="1200" u="none" cap="none" strike="noStrike">
              <a:solidFill>
                <a:srgbClr val="000000"/>
              </a:solidFill>
              <a:latin typeface="Times New Roman"/>
              <a:ea typeface="Times New Roman"/>
              <a:cs typeface="Times New Roman"/>
              <a:sym typeface="Times New Roman"/>
            </a:endParaRPr>
          </a:p>
        </p:txBody>
      </p:sp>
      <p:sp>
        <p:nvSpPr>
          <p:cNvPr id="239" name="Google Shape;239;p28"/>
          <p:cNvSpPr txBox="1"/>
          <p:nvPr/>
        </p:nvSpPr>
        <p:spPr>
          <a:xfrm>
            <a:off x="1142900" y="3228100"/>
            <a:ext cx="10112700" cy="3693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You can use logical operator like &gt; , &lt; , == to compare strings.</a:t>
            </a:r>
            <a:endParaRPr b="0" i="0" sz="1200" u="none" cap="none" strike="noStrike">
              <a:solidFill>
                <a:srgbClr val="000000"/>
              </a:solidFill>
              <a:latin typeface="Times New Roman"/>
              <a:ea typeface="Times New Roman"/>
              <a:cs typeface="Times New Roman"/>
              <a:sym typeface="Times New Roman"/>
            </a:endParaRPr>
          </a:p>
        </p:txBody>
      </p:sp>
      <p:sp>
        <p:nvSpPr>
          <p:cNvPr id="240" name="Google Shape;240;p28"/>
          <p:cNvSpPr txBox="1"/>
          <p:nvPr/>
        </p:nvSpPr>
        <p:spPr>
          <a:xfrm>
            <a:off x="1296500" y="3663325"/>
            <a:ext cx="9805500" cy="1847100"/>
          </a:xfrm>
          <a:prstGeom prst="rect">
            <a:avLst/>
          </a:prstGeom>
          <a:solidFill>
            <a:schemeClr val="dk1"/>
          </a:solidFill>
          <a:ln>
            <a:noFill/>
          </a:ln>
        </p:spPr>
        <p:txBody>
          <a:bodyPr anchorCtr="0" anchor="b"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586C0"/>
                </a:solidFill>
                <a:latin typeface="Arial"/>
                <a:ea typeface="Arial"/>
                <a:cs typeface="Arial"/>
                <a:sym typeface="Arial"/>
              </a:rPr>
              <a:t>if</a:t>
            </a:r>
            <a:r>
              <a:rPr b="0" i="0" lang="en-US" sz="1200" u="none" cap="none" strike="noStrike">
                <a:solidFill>
                  <a:srgbClr val="D4D4D4"/>
                </a:solidFill>
                <a:latin typeface="Arial"/>
                <a:ea typeface="Arial"/>
                <a:cs typeface="Arial"/>
                <a:sym typeface="Arial"/>
              </a:rPr>
              <a:t> (</a:t>
            </a:r>
            <a:r>
              <a:rPr b="0" i="0" lang="en-US" sz="1200" u="none" cap="none" strike="noStrike">
                <a:solidFill>
                  <a:srgbClr val="9CDCFE"/>
                </a:solidFill>
                <a:latin typeface="Arial"/>
                <a:ea typeface="Arial"/>
                <a:cs typeface="Arial"/>
                <a:sym typeface="Arial"/>
              </a:rPr>
              <a:t>a</a:t>
            </a:r>
            <a:r>
              <a:rPr b="0" i="0" lang="en-US" sz="1200" u="none" cap="none" strike="noStrike">
                <a:solidFill>
                  <a:srgbClr val="D4D4D4"/>
                </a:solidFill>
                <a:latin typeface="Arial"/>
                <a:ea typeface="Arial"/>
                <a:cs typeface="Arial"/>
                <a:sym typeface="Arial"/>
              </a:rPr>
              <a:t>&gt;</a:t>
            </a:r>
            <a:r>
              <a:rPr b="0" i="0" lang="en-US" sz="1200" u="none" cap="none" strike="noStrike">
                <a:solidFill>
                  <a:srgbClr val="9CDCFE"/>
                </a:solidFill>
                <a:latin typeface="Arial"/>
                <a:ea typeface="Arial"/>
                <a:cs typeface="Arial"/>
                <a:sym typeface="Arial"/>
              </a:rPr>
              <a:t>b</a:t>
            </a:r>
            <a:r>
              <a:rPr b="0" i="0" lang="en-US" sz="1200" u="none" cap="none" strike="noStrike">
                <a:solidFill>
                  <a:srgbClr val="D4D4D4"/>
                </a:solidFill>
                <a:latin typeface="Arial"/>
                <a:ea typeface="Arial"/>
                <a:cs typeface="Arial"/>
                <a:sym typeface="Arial"/>
              </a:rPr>
              <a:t>){</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D4D4D4"/>
                </a:solidFill>
                <a:latin typeface="Arial"/>
                <a:ea typeface="Arial"/>
                <a:cs typeface="Arial"/>
                <a:sym typeface="Arial"/>
              </a:rPr>
              <a:t>  </a:t>
            </a:r>
            <a:r>
              <a:rPr b="0" i="0" lang="en-US" sz="1200" u="none" cap="none" strike="noStrike">
                <a:solidFill>
                  <a:srgbClr val="9CDCFE"/>
                </a:solidFill>
                <a:latin typeface="Arial"/>
                <a:ea typeface="Arial"/>
                <a:cs typeface="Arial"/>
                <a:sym typeface="Arial"/>
              </a:rPr>
              <a:t>console</a:t>
            </a:r>
            <a:r>
              <a:rPr b="0" i="0" lang="en-US" sz="1200" u="none" cap="none" strike="noStrike">
                <a:solidFill>
                  <a:srgbClr val="D4D4D4"/>
                </a:solidFill>
                <a:latin typeface="Arial"/>
                <a:ea typeface="Arial"/>
                <a:cs typeface="Arial"/>
                <a:sym typeface="Arial"/>
              </a:rPr>
              <a:t>.</a:t>
            </a:r>
            <a:r>
              <a:rPr b="0" i="0" lang="en-US" sz="1200" u="none" cap="none" strike="noStrike">
                <a:solidFill>
                  <a:srgbClr val="DCDCAA"/>
                </a:solidFill>
                <a:latin typeface="Arial"/>
                <a:ea typeface="Arial"/>
                <a:cs typeface="Arial"/>
                <a:sym typeface="Arial"/>
              </a:rPr>
              <a:t>log</a:t>
            </a:r>
            <a:r>
              <a:rPr b="0" i="0" lang="en-US" sz="1200" u="none" cap="none" strike="noStrike">
                <a:solidFill>
                  <a:srgbClr val="D4D4D4"/>
                </a:solidFill>
                <a:latin typeface="Arial"/>
                <a:ea typeface="Arial"/>
                <a:cs typeface="Arial"/>
                <a:sym typeface="Arial"/>
              </a:rPr>
              <a:t>(</a:t>
            </a:r>
            <a:r>
              <a:rPr b="0" i="0" lang="en-US" sz="1200" u="none" cap="none" strike="noStrike">
                <a:solidFill>
                  <a:srgbClr val="9CDCFE"/>
                </a:solidFill>
                <a:latin typeface="Arial"/>
                <a:ea typeface="Arial"/>
                <a:cs typeface="Arial"/>
                <a:sym typeface="Arial"/>
              </a:rPr>
              <a:t>a</a:t>
            </a:r>
            <a:r>
              <a:rPr b="0" i="0" lang="en-US" sz="1200" u="none" cap="none" strike="noStrike">
                <a:solidFill>
                  <a:srgbClr val="D4D4D4"/>
                </a:solidFill>
                <a:latin typeface="Arial"/>
                <a:ea typeface="Arial"/>
                <a:cs typeface="Arial"/>
                <a:sym typeface="Arial"/>
              </a:rPr>
              <a:t> + </a:t>
            </a:r>
            <a:r>
              <a:rPr b="0" i="0" lang="en-US" sz="1200" u="none" cap="none" strike="noStrike">
                <a:solidFill>
                  <a:srgbClr val="CE9178"/>
                </a:solidFill>
                <a:latin typeface="Arial"/>
                <a:ea typeface="Arial"/>
                <a:cs typeface="Arial"/>
                <a:sym typeface="Arial"/>
              </a:rPr>
              <a:t>"is greater that"</a:t>
            </a:r>
            <a:r>
              <a:rPr b="0" i="0" lang="en-US" sz="1200" u="none" cap="none" strike="noStrike">
                <a:solidFill>
                  <a:srgbClr val="D4D4D4"/>
                </a:solidFill>
                <a:latin typeface="Arial"/>
                <a:ea typeface="Arial"/>
                <a:cs typeface="Arial"/>
                <a:sym typeface="Arial"/>
              </a:rPr>
              <a:t> +</a:t>
            </a:r>
            <a:r>
              <a:rPr b="0" i="0" lang="en-US" sz="1200" u="none" cap="none" strike="noStrike">
                <a:solidFill>
                  <a:srgbClr val="9CDCFE"/>
                </a:solidFill>
                <a:latin typeface="Arial"/>
                <a:ea typeface="Arial"/>
                <a:cs typeface="Arial"/>
                <a:sym typeface="Arial"/>
              </a:rPr>
              <a:t> b</a:t>
            </a:r>
            <a:r>
              <a:rPr b="0" i="0" lang="en-US" sz="1200" u="none" cap="none" strike="noStrike">
                <a:solidFill>
                  <a:srgbClr val="D4D4D4"/>
                </a:solidFill>
                <a:latin typeface="Arial"/>
                <a:ea typeface="Arial"/>
                <a:cs typeface="Arial"/>
                <a:sym typeface="Arial"/>
              </a:rPr>
              <a:t>)</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D4D4D4"/>
                </a:solidFill>
                <a:latin typeface="Arial"/>
                <a:ea typeface="Arial"/>
                <a:cs typeface="Arial"/>
                <a:sym typeface="Arial"/>
              </a:rPr>
              <a:t>}</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586C0"/>
                </a:solidFill>
                <a:latin typeface="Arial"/>
                <a:ea typeface="Arial"/>
                <a:cs typeface="Arial"/>
                <a:sym typeface="Arial"/>
              </a:rPr>
              <a:t>else if</a:t>
            </a:r>
            <a:r>
              <a:rPr b="0" i="0" lang="en-US" sz="1200" u="none" cap="none" strike="noStrike">
                <a:solidFill>
                  <a:srgbClr val="D4D4D4"/>
                </a:solidFill>
                <a:latin typeface="Arial"/>
                <a:ea typeface="Arial"/>
                <a:cs typeface="Arial"/>
                <a:sym typeface="Arial"/>
              </a:rPr>
              <a:t> (</a:t>
            </a:r>
            <a:r>
              <a:rPr b="0" i="0" lang="en-US" sz="1200" u="none" cap="none" strike="noStrike">
                <a:solidFill>
                  <a:srgbClr val="9CDCFE"/>
                </a:solidFill>
                <a:latin typeface="Arial"/>
                <a:ea typeface="Arial"/>
                <a:cs typeface="Arial"/>
                <a:sym typeface="Arial"/>
              </a:rPr>
              <a:t>a</a:t>
            </a:r>
            <a:r>
              <a:rPr b="0" i="0" lang="en-US" sz="1200" u="none" cap="none" strike="noStrike">
                <a:solidFill>
                  <a:srgbClr val="D4D4D4"/>
                </a:solidFill>
                <a:latin typeface="Arial"/>
                <a:ea typeface="Arial"/>
                <a:cs typeface="Arial"/>
                <a:sym typeface="Arial"/>
              </a:rPr>
              <a:t>&lt;</a:t>
            </a:r>
            <a:r>
              <a:rPr b="0" i="0" lang="en-US" sz="1200" u="none" cap="none" strike="noStrike">
                <a:solidFill>
                  <a:srgbClr val="9CDCFE"/>
                </a:solidFill>
                <a:latin typeface="Arial"/>
                <a:ea typeface="Arial"/>
                <a:cs typeface="Arial"/>
                <a:sym typeface="Arial"/>
              </a:rPr>
              <a:t>b</a:t>
            </a:r>
            <a:r>
              <a:rPr b="0" i="0" lang="en-US" sz="1200" u="none" cap="none" strike="noStrike">
                <a:solidFill>
                  <a:srgbClr val="D4D4D4"/>
                </a:solidFill>
                <a:latin typeface="Arial"/>
                <a:ea typeface="Arial"/>
                <a:cs typeface="Arial"/>
                <a:sym typeface="Arial"/>
              </a:rPr>
              <a:t>){</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D4D4D4"/>
                </a:solidFill>
                <a:latin typeface="Arial"/>
                <a:ea typeface="Arial"/>
                <a:cs typeface="Arial"/>
                <a:sym typeface="Arial"/>
              </a:rPr>
              <a:t>  </a:t>
            </a:r>
            <a:r>
              <a:rPr b="0" i="0" lang="en-US" sz="1200" u="none" cap="none" strike="noStrike">
                <a:solidFill>
                  <a:srgbClr val="9CDCFE"/>
                </a:solidFill>
                <a:latin typeface="Arial"/>
                <a:ea typeface="Arial"/>
                <a:cs typeface="Arial"/>
                <a:sym typeface="Arial"/>
              </a:rPr>
              <a:t>console</a:t>
            </a:r>
            <a:r>
              <a:rPr b="0" i="0" lang="en-US" sz="1200" u="none" cap="none" strike="noStrike">
                <a:solidFill>
                  <a:srgbClr val="D4D4D4"/>
                </a:solidFill>
                <a:latin typeface="Arial"/>
                <a:ea typeface="Arial"/>
                <a:cs typeface="Arial"/>
                <a:sym typeface="Arial"/>
              </a:rPr>
              <a:t>.</a:t>
            </a:r>
            <a:r>
              <a:rPr b="0" i="0" lang="en-US" sz="1200" u="none" cap="none" strike="noStrike">
                <a:solidFill>
                  <a:srgbClr val="DCDCAA"/>
                </a:solidFill>
                <a:latin typeface="Arial"/>
                <a:ea typeface="Arial"/>
                <a:cs typeface="Arial"/>
                <a:sym typeface="Arial"/>
              </a:rPr>
              <a:t>log</a:t>
            </a:r>
            <a:r>
              <a:rPr b="0" i="0" lang="en-US" sz="1200" u="none" cap="none" strike="noStrike">
                <a:solidFill>
                  <a:srgbClr val="D4D4D4"/>
                </a:solidFill>
                <a:latin typeface="Arial"/>
                <a:ea typeface="Arial"/>
                <a:cs typeface="Arial"/>
                <a:sym typeface="Arial"/>
              </a:rPr>
              <a:t>(</a:t>
            </a:r>
            <a:r>
              <a:rPr b="0" i="0" lang="en-US" sz="1200" u="none" cap="none" strike="noStrike">
                <a:solidFill>
                  <a:srgbClr val="9CDCFE"/>
                </a:solidFill>
                <a:latin typeface="Arial"/>
                <a:ea typeface="Arial"/>
                <a:cs typeface="Arial"/>
                <a:sym typeface="Arial"/>
              </a:rPr>
              <a:t>b</a:t>
            </a:r>
            <a:r>
              <a:rPr b="0" i="0" lang="en-US" sz="1200" u="none" cap="none" strike="noStrike">
                <a:solidFill>
                  <a:srgbClr val="D4D4D4"/>
                </a:solidFill>
                <a:latin typeface="Arial"/>
                <a:ea typeface="Arial"/>
                <a:cs typeface="Arial"/>
                <a:sym typeface="Arial"/>
              </a:rPr>
              <a:t> + </a:t>
            </a:r>
            <a:r>
              <a:rPr b="0" i="0" lang="en-US" sz="1200" u="none" cap="none" strike="noStrike">
                <a:solidFill>
                  <a:srgbClr val="CE9178"/>
                </a:solidFill>
                <a:latin typeface="Arial"/>
                <a:ea typeface="Arial"/>
                <a:cs typeface="Arial"/>
                <a:sym typeface="Arial"/>
              </a:rPr>
              <a:t>"is greater that"</a:t>
            </a:r>
            <a:r>
              <a:rPr b="0" i="0" lang="en-US" sz="1200" u="none" cap="none" strike="noStrike">
                <a:solidFill>
                  <a:srgbClr val="D4D4D4"/>
                </a:solidFill>
                <a:latin typeface="Arial"/>
                <a:ea typeface="Arial"/>
                <a:cs typeface="Arial"/>
                <a:sym typeface="Arial"/>
              </a:rPr>
              <a:t> +</a:t>
            </a:r>
            <a:r>
              <a:rPr b="0" i="0" lang="en-US" sz="1200" u="none" cap="none" strike="noStrike">
                <a:solidFill>
                  <a:srgbClr val="9CDCFE"/>
                </a:solidFill>
                <a:latin typeface="Arial"/>
                <a:ea typeface="Arial"/>
                <a:cs typeface="Arial"/>
                <a:sym typeface="Arial"/>
              </a:rPr>
              <a:t> a</a:t>
            </a:r>
            <a:r>
              <a:rPr b="0" i="0" lang="en-US" sz="1200" u="none" cap="none" strike="noStrike">
                <a:solidFill>
                  <a:srgbClr val="D4D4D4"/>
                </a:solidFill>
                <a:latin typeface="Arial"/>
                <a:ea typeface="Arial"/>
                <a:cs typeface="Arial"/>
                <a:sym typeface="Arial"/>
              </a:rPr>
              <a:t>)</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D4D4D4"/>
                </a:solidFill>
                <a:latin typeface="Arial"/>
                <a:ea typeface="Arial"/>
                <a:cs typeface="Arial"/>
                <a:sym typeface="Arial"/>
              </a:rPr>
              <a:t>}</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586C0"/>
                </a:solidFill>
                <a:latin typeface="Arial"/>
                <a:ea typeface="Arial"/>
                <a:cs typeface="Arial"/>
                <a:sym typeface="Arial"/>
              </a:rPr>
              <a:t>else if</a:t>
            </a:r>
            <a:r>
              <a:rPr b="0" i="0" lang="en-US" sz="1200" u="none" cap="none" strike="noStrike">
                <a:solidFill>
                  <a:srgbClr val="D4D4D4"/>
                </a:solidFill>
                <a:latin typeface="Arial"/>
                <a:ea typeface="Arial"/>
                <a:cs typeface="Arial"/>
                <a:sym typeface="Arial"/>
              </a:rPr>
              <a:t>(</a:t>
            </a:r>
            <a:r>
              <a:rPr b="0" i="0" lang="en-US" sz="1200" u="none" cap="none" strike="noStrike">
                <a:solidFill>
                  <a:srgbClr val="9CDCFE"/>
                </a:solidFill>
                <a:latin typeface="Arial"/>
                <a:ea typeface="Arial"/>
                <a:cs typeface="Arial"/>
                <a:sym typeface="Arial"/>
              </a:rPr>
              <a:t>a</a:t>
            </a:r>
            <a:r>
              <a:rPr b="0" i="0" lang="en-US" sz="1200" u="none" cap="none" strike="noStrike">
                <a:solidFill>
                  <a:srgbClr val="D4D4D4"/>
                </a:solidFill>
                <a:latin typeface="Arial"/>
                <a:ea typeface="Arial"/>
                <a:cs typeface="Arial"/>
                <a:sym typeface="Arial"/>
              </a:rPr>
              <a:t>==</a:t>
            </a:r>
            <a:r>
              <a:rPr b="0" i="0" lang="en-US" sz="1200" u="none" cap="none" strike="noStrike">
                <a:solidFill>
                  <a:srgbClr val="9CDCFE"/>
                </a:solidFill>
                <a:latin typeface="Arial"/>
                <a:ea typeface="Arial"/>
                <a:cs typeface="Arial"/>
                <a:sym typeface="Arial"/>
              </a:rPr>
              <a:t>b</a:t>
            </a:r>
            <a:r>
              <a:rPr b="0" i="0" lang="en-US" sz="1200" u="none" cap="none" strike="noStrike">
                <a:solidFill>
                  <a:srgbClr val="D4D4D4"/>
                </a:solidFill>
                <a:latin typeface="Arial"/>
                <a:ea typeface="Arial"/>
                <a:cs typeface="Arial"/>
                <a:sym typeface="Arial"/>
              </a:rPr>
              <a:t>){</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D4D4D4"/>
                </a:solidFill>
                <a:latin typeface="Arial"/>
                <a:ea typeface="Arial"/>
                <a:cs typeface="Arial"/>
                <a:sym typeface="Arial"/>
              </a:rPr>
              <a:t>  </a:t>
            </a:r>
            <a:r>
              <a:rPr b="0" i="0" lang="en-US" sz="1200" u="none" cap="none" strike="noStrike">
                <a:solidFill>
                  <a:srgbClr val="9CDCFE"/>
                </a:solidFill>
                <a:latin typeface="Arial"/>
                <a:ea typeface="Arial"/>
                <a:cs typeface="Arial"/>
                <a:sym typeface="Arial"/>
              </a:rPr>
              <a:t>console</a:t>
            </a:r>
            <a:r>
              <a:rPr b="0" i="0" lang="en-US" sz="1200" u="none" cap="none" strike="noStrike">
                <a:solidFill>
                  <a:srgbClr val="D4D4D4"/>
                </a:solidFill>
                <a:latin typeface="Arial"/>
                <a:ea typeface="Arial"/>
                <a:cs typeface="Arial"/>
                <a:sym typeface="Arial"/>
              </a:rPr>
              <a:t>.</a:t>
            </a:r>
            <a:r>
              <a:rPr b="0" i="0" lang="en-US" sz="1200" u="none" cap="none" strike="noStrike">
                <a:solidFill>
                  <a:srgbClr val="DCDCAA"/>
                </a:solidFill>
                <a:latin typeface="Arial"/>
                <a:ea typeface="Arial"/>
                <a:cs typeface="Arial"/>
                <a:sym typeface="Arial"/>
              </a:rPr>
              <a:t>log</a:t>
            </a:r>
            <a:r>
              <a:rPr b="0" i="0" lang="en-US" sz="1200" u="none" cap="none" strike="noStrike">
                <a:solidFill>
                  <a:srgbClr val="D4D4D4"/>
                </a:solidFill>
                <a:latin typeface="Arial"/>
                <a:ea typeface="Arial"/>
                <a:cs typeface="Arial"/>
                <a:sym typeface="Arial"/>
              </a:rPr>
              <a:t>(</a:t>
            </a:r>
            <a:r>
              <a:rPr b="0" i="0" lang="en-US" sz="1200" u="none" cap="none" strike="noStrike">
                <a:solidFill>
                  <a:srgbClr val="CE9178"/>
                </a:solidFill>
                <a:latin typeface="Arial"/>
                <a:ea typeface="Arial"/>
                <a:cs typeface="Arial"/>
                <a:sym typeface="Arial"/>
              </a:rPr>
              <a:t>"Both strings are eqaul"</a:t>
            </a:r>
            <a:r>
              <a:rPr b="0" i="0" lang="en-US" sz="1200" u="none" cap="none" strike="noStrike">
                <a:solidFill>
                  <a:srgbClr val="D4D4D4"/>
                </a:solidFill>
                <a:latin typeface="Arial"/>
                <a:ea typeface="Arial"/>
                <a:cs typeface="Arial"/>
                <a:sym typeface="Arial"/>
              </a:rPr>
              <a:t>)</a:t>
            </a:r>
            <a:endParaRPr b="0" i="0"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D4D4D4"/>
                </a:solidFill>
                <a:latin typeface="Arial"/>
                <a:ea typeface="Arial"/>
                <a:cs typeface="Arial"/>
                <a:sym typeface="Arial"/>
              </a:rPr>
              <a:t>}</a:t>
            </a:r>
            <a:endParaRPr b="0" i="0" sz="1200" u="none" cap="none" strike="noStrike">
              <a:solidFill>
                <a:srgbClr val="569CD6"/>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1">
  <a:themeElements>
    <a:clrScheme name="TechLift 1">
      <a:dk1>
        <a:srgbClr val="333333"/>
      </a:dk1>
      <a:lt1>
        <a:srgbClr val="F2F2F2"/>
      </a:lt1>
      <a:dk2>
        <a:srgbClr val="273C75"/>
      </a:dk2>
      <a:lt2>
        <a:srgbClr val="FDB823"/>
      </a:lt2>
      <a:accent1>
        <a:srgbClr val="0BE881"/>
      </a:accent1>
      <a:accent2>
        <a:srgbClr val="FED330"/>
      </a:accent2>
      <a:accent3>
        <a:srgbClr val="0097E6"/>
      </a:accent3>
      <a:accent4>
        <a:srgbClr val="FA8231"/>
      </a:accent4>
      <a:accent5>
        <a:srgbClr val="8E44AD"/>
      </a:accent5>
      <a:accent6>
        <a:srgbClr val="FA8231"/>
      </a:accent6>
      <a:hlink>
        <a:srgbClr val="ED1B24"/>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0D4CEB536B37499FF605EABBA1649A" ma:contentTypeVersion="18" ma:contentTypeDescription="Create a new document." ma:contentTypeScope="" ma:versionID="42284d3473392e3855eab728922f0527">
  <xsd:schema xmlns:xsd="http://www.w3.org/2001/XMLSchema" xmlns:xs="http://www.w3.org/2001/XMLSchema" xmlns:p="http://schemas.microsoft.com/office/2006/metadata/properties" xmlns:ns2="dffc2d62-02fd-49cb-8e37-7788bb0cad48" xmlns:ns3="80782c8c-842d-4d61-859b-2c968903b156" targetNamespace="http://schemas.microsoft.com/office/2006/metadata/properties" ma:root="true" ma:fieldsID="1062c1af6ef3b6ab203531a114db4c3f" ns2:_="" ns3:_="">
    <xsd:import namespace="dffc2d62-02fd-49cb-8e37-7788bb0cad48"/>
    <xsd:import namespace="80782c8c-842d-4d61-859b-2c968903b156"/>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OCR" minOccurs="0"/>
                <xsd:element ref="ns3:MediaServiceAutoKeyPoints" minOccurs="0"/>
                <xsd:element ref="ns3:MediaServiceKeyPoints" minOccurs="0"/>
                <xsd:element ref="ns3:MediaServiceGenerationTime" minOccurs="0"/>
                <xsd:element ref="ns3:MediaServiceEventHashCode"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fc2d62-02fd-49cb-8e37-7788bb0cad4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4" nillable="true" ma:displayName="Taxonomy Catch All Column" ma:hidden="true" ma:list="{6ae76d3f-67b7-4fa4-a107-3a568caecef8}" ma:internalName="TaxCatchAll" ma:showField="CatchAllData" ma:web="dffc2d62-02fd-49cb-8e37-7788bb0cad4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0782c8c-842d-4d61-859b-2c968903b156"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ffba1a00-cd55-4846-a578-cb4195594600"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782c8c-842d-4d61-859b-2c968903b156">
      <Terms xmlns="http://schemas.microsoft.com/office/infopath/2007/PartnerControls"/>
    </lcf76f155ced4ddcb4097134ff3c332f>
    <TaxCatchAll xmlns="dffc2d62-02fd-49cb-8e37-7788bb0cad48" xsi:nil="true"/>
  </documentManagement>
</p:properties>
</file>

<file path=customXml/itemProps1.xml><?xml version="1.0" encoding="utf-8"?>
<ds:datastoreItem xmlns:ds="http://schemas.openxmlformats.org/officeDocument/2006/customXml" ds:itemID="{FAD80D12-74F7-4A55-9AEF-A1FF9A1FFB21}"/>
</file>

<file path=customXml/itemProps2.xml><?xml version="1.0" encoding="utf-8"?>
<ds:datastoreItem xmlns:ds="http://schemas.openxmlformats.org/officeDocument/2006/customXml" ds:itemID="{3554CE63-E888-4971-B962-2F7397189E82}"/>
</file>

<file path=customXml/itemProps3.xml><?xml version="1.0" encoding="utf-8"?>
<ds:datastoreItem xmlns:ds="http://schemas.openxmlformats.org/officeDocument/2006/customXml" ds:itemID="{1BA97764-080D-4612-9999-18D42F913137}"/>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0x0101004E0D4CEB536B37499FF605EABBA1649A</vt:lpwstr>
  </property>
</Properties>
</file>