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8FFF8F-E87F-443E-AC8D-CB41346CA47A}">
  <a:tblStyle styleId="{668FFF8F-E87F-443E-AC8D-CB41346CA47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font" Target="fonts/Roboto-bold.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font" Target="fonts/Roboto-regular.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29" Type="http://schemas.openxmlformats.org/officeDocument/2006/relationships/customXml" Target="../customXml/item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slide" Target="slides/slide18.xml"/><Relationship Id="rId28" Type="http://schemas.openxmlformats.org/officeDocument/2006/relationships/font" Target="fonts/Roboto-boldItalic.fntdata"/><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3.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Roboto-italic.fntdata"/><Relationship Id="rId14" Type="http://schemas.openxmlformats.org/officeDocument/2006/relationships/slide" Target="slides/slide9.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freecodecamp.org/news/regular-expressions-for-beginners/" TargetMode="External"/><Relationship Id="rId4" Type="http://schemas.openxmlformats.org/officeDocument/2006/relationships/hyperlink" Target="https://developer.mozilla.org/en-US/docs/Web/JavaScript/Guide/Regular_Expressions" TargetMode="External"/><Relationship Id="rId5" Type="http://schemas.openxmlformats.org/officeDocument/2006/relationships/hyperlink" Target="https://www.w3schools.com/js/js_regexp.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eveloper.mozilla.org/en-US/docs/Web/JavaScript/Guide/Functions#arrow_func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hyperlink" Target="https://developer.mozilla.org/en-US/docs/Web/JavaScript/Reference/Global_Objects/String/split" TargetMode="External"/><Relationship Id="rId10" Type="http://schemas.openxmlformats.org/officeDocument/2006/relationships/hyperlink" Target="https://developer.mozilla.org/en-US/docs/Web/JavaScript/Reference/Global_Objects/String/search" TargetMode="External"/><Relationship Id="rId12" Type="http://schemas.openxmlformats.org/officeDocument/2006/relationships/hyperlink" Target="https://developer.mozilla.org/en-US/docs/Web/JavaScript/Reference/Global_Objects/String" TargetMode="External"/><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eveloper.mozilla.org/en-US/docs/Web/JavaScript/Reference/Global_Objects/RegExp/exec" TargetMode="External"/><Relationship Id="rId4" Type="http://schemas.openxmlformats.org/officeDocument/2006/relationships/hyperlink" Target="https://developer.mozilla.org/en-US/docs/Web/JavaScript/Reference/Global_Objects/RegExp/test" TargetMode="External"/><Relationship Id="rId9" Type="http://schemas.openxmlformats.org/officeDocument/2006/relationships/hyperlink" Target="https://developer.mozilla.org/en-US/docs/Web/JavaScript/Reference/Global_Objects/String/replaceAll" TargetMode="External"/><Relationship Id="rId5" Type="http://schemas.openxmlformats.org/officeDocument/2006/relationships/hyperlink" Target="https://developer.mozilla.org/en-US/docs/Web/JavaScript/Reference/Global_Objects/RegExp" TargetMode="External"/><Relationship Id="rId6" Type="http://schemas.openxmlformats.org/officeDocument/2006/relationships/hyperlink" Target="https://developer.mozilla.org/en-US/docs/Web/JavaScript/Reference/Global_Objects/String/match" TargetMode="External"/><Relationship Id="rId7" Type="http://schemas.openxmlformats.org/officeDocument/2006/relationships/hyperlink" Target="https://developer.mozilla.org/en-US/docs/Web/JavaScript/Reference/Global_Objects/String/matchAll" TargetMode="External"/><Relationship Id="rId8" Type="http://schemas.openxmlformats.org/officeDocument/2006/relationships/hyperlink" Target="https://developer.mozilla.org/en-US/docs/Web/JavaScript/Reference/Global_Objects/String/repla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JS 2- Javascript Fundamentals  - SYNC (30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What are Regular Expression Flags?</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044450" y="2368475"/>
          <a:ext cx="3000000" cy="3000000"/>
        </p:xfrm>
        <a:graphic>
          <a:graphicData uri="http://schemas.openxmlformats.org/drawingml/2006/table">
            <a:tbl>
              <a:tblPr>
                <a:noFill/>
                <a:tableStyleId>{668FFF8F-E87F-443E-AC8D-CB41346CA47A}</a:tableStyleId>
              </a:tblPr>
              <a:tblGrid>
                <a:gridCol w="10309350"/>
              </a:tblGrid>
              <a:tr h="381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1B1B1B"/>
                          </a:solidFill>
                          <a:highlight>
                            <a:srgbClr val="FFFFFF"/>
                          </a:highlight>
                        </a:rPr>
                        <a:t>For example, if you re-write the text in the previous example and try to match it:</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regExpLiteral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EE9900"/>
                          </a:solidFill>
                          <a:latin typeface="Courier New"/>
                          <a:ea typeface="Courier New"/>
                          <a:cs typeface="Courier New"/>
                          <a:sym typeface="Courier New"/>
                        </a:rPr>
                        <a:t>/Hello/gi</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regExpStr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669900"/>
                          </a:solidFill>
                          <a:latin typeface="Courier New"/>
                          <a:ea typeface="Courier New"/>
                          <a:cs typeface="Courier New"/>
                          <a:sym typeface="Courier New"/>
                        </a:rPr>
                        <a:t>'oHell world, ohell there!'</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log</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regExpStr</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match</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regExpLiteral</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708090"/>
                          </a:solidFill>
                          <a:latin typeface="Courier New"/>
                          <a:ea typeface="Courier New"/>
                          <a:cs typeface="Courier New"/>
                          <a:sym typeface="Courier New"/>
                        </a:rPr>
                        <a:t>// Output: null</a:t>
                      </a:r>
                      <a:endParaRPr sz="1050" u="none" cap="none" strike="noStrike">
                        <a:solidFill>
                          <a:srgbClr val="70809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381000">
                <a:tc>
                  <a:txBody>
                    <a:bodyPr/>
                    <a:lstStyle/>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We get null because the characters in the string do not appear as specified in the pattern. So a literal pattern such as /hello/, means h followed by e followed by l followed by l followed by o, exactly like that.</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How to use a regex constructor:</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044450" y="1894600"/>
          <a:ext cx="3000000" cy="3000000"/>
        </p:xfrm>
        <a:graphic>
          <a:graphicData uri="http://schemas.openxmlformats.org/drawingml/2006/table">
            <a:tbl>
              <a:tblPr>
                <a:noFill/>
                <a:tableStyleId>{668FFF8F-E87F-443E-AC8D-CB41346CA47A}</a:tableStyleId>
              </a:tblPr>
              <a:tblGrid>
                <a:gridCol w="10309350"/>
              </a:tblGrid>
              <a:tr h="451500">
                <a:tc>
                  <a:txBody>
                    <a:bodyPr/>
                    <a:lstStyle/>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Here, the pattern xyz is passed in as a string same as the flag. Also both occurrences of xyz got matched because we passed in the -g flag. Without it, only the first match will be returned.</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1600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708090"/>
                          </a:solidFill>
                          <a:latin typeface="Courier New"/>
                          <a:ea typeface="Courier New"/>
                          <a:cs typeface="Courier New"/>
                          <a:sym typeface="Courier New"/>
                        </a:rPr>
                        <a:t>// Syntax: RegExp(pattern [, flags])</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regExpConstructor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0077AA"/>
                          </a:solidFill>
                          <a:latin typeface="Courier New"/>
                          <a:ea typeface="Courier New"/>
                          <a:cs typeface="Courier New"/>
                          <a:sym typeface="Courier New"/>
                        </a:rPr>
                        <a:t>new</a:t>
                      </a:r>
                      <a:r>
                        <a:rPr lang="en-US" sz="1100" u="none" cap="none" strike="noStrike">
                          <a:latin typeface="Courier New"/>
                          <a:ea typeface="Courier New"/>
                          <a:cs typeface="Courier New"/>
                          <a:sym typeface="Courier New"/>
                        </a:rPr>
                        <a:t> </a:t>
                      </a:r>
                      <a:r>
                        <a:rPr lang="en-US" sz="1050" u="none" cap="none" strike="noStrike">
                          <a:solidFill>
                            <a:srgbClr val="DD4A68"/>
                          </a:solidFill>
                          <a:latin typeface="Courier New"/>
                          <a:ea typeface="Courier New"/>
                          <a:cs typeface="Courier New"/>
                          <a:sym typeface="Courier New"/>
                        </a:rPr>
                        <a:t>RegExp</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669900"/>
                          </a:solidFill>
                          <a:latin typeface="Courier New"/>
                          <a:ea typeface="Courier New"/>
                          <a:cs typeface="Courier New"/>
                          <a:sym typeface="Courier New"/>
                        </a:rPr>
                        <a:t>'xyz'</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669900"/>
                          </a:solidFill>
                          <a:latin typeface="Courier New"/>
                          <a:ea typeface="Courier New"/>
                          <a:cs typeface="Courier New"/>
                          <a:sym typeface="Courier New"/>
                        </a:rPr>
                        <a:t>'g'</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708090"/>
                          </a:solidFill>
                          <a:latin typeface="Courier New"/>
                          <a:ea typeface="Courier New"/>
                          <a:cs typeface="Courier New"/>
                          <a:sym typeface="Courier New"/>
                        </a:rPr>
                        <a:t>// With flag -g</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str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669900"/>
                          </a:solidFill>
                          <a:latin typeface="Courier New"/>
                          <a:ea typeface="Courier New"/>
                          <a:cs typeface="Courier New"/>
                          <a:sym typeface="Courier New"/>
                        </a:rPr>
                        <a:t>'xyz xyz'</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log</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str</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match</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regExpConstructor</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708090"/>
                          </a:solidFill>
                          <a:latin typeface="Courier New"/>
                          <a:ea typeface="Courier New"/>
                          <a:cs typeface="Courier New"/>
                          <a:sym typeface="Courier New"/>
                        </a:rPr>
                        <a:t>// Output: ['xyz', 'xyz']</a:t>
                      </a:r>
                      <a:endParaRPr sz="1050" u="none" cap="none" strike="noStrike">
                        <a:solidFill>
                          <a:srgbClr val="70809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332000">
                <a:tc>
                  <a:txBody>
                    <a:bodyPr/>
                    <a:lstStyle/>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We can also pass in dynamically created patterns as template literals using the constructor function. For example:</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1545350">
                <a:tc>
                  <a:txBody>
                    <a:bodyPr/>
                    <a:lstStyle/>
                    <a:p>
                      <a:pPr indent="-228600" lvl="0" marL="45720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pattern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DD4A68"/>
                          </a:solidFill>
                          <a:latin typeface="Courier New"/>
                          <a:ea typeface="Courier New"/>
                          <a:cs typeface="Courier New"/>
                          <a:sym typeface="Courier New"/>
                        </a:rPr>
                        <a:t>prompt</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669900"/>
                          </a:solidFill>
                          <a:latin typeface="Courier New"/>
                          <a:ea typeface="Courier New"/>
                          <a:cs typeface="Courier New"/>
                          <a:sym typeface="Courier New"/>
                        </a:rPr>
                        <a:t>'Enter a pattern'</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50"/>
                        <a:buFont typeface="Arial"/>
                        <a:buNone/>
                      </a:pPr>
                      <a:r>
                        <a:rPr lang="en-US" sz="1050" u="none" cap="none" strike="noStrike">
                          <a:solidFill>
                            <a:srgbClr val="708090"/>
                          </a:solidFill>
                          <a:latin typeface="Courier New"/>
                          <a:ea typeface="Courier New"/>
                          <a:cs typeface="Courier New"/>
                          <a:sym typeface="Courier New"/>
                        </a:rPr>
                        <a:t>// Suppose the user enters 'xyz'</a:t>
                      </a:r>
                      <a:endParaRPr sz="11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regExpConst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0077AA"/>
                          </a:solidFill>
                          <a:latin typeface="Courier New"/>
                          <a:ea typeface="Courier New"/>
                          <a:cs typeface="Courier New"/>
                          <a:sym typeface="Courier New"/>
                        </a:rPr>
                        <a:t>new</a:t>
                      </a:r>
                      <a:r>
                        <a:rPr lang="en-US" sz="1100" u="none" cap="none" strike="noStrike">
                          <a:latin typeface="Courier New"/>
                          <a:ea typeface="Courier New"/>
                          <a:cs typeface="Courier New"/>
                          <a:sym typeface="Courier New"/>
                        </a:rPr>
                        <a:t> </a:t>
                      </a:r>
                      <a:r>
                        <a:rPr lang="en-US" sz="1050" u="none" cap="none" strike="noStrike">
                          <a:solidFill>
                            <a:srgbClr val="DD4A68"/>
                          </a:solidFill>
                          <a:latin typeface="Courier New"/>
                          <a:ea typeface="Courier New"/>
                          <a:cs typeface="Courier New"/>
                          <a:sym typeface="Courier New"/>
                        </a:rPr>
                        <a:t>RegExp</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669900"/>
                          </a:solidFill>
                          <a:latin typeface="Courier New"/>
                          <a:ea typeface="Courier New"/>
                          <a:cs typeface="Courier New"/>
                          <a:sym typeface="Courier New"/>
                        </a:rPr>
                        <a:t>`</a:t>
                      </a:r>
                      <a:r>
                        <a:rPr lang="en-US" sz="1050" u="none" cap="none" strike="noStrike">
                          <a:solidFill>
                            <a:srgbClr val="999999"/>
                          </a:solidFill>
                          <a:latin typeface="Courier New"/>
                          <a:ea typeface="Courier New"/>
                          <a:cs typeface="Courier New"/>
                          <a:sym typeface="Courier New"/>
                        </a:rPr>
                        <a:t>${</a:t>
                      </a:r>
                      <a:r>
                        <a:rPr lang="en-US" sz="1050" u="none" cap="none" strike="noStrike">
                          <a:latin typeface="Courier New"/>
                          <a:ea typeface="Courier New"/>
                          <a:cs typeface="Courier New"/>
                          <a:sym typeface="Courier New"/>
                        </a:rPr>
                        <a:t>pattern</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669900"/>
                          </a:solidFill>
                          <a:latin typeface="Courier New"/>
                          <a:ea typeface="Courier New"/>
                          <a:cs typeface="Courier New"/>
                          <a:sym typeface="Courier New"/>
                        </a:rPr>
                        <a:t>`</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669900"/>
                          </a:solidFill>
                          <a:latin typeface="Courier New"/>
                          <a:ea typeface="Courier New"/>
                          <a:cs typeface="Courier New"/>
                          <a:sym typeface="Courier New"/>
                        </a:rPr>
                        <a:t>'gi'</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str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669900"/>
                          </a:solidFill>
                          <a:latin typeface="Courier New"/>
                          <a:ea typeface="Courier New"/>
                          <a:cs typeface="Courier New"/>
                          <a:sym typeface="Courier New"/>
                        </a:rPr>
                        <a:t>'xyz XYZ'</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190500" marR="190500" rtl="0" algn="l">
                        <a:lnSpc>
                          <a:spcPct val="150000"/>
                        </a:lnSpc>
                        <a:spcBef>
                          <a:spcPts val="170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log</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str</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match</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regExpConst</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708090"/>
                          </a:solidFill>
                          <a:latin typeface="Courier New"/>
                          <a:ea typeface="Courier New"/>
                          <a:cs typeface="Courier New"/>
                          <a:sym typeface="Courier New"/>
                        </a:rPr>
                        <a:t>// Output: ['xyz', 'XYZ']</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Further Reading on Regular Expressions:</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1044450" y="2314825"/>
          <a:ext cx="3000000" cy="3000000"/>
        </p:xfrm>
        <a:graphic>
          <a:graphicData uri="http://schemas.openxmlformats.org/drawingml/2006/table">
            <a:tbl>
              <a:tblPr>
                <a:noFill/>
                <a:tableStyleId>{668FFF8F-E87F-443E-AC8D-CB41346CA47A}</a:tableStyleId>
              </a:tblPr>
              <a:tblGrid>
                <a:gridCol w="10309350"/>
              </a:tblGrid>
              <a:tr h="654450">
                <a:tc>
                  <a:txBody>
                    <a:bodyPr/>
                    <a:lstStyle/>
                    <a:p>
                      <a:pPr indent="-298450" lvl="0" marL="457200" marR="0" rtl="0" algn="l">
                        <a:lnSpc>
                          <a:spcPct val="100000"/>
                        </a:lnSpc>
                        <a:spcBef>
                          <a:spcPts val="0"/>
                        </a:spcBef>
                        <a:spcAft>
                          <a:spcPts val="0"/>
                        </a:spcAft>
                        <a:buClr>
                          <a:srgbClr val="1B1B1B"/>
                        </a:buClr>
                        <a:buSzPts val="1100"/>
                        <a:buFont typeface="Arial"/>
                        <a:buChar char="●"/>
                      </a:pPr>
                      <a:r>
                        <a:rPr lang="en-US" sz="1100" u="sng" cap="none" strike="noStrike">
                          <a:solidFill>
                            <a:schemeClr val="hlink"/>
                          </a:solidFill>
                          <a:highlight>
                            <a:srgbClr val="FFFFFF"/>
                          </a:highlight>
                          <a:hlinkClick r:id="rId3"/>
                        </a:rPr>
                        <a:t>How to Use Regular Expressions in JavaScript – Tutorial for Beginners</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sng" cap="none" strike="noStrike">
                          <a:solidFill>
                            <a:schemeClr val="hlink"/>
                          </a:solidFill>
                          <a:highlight>
                            <a:srgbClr val="FFFFFF"/>
                          </a:highlight>
                          <a:hlinkClick r:id="rId4"/>
                        </a:rPr>
                        <a:t>Regular expressions MDN Docs</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sng" cap="none" strike="noStrike">
                          <a:solidFill>
                            <a:schemeClr val="hlink"/>
                          </a:solidFill>
                          <a:highlight>
                            <a:srgbClr val="FFFFFF"/>
                          </a:highlight>
                          <a:hlinkClick r:id="rId5"/>
                        </a:rPr>
                        <a:t>JavaScript Regular Expressions w3schools</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RECAP: Arrow Functions</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44" name="Google Shape;244;p32"/>
          <p:cNvGraphicFramePr/>
          <p:nvPr/>
        </p:nvGraphicFramePr>
        <p:xfrm>
          <a:off x="1097275" y="1894575"/>
          <a:ext cx="3000000" cy="3000000"/>
        </p:xfrm>
        <a:graphic>
          <a:graphicData uri="http://schemas.openxmlformats.org/drawingml/2006/table">
            <a:tbl>
              <a:tblPr>
                <a:noFill/>
                <a:tableStyleId>{668FFF8F-E87F-443E-AC8D-CB41346CA47A}</a:tableStyleId>
              </a:tblPr>
              <a:tblGrid>
                <a:gridCol w="10287000"/>
              </a:tblGrid>
              <a:tr h="381000">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This has shorter syntax.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It was introduced in ES6.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Arrow functions are always anonymous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It uses =&gt; symbol to write expression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It gets shorter! If the function has only one statement, and the statement returns a value, you can remove the brackets and the return keyword:</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let</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myFunction</a:t>
                      </a:r>
                      <a:r>
                        <a:rPr lang="en-US" sz="1200" u="none" cap="none" strike="noStrike">
                          <a:solidFill>
                            <a:srgbClr val="D4D4D4"/>
                          </a:solidFill>
                          <a:latin typeface="Arial"/>
                          <a:ea typeface="Arial"/>
                          <a:cs typeface="Arial"/>
                          <a:sym typeface="Arial"/>
                        </a:rPr>
                        <a:t> = (</a:t>
                      </a:r>
                      <a:r>
                        <a:rPr lang="en-US" sz="1200" u="none" cap="none" strike="noStrike">
                          <a:solidFill>
                            <a:srgbClr val="9CDCFE"/>
                          </a:solidFill>
                          <a:latin typeface="Arial"/>
                          <a:ea typeface="Arial"/>
                          <a:cs typeface="Arial"/>
                          <a:sym typeface="Arial"/>
                        </a:rPr>
                        <a:t>a</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9CDCFE"/>
                          </a:solidFill>
                          <a:latin typeface="Arial"/>
                          <a:ea typeface="Arial"/>
                          <a:cs typeface="Arial"/>
                          <a:sym typeface="Arial"/>
                        </a:rPr>
                        <a:t> a</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b</a:t>
                      </a:r>
                      <a:r>
                        <a:rPr lang="en-US" sz="1200" u="none" cap="none" strike="noStrike">
                          <a:solidFill>
                            <a:srgbClr val="D4D4D4"/>
                          </a:solidFill>
                          <a:latin typeface="Arial"/>
                          <a:ea typeface="Arial"/>
                          <a:cs typeface="Arial"/>
                          <a:sym typeface="Arial"/>
                        </a:rPr>
                        <a:t>;</a:t>
                      </a:r>
                      <a:endParaRPr sz="1400" u="none" cap="none" strike="noStrike"/>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Further explanation can be see from this </a:t>
                      </a:r>
                      <a:r>
                        <a:rPr lang="en-US" sz="1200" u="sng" cap="none" strike="noStrike">
                          <a:solidFill>
                            <a:schemeClr val="hlink"/>
                          </a:solidFill>
                          <a:latin typeface="Times New Roman"/>
                          <a:ea typeface="Times New Roman"/>
                          <a:cs typeface="Times New Roman"/>
                          <a:sym typeface="Times New Roman"/>
                          <a:hlinkClick r:id="rId3"/>
                        </a:rPr>
                        <a:t>link</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Share example for this website</a:t>
                      </a:r>
                      <a:endParaRPr sz="1200" u="none" cap="none" strike="noStrike">
                        <a:solidFill>
                          <a:srgbClr val="569CD6"/>
                        </a:solidFill>
                        <a:latin typeface="Arial"/>
                        <a:ea typeface="Arial"/>
                        <a:cs typeface="Arial"/>
                        <a:sym typeface="Arial"/>
                      </a:endParaRPr>
                    </a:p>
                  </a:txBody>
                  <a:tcPr marT="91425" marB="91425" marR="91425" marL="91425">
                    <a:lnT cap="flat" cmpd="sng" w="9525">
                      <a:solidFill>
                        <a:srgbClr val="9E9E9E">
                          <a:alpha val="0"/>
                        </a:srgbClr>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Javascript Array Methods</a:t>
            </a:r>
            <a:endParaRPr sz="3300"/>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3"/>
          <p:cNvGraphicFramePr/>
          <p:nvPr/>
        </p:nvGraphicFramePr>
        <p:xfrm>
          <a:off x="1044450" y="1894600"/>
          <a:ext cx="3000000" cy="3000000"/>
        </p:xfrm>
        <a:graphic>
          <a:graphicData uri="http://schemas.openxmlformats.org/drawingml/2006/table">
            <a:tbl>
              <a:tblPr>
                <a:noFill/>
                <a:tableStyleId>{668FFF8F-E87F-443E-AC8D-CB41346CA47A}</a:tableStyleId>
              </a:tblPr>
              <a:tblGrid>
                <a:gridCol w="10309350"/>
              </a:tblGrid>
              <a:tr h="4515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rgbClr val="1B1B1B"/>
                          </a:solidFill>
                          <a:highlight>
                            <a:srgbClr val="FFFFFF"/>
                          </a:highlight>
                        </a:rPr>
                        <a:t>Map method</a:t>
                      </a:r>
                      <a:endParaRPr b="1"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Takes 2 inputs: an array and a function</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Applies the function to each element in the first array</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Returns a new array from the existing one</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Commonly used with arrow functions, introduced in ES6</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1600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numbers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990055"/>
                          </a:solidFill>
                          <a:latin typeface="Courier New"/>
                          <a:ea typeface="Courier New"/>
                          <a:cs typeface="Courier New"/>
                          <a:sym typeface="Courier New"/>
                        </a:rPr>
                        <a:t>1</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2</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3</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4</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doubled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numbers</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map</a:t>
                      </a:r>
                      <a:r>
                        <a:rPr lang="en-US" sz="1050" u="none" cap="none" strike="noStrike">
                          <a:solidFill>
                            <a:srgbClr val="999999"/>
                          </a:solidFill>
                          <a:latin typeface="Courier New"/>
                          <a:ea typeface="Courier New"/>
                          <a:cs typeface="Courier New"/>
                          <a:sym typeface="Courier New"/>
                        </a:rPr>
                        <a:t>(</a:t>
                      </a:r>
                      <a:r>
                        <a:rPr lang="en-US" sz="1050" u="none" cap="none" strike="noStrike">
                          <a:latin typeface="Courier New"/>
                          <a:ea typeface="Courier New"/>
                          <a:cs typeface="Courier New"/>
                          <a:sym typeface="Courier New"/>
                        </a:rPr>
                        <a:t>i</a:t>
                      </a:r>
                      <a:r>
                        <a:rPr lang="en-US" sz="1100" u="none" cap="none" strike="noStrike">
                          <a:latin typeface="Courier New"/>
                          <a:ea typeface="Courier New"/>
                          <a:cs typeface="Courier New"/>
                          <a:sym typeface="Courier New"/>
                        </a:rPr>
                        <a:t> </a:t>
                      </a:r>
                      <a:r>
                        <a:rPr lang="en-US" sz="1050" u="none" cap="none" strike="noStrike">
                          <a:solidFill>
                            <a:srgbClr val="9A6E3A"/>
                          </a:solidFill>
                          <a:latin typeface="Courier New"/>
                          <a:ea typeface="Courier New"/>
                          <a:cs typeface="Courier New"/>
                          <a:sym typeface="Courier New"/>
                        </a:rPr>
                        <a:t>=&gt;</a:t>
                      </a:r>
                      <a:r>
                        <a:rPr lang="en-US" sz="1100" u="none" cap="none" strike="noStrike">
                          <a:latin typeface="Courier New"/>
                          <a:ea typeface="Courier New"/>
                          <a:cs typeface="Courier New"/>
                          <a:sym typeface="Courier New"/>
                        </a:rPr>
                        <a:t> i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2</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log</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doubled</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708090"/>
                          </a:solidFill>
                          <a:latin typeface="Courier New"/>
                          <a:ea typeface="Courier New"/>
                          <a:cs typeface="Courier New"/>
                          <a:sym typeface="Courier New"/>
                        </a:rPr>
                        <a:t>// [2, 4, 6, 8]</a:t>
                      </a:r>
                      <a:endParaRPr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Javascript Array Methods</a:t>
            </a:r>
            <a:endParaRPr sz="3300"/>
          </a:p>
        </p:txBody>
      </p:sp>
      <p:sp>
        <p:nvSpPr>
          <p:cNvPr id="258" name="Google Shape;25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9" name="Google Shape;25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0" name="Google Shape;260;p34"/>
          <p:cNvGraphicFramePr/>
          <p:nvPr/>
        </p:nvGraphicFramePr>
        <p:xfrm>
          <a:off x="1044450" y="1894600"/>
          <a:ext cx="3000000" cy="3000000"/>
        </p:xfrm>
        <a:graphic>
          <a:graphicData uri="http://schemas.openxmlformats.org/drawingml/2006/table">
            <a:tbl>
              <a:tblPr>
                <a:noFill/>
                <a:tableStyleId>{668FFF8F-E87F-443E-AC8D-CB41346CA47A}</a:tableStyleId>
              </a:tblPr>
              <a:tblGrid>
                <a:gridCol w="10309350"/>
              </a:tblGrid>
              <a:tr h="4515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rgbClr val="1B1B1B"/>
                          </a:solidFill>
                          <a:highlight>
                            <a:srgbClr val="FFFFFF"/>
                          </a:highlight>
                        </a:rPr>
                        <a:t>Find method</a:t>
                      </a:r>
                      <a:endParaRPr b="1"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Similar to map()</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Takes 2 inputs: an array and a testing function</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The supplied function must test each array element based on a condition</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Returns a single value: the first array element that satisfies the testing function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If no values satisfy the condition, </a:t>
                      </a:r>
                      <a:r>
                        <a:rPr i="1" lang="en-US" sz="1100" u="none" cap="none" strike="noStrike">
                          <a:solidFill>
                            <a:srgbClr val="1B1B1B"/>
                          </a:solidFill>
                          <a:highlight>
                            <a:srgbClr val="FFFFFF"/>
                          </a:highlight>
                        </a:rPr>
                        <a:t>undefined</a:t>
                      </a:r>
                      <a:r>
                        <a:rPr lang="en-US" sz="1100" u="none" cap="none" strike="noStrike">
                          <a:solidFill>
                            <a:srgbClr val="1B1B1B"/>
                          </a:solidFill>
                          <a:highlight>
                            <a:srgbClr val="FFFFFF"/>
                          </a:highlight>
                        </a:rPr>
                        <a:t> is returned</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Commonly used with arrow functions, introduced in ES6</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1600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numbers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990055"/>
                          </a:solidFill>
                          <a:latin typeface="Courier New"/>
                          <a:ea typeface="Courier New"/>
                          <a:cs typeface="Courier New"/>
                          <a:sym typeface="Courier New"/>
                        </a:rPr>
                        <a:t>1</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2</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3</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4</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result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numbers</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find</a:t>
                      </a:r>
                      <a:r>
                        <a:rPr lang="en-US" sz="1050" u="none" cap="none" strike="noStrike">
                          <a:solidFill>
                            <a:srgbClr val="999999"/>
                          </a:solidFill>
                          <a:latin typeface="Courier New"/>
                          <a:ea typeface="Courier New"/>
                          <a:cs typeface="Courier New"/>
                          <a:sym typeface="Courier New"/>
                        </a:rPr>
                        <a:t>(</a:t>
                      </a:r>
                      <a:r>
                        <a:rPr lang="en-US" sz="1050" u="none" cap="none" strike="noStrike">
                          <a:latin typeface="Courier New"/>
                          <a:ea typeface="Courier New"/>
                          <a:cs typeface="Courier New"/>
                          <a:sym typeface="Courier New"/>
                        </a:rPr>
                        <a:t>i</a:t>
                      </a:r>
                      <a:r>
                        <a:rPr lang="en-US" sz="1100" u="none" cap="none" strike="noStrike">
                          <a:latin typeface="Courier New"/>
                          <a:ea typeface="Courier New"/>
                          <a:cs typeface="Courier New"/>
                          <a:sym typeface="Courier New"/>
                        </a:rPr>
                        <a:t> </a:t>
                      </a:r>
                      <a:r>
                        <a:rPr lang="en-US" sz="1050" u="none" cap="none" strike="noStrike">
                          <a:solidFill>
                            <a:srgbClr val="9A6E3A"/>
                          </a:solidFill>
                          <a:latin typeface="Courier New"/>
                          <a:ea typeface="Courier New"/>
                          <a:cs typeface="Courier New"/>
                          <a:sym typeface="Courier New"/>
                        </a:rPr>
                        <a:t>=&gt;</a:t>
                      </a:r>
                      <a:r>
                        <a:rPr lang="en-US" sz="1100" u="none" cap="none" strike="noStrike">
                          <a:latin typeface="Courier New"/>
                          <a:ea typeface="Courier New"/>
                          <a:cs typeface="Courier New"/>
                          <a:sym typeface="Courier New"/>
                        </a:rPr>
                        <a:t> i </a:t>
                      </a:r>
                      <a:r>
                        <a:rPr lang="en-US" sz="1050" u="none" cap="none" strike="noStrike">
                          <a:solidFill>
                            <a:srgbClr val="9A6E3A"/>
                          </a:solidFill>
                          <a:latin typeface="Courier New"/>
                          <a:ea typeface="Courier New"/>
                          <a:cs typeface="Courier New"/>
                          <a:sym typeface="Courier New"/>
                        </a:rPr>
                        <a:t>&gt; 3</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log</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result</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708090"/>
                          </a:solidFill>
                          <a:latin typeface="Courier New"/>
                          <a:ea typeface="Courier New"/>
                          <a:cs typeface="Courier New"/>
                          <a:sym typeface="Courier New"/>
                        </a:rPr>
                        <a:t>// 4</a:t>
                      </a:r>
                      <a:endParaRPr sz="1050" u="none" cap="none" strike="noStrike">
                        <a:solidFill>
                          <a:srgbClr val="70809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Javascript Array Methods</a:t>
            </a:r>
            <a:endParaRPr sz="3300"/>
          </a:p>
        </p:txBody>
      </p:sp>
      <p:sp>
        <p:nvSpPr>
          <p:cNvPr id="266" name="Google Shape;266;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7" name="Google Shape;26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8" name="Google Shape;268;p35"/>
          <p:cNvGraphicFramePr/>
          <p:nvPr/>
        </p:nvGraphicFramePr>
        <p:xfrm>
          <a:off x="1044450" y="1894600"/>
          <a:ext cx="3000000" cy="3000000"/>
        </p:xfrm>
        <a:graphic>
          <a:graphicData uri="http://schemas.openxmlformats.org/drawingml/2006/table">
            <a:tbl>
              <a:tblPr>
                <a:noFill/>
                <a:tableStyleId>{668FFF8F-E87F-443E-AC8D-CB41346CA47A}</a:tableStyleId>
              </a:tblPr>
              <a:tblGrid>
                <a:gridCol w="10309350"/>
              </a:tblGrid>
              <a:tr h="4515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rgbClr val="1B1B1B"/>
                          </a:solidFill>
                          <a:highlight>
                            <a:srgbClr val="FFFFFF"/>
                          </a:highlight>
                        </a:rPr>
                        <a:t>Filter method</a:t>
                      </a:r>
                      <a:endParaRPr b="1"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Similar to find()</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Takes 2 inputs: an array and a function</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Returns a new output array of all ‘filtered’ elements</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The supplied function must test each array element based on a condition</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If the conditional returns true, the element gets pushed to the output array</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If the condition returns false, the element does not get pushed to the output array</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Commonly used with arrow functions, introduced in ES6</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16002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numbers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990055"/>
                          </a:solidFill>
                          <a:latin typeface="Courier New"/>
                          <a:ea typeface="Courier New"/>
                          <a:cs typeface="Courier New"/>
                          <a:sym typeface="Courier New"/>
                        </a:rPr>
                        <a:t>1</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2</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3</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4</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even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numbers</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filter</a:t>
                      </a:r>
                      <a:r>
                        <a:rPr lang="en-US" sz="1050" u="none" cap="none" strike="noStrike">
                          <a:solidFill>
                            <a:srgbClr val="999999"/>
                          </a:solidFill>
                          <a:latin typeface="Courier New"/>
                          <a:ea typeface="Courier New"/>
                          <a:cs typeface="Courier New"/>
                          <a:sym typeface="Courier New"/>
                        </a:rPr>
                        <a:t>(</a:t>
                      </a:r>
                      <a:r>
                        <a:rPr lang="en-US" sz="1050" u="none" cap="none" strike="noStrike">
                          <a:latin typeface="Courier New"/>
                          <a:ea typeface="Courier New"/>
                          <a:cs typeface="Courier New"/>
                          <a:sym typeface="Courier New"/>
                        </a:rPr>
                        <a:t>i</a:t>
                      </a:r>
                      <a:r>
                        <a:rPr lang="en-US" sz="1100" u="none" cap="none" strike="noStrike">
                          <a:latin typeface="Courier New"/>
                          <a:ea typeface="Courier New"/>
                          <a:cs typeface="Courier New"/>
                          <a:sym typeface="Courier New"/>
                        </a:rPr>
                        <a:t> </a:t>
                      </a:r>
                      <a:r>
                        <a:rPr lang="en-US" sz="1050" u="none" cap="none" strike="noStrike">
                          <a:solidFill>
                            <a:srgbClr val="9A6E3A"/>
                          </a:solidFill>
                          <a:latin typeface="Courier New"/>
                          <a:ea typeface="Courier New"/>
                          <a:cs typeface="Courier New"/>
                          <a:sym typeface="Courier New"/>
                        </a:rPr>
                        <a:t>=&gt;</a:t>
                      </a:r>
                      <a:r>
                        <a:rPr lang="en-US" sz="1100" u="none" cap="none" strike="noStrike">
                          <a:latin typeface="Courier New"/>
                          <a:ea typeface="Courier New"/>
                          <a:cs typeface="Courier New"/>
                          <a:sym typeface="Courier New"/>
                        </a:rPr>
                        <a:t> i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2</a:t>
                      </a:r>
                      <a:r>
                        <a:rPr lang="en-US" sz="1100" u="none" cap="none" strike="noStrike">
                          <a:latin typeface="Courier New"/>
                          <a:ea typeface="Courier New"/>
                          <a:cs typeface="Courier New"/>
                          <a:sym typeface="Courier New"/>
                        </a:rPr>
                        <a:t>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0055"/>
                          </a:solidFill>
                          <a:latin typeface="Courier New"/>
                          <a:ea typeface="Courier New"/>
                          <a:cs typeface="Courier New"/>
                          <a:sym typeface="Courier New"/>
                        </a:rPr>
                        <a:t>0</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log</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even</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708090"/>
                          </a:solidFill>
                          <a:latin typeface="Courier New"/>
                          <a:ea typeface="Courier New"/>
                          <a:cs typeface="Courier New"/>
                          <a:sym typeface="Courier New"/>
                        </a:rPr>
                        <a:t>// [2, 4]</a:t>
                      </a:r>
                      <a:endParaRPr sz="1050" u="none" cap="none" strike="noStrike">
                        <a:solidFill>
                          <a:srgbClr val="70809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aphicFrame>
        <p:nvGraphicFramePr>
          <p:cNvPr id="273" name="Google Shape;273;p36"/>
          <p:cNvGraphicFramePr/>
          <p:nvPr/>
        </p:nvGraphicFramePr>
        <p:xfrm>
          <a:off x="1044450" y="1894600"/>
          <a:ext cx="3000000" cy="3000000"/>
        </p:xfrm>
        <a:graphic>
          <a:graphicData uri="http://schemas.openxmlformats.org/drawingml/2006/table">
            <a:tbl>
              <a:tblPr>
                <a:noFill/>
                <a:tableStyleId>{668FFF8F-E87F-443E-AC8D-CB41346CA47A}</a:tableStyleId>
              </a:tblPr>
              <a:tblGrid>
                <a:gridCol w="10309350"/>
              </a:tblGrid>
              <a:tr h="4515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rgbClr val="1B1B1B"/>
                          </a:solidFill>
                          <a:highlight>
                            <a:srgbClr val="FFFFFF"/>
                          </a:highlight>
                        </a:rPr>
                        <a:t>Sort method</a:t>
                      </a:r>
                      <a:endParaRPr b="1"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Sorts the elements of an array </a:t>
                      </a:r>
                      <a:r>
                        <a:rPr b="1" i="1" lang="en-US" sz="1100" u="none" cap="none" strike="noStrike">
                          <a:solidFill>
                            <a:srgbClr val="1B1B1B"/>
                          </a:solidFill>
                          <a:highlight>
                            <a:srgbClr val="FFFFFF"/>
                          </a:highlight>
                        </a:rPr>
                        <a:t>in place </a:t>
                      </a:r>
                      <a:r>
                        <a:rPr i="1" lang="en-US" sz="1100" u="none" cap="none" strike="noStrike">
                          <a:solidFill>
                            <a:srgbClr val="1B1B1B"/>
                          </a:solidFill>
                          <a:highlight>
                            <a:srgbClr val="FFFFFF"/>
                          </a:highlight>
                        </a:rPr>
                        <a:t>(the original array is changed)</a:t>
                      </a:r>
                      <a:endParaRPr i="1"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Returns a reference to the same array, now sorted</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NOTE: It converts elements to strings before sorting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The default sort order is ascending</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Optional </a:t>
                      </a:r>
                      <a:r>
                        <a:rPr i="1" lang="en-US" sz="1100" u="none" cap="none" strike="noStrike">
                          <a:solidFill>
                            <a:srgbClr val="1B1B1B"/>
                          </a:solidFill>
                          <a:highlight>
                            <a:srgbClr val="FFFFFF"/>
                          </a:highlight>
                        </a:rPr>
                        <a:t>compareFn </a:t>
                      </a:r>
                      <a:r>
                        <a:rPr lang="en-US" sz="1100" u="none" cap="none" strike="noStrike">
                          <a:solidFill>
                            <a:srgbClr val="1B1B1B"/>
                          </a:solidFill>
                          <a:highlight>
                            <a:srgbClr val="FFFFFF"/>
                          </a:highlight>
                        </a:rPr>
                        <a:t>is supplied to define sorting order</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16002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letters </a:t>
                      </a:r>
                      <a:r>
                        <a:rPr lang="en-US" sz="110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990055"/>
                          </a:solidFill>
                          <a:latin typeface="Courier New"/>
                          <a:ea typeface="Courier New"/>
                          <a:cs typeface="Courier New"/>
                          <a:sym typeface="Courier New"/>
                        </a:rPr>
                        <a:t>'A', 'C', 'D', 'B'</a:t>
                      </a:r>
                      <a:r>
                        <a:rPr lang="en-US" sz="1100" u="none" cap="none" strike="noStrike">
                          <a:solidFill>
                            <a:srgbClr val="999999"/>
                          </a:solidFill>
                          <a:latin typeface="Courier New"/>
                          <a:ea typeface="Courier New"/>
                          <a:cs typeface="Courier New"/>
                          <a:sym typeface="Courier New"/>
                        </a:rPr>
                        <a:t>];</a:t>
                      </a:r>
                      <a:endParaRPr sz="1100" u="none" cap="none" strike="noStrike">
                        <a:solidFill>
                          <a:srgbClr val="99999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letters.sort();</a:t>
                      </a:r>
                      <a:endParaRPr sz="1100" u="none" cap="none" strike="noStrike">
                        <a:solidFill>
                          <a:srgbClr val="0077AA"/>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DD4A68"/>
                          </a:solidFill>
                          <a:latin typeface="Courier New"/>
                          <a:ea typeface="Courier New"/>
                          <a:cs typeface="Courier New"/>
                          <a:sym typeface="Courier New"/>
                        </a:rPr>
                        <a:t>log</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letters</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0077AA"/>
                          </a:solidFill>
                          <a:latin typeface="Courier New"/>
                          <a:ea typeface="Courier New"/>
                          <a:cs typeface="Courier New"/>
                          <a:sym typeface="Courier New"/>
                        </a:rPr>
                        <a:t> </a:t>
                      </a:r>
                      <a:r>
                        <a:rPr lang="en-US" sz="1100" u="none" cap="none" strike="noStrike">
                          <a:solidFill>
                            <a:srgbClr val="708090"/>
                          </a:solidFill>
                          <a:latin typeface="Courier New"/>
                          <a:ea typeface="Courier New"/>
                          <a:cs typeface="Courier New"/>
                          <a:sym typeface="Courier New"/>
                        </a:rPr>
                        <a:t>// ["A", "B", "C", "D"]</a:t>
                      </a:r>
                      <a:endParaRPr sz="1100" u="none" cap="none" strike="noStrike">
                        <a:solidFill>
                          <a:srgbClr val="0077AA"/>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0077AA"/>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nums </a:t>
                      </a:r>
                      <a:r>
                        <a:rPr lang="en-US" sz="110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990055"/>
                          </a:solidFill>
                          <a:latin typeface="Courier New"/>
                          <a:ea typeface="Courier New"/>
                          <a:cs typeface="Courier New"/>
                          <a:sym typeface="Courier New"/>
                        </a:rPr>
                        <a:t>1, 30, 100, 20</a:t>
                      </a:r>
                      <a:r>
                        <a:rPr lang="en-US" sz="1100" u="none" cap="none" strike="noStrike">
                          <a:solidFill>
                            <a:srgbClr val="999999"/>
                          </a:solidFill>
                          <a:latin typeface="Courier New"/>
                          <a:ea typeface="Courier New"/>
                          <a:cs typeface="Courier New"/>
                          <a:sym typeface="Courier New"/>
                        </a:rPr>
                        <a:t>];</a:t>
                      </a:r>
                      <a:endParaRPr sz="1100" u="none" cap="none" strike="noStrike">
                        <a:solidFill>
                          <a:srgbClr val="99999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nums.sort();</a:t>
                      </a:r>
                      <a:endParaRPr sz="1100" u="none" cap="none" strike="noStrike">
                        <a:solidFill>
                          <a:srgbClr val="0077AA"/>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DD4A68"/>
                          </a:solidFill>
                          <a:latin typeface="Courier New"/>
                          <a:ea typeface="Courier New"/>
                          <a:cs typeface="Courier New"/>
                          <a:sym typeface="Courier New"/>
                        </a:rPr>
                        <a:t>log</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nums</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0077AA"/>
                          </a:solidFill>
                          <a:latin typeface="Courier New"/>
                          <a:ea typeface="Courier New"/>
                          <a:cs typeface="Courier New"/>
                          <a:sym typeface="Courier New"/>
                        </a:rPr>
                        <a:t> </a:t>
                      </a:r>
                      <a:r>
                        <a:rPr lang="en-US" sz="1100" u="none" cap="none" strike="noStrike">
                          <a:solidFill>
                            <a:srgbClr val="708090"/>
                          </a:solidFill>
                          <a:latin typeface="Courier New"/>
                          <a:ea typeface="Courier New"/>
                          <a:cs typeface="Courier New"/>
                          <a:sym typeface="Courier New"/>
                        </a:rPr>
                        <a:t>// [1, 100, 20, 30]</a:t>
                      </a:r>
                      <a:endParaRPr sz="1100" u="none" cap="none" strike="noStrike">
                        <a:solidFill>
                          <a:srgbClr val="70809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70809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nums </a:t>
                      </a:r>
                      <a:r>
                        <a:rPr lang="en-US" sz="110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990055"/>
                          </a:solidFill>
                          <a:latin typeface="Courier New"/>
                          <a:ea typeface="Courier New"/>
                          <a:cs typeface="Courier New"/>
                          <a:sym typeface="Courier New"/>
                        </a:rPr>
                        <a:t>1, 30, 100, 20</a:t>
                      </a:r>
                      <a:r>
                        <a:rPr lang="en-US" sz="1100" u="none" cap="none" strike="noStrike">
                          <a:solidFill>
                            <a:srgbClr val="999999"/>
                          </a:solidFill>
                          <a:latin typeface="Courier New"/>
                          <a:ea typeface="Courier New"/>
                          <a:cs typeface="Courier New"/>
                          <a:sym typeface="Courier New"/>
                        </a:rPr>
                        <a:t>];</a:t>
                      </a:r>
                      <a:endParaRPr sz="1100" u="none" cap="none" strike="noStrike">
                        <a:solidFill>
                          <a:srgbClr val="99999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compareFn </a:t>
                      </a:r>
                      <a:r>
                        <a:rPr lang="en-US" sz="110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 b) =&gt; b - a</a:t>
                      </a:r>
                      <a:r>
                        <a:rPr lang="en-US" sz="1100" u="none" cap="none" strike="noStrike">
                          <a:solidFill>
                            <a:srgbClr val="999999"/>
                          </a:solidFill>
                          <a:latin typeface="Courier New"/>
                          <a:ea typeface="Courier New"/>
                          <a:cs typeface="Courier New"/>
                          <a:sym typeface="Courier New"/>
                        </a:rPr>
                        <a:t>; // descending order</a:t>
                      </a:r>
                      <a:endParaRPr sz="1100" u="none" cap="none" strike="noStrike">
                        <a:solidFill>
                          <a:srgbClr val="0077AA"/>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nums.sort(</a:t>
                      </a:r>
                      <a:r>
                        <a:rPr lang="en-US" sz="1100" u="none" cap="none" strike="noStrike">
                          <a:latin typeface="Courier New"/>
                          <a:ea typeface="Courier New"/>
                          <a:cs typeface="Courier New"/>
                          <a:sym typeface="Courier New"/>
                        </a:rPr>
                        <a:t>compareFn</a:t>
                      </a:r>
                      <a:r>
                        <a:rPr lang="en-US" sz="1100" u="none" cap="none" strike="noStrike">
                          <a:solidFill>
                            <a:srgbClr val="0077AA"/>
                          </a:solidFill>
                          <a:latin typeface="Courier New"/>
                          <a:ea typeface="Courier New"/>
                          <a:cs typeface="Courier New"/>
                          <a:sym typeface="Courier New"/>
                        </a:rPr>
                        <a:t>);</a:t>
                      </a:r>
                      <a:endParaRPr sz="1100" u="none" cap="none" strike="noStrike">
                        <a:solidFill>
                          <a:srgbClr val="0077AA"/>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DD4A68"/>
                          </a:solidFill>
                          <a:latin typeface="Courier New"/>
                          <a:ea typeface="Courier New"/>
                          <a:cs typeface="Courier New"/>
                          <a:sym typeface="Courier New"/>
                        </a:rPr>
                        <a:t>log</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nums</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0077AA"/>
                          </a:solidFill>
                          <a:latin typeface="Courier New"/>
                          <a:ea typeface="Courier New"/>
                          <a:cs typeface="Courier New"/>
                          <a:sym typeface="Courier New"/>
                        </a:rPr>
                        <a:t> </a:t>
                      </a:r>
                      <a:r>
                        <a:rPr lang="en-US" sz="1100" u="none" cap="none" strike="noStrike">
                          <a:solidFill>
                            <a:srgbClr val="708090"/>
                          </a:solidFill>
                          <a:latin typeface="Courier New"/>
                          <a:ea typeface="Courier New"/>
                          <a:cs typeface="Courier New"/>
                          <a:sym typeface="Courier New"/>
                        </a:rPr>
                        <a:t>// [100, 30, 20, 1]</a:t>
                      </a:r>
                      <a:endParaRPr sz="1100" u="none" cap="none" strike="noStrike">
                        <a:solidFill>
                          <a:srgbClr val="708090"/>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
        <p:nvSpPr>
          <p:cNvPr id="274" name="Google Shape;274;p3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Javascript Array Methods</a:t>
            </a:r>
            <a:endParaRPr sz="3300"/>
          </a:p>
        </p:txBody>
      </p:sp>
      <p:sp>
        <p:nvSpPr>
          <p:cNvPr id="275" name="Google Shape;275;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6" name="Google Shape;276;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Javascript Array Methods</a:t>
            </a:r>
            <a:endParaRPr sz="3300"/>
          </a:p>
        </p:txBody>
      </p:sp>
      <p:sp>
        <p:nvSpPr>
          <p:cNvPr id="282" name="Google Shape;282;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3" name="Google Shape;283;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4" name="Google Shape;284;p37"/>
          <p:cNvGraphicFramePr/>
          <p:nvPr/>
        </p:nvGraphicFramePr>
        <p:xfrm>
          <a:off x="1044450" y="1894600"/>
          <a:ext cx="3000000" cy="3000000"/>
        </p:xfrm>
        <a:graphic>
          <a:graphicData uri="http://schemas.openxmlformats.org/drawingml/2006/table">
            <a:tbl>
              <a:tblPr>
                <a:noFill/>
                <a:tableStyleId>{668FFF8F-E87F-443E-AC8D-CB41346CA47A}</a:tableStyleId>
              </a:tblPr>
              <a:tblGrid>
                <a:gridCol w="10309350"/>
              </a:tblGrid>
              <a:tr h="4515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rgbClr val="1B1B1B"/>
                          </a:solidFill>
                          <a:highlight>
                            <a:srgbClr val="FFFFFF"/>
                          </a:highlight>
                        </a:rPr>
                        <a:t>Reduce method</a:t>
                      </a:r>
                      <a:endParaRPr b="1"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Reduces an array of values down to just one value</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Takes at least 2 inputs: an array, a reducer function</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Returns a single value after running reducer function with each element of the input array </a:t>
                      </a:r>
                      <a:endParaRPr sz="1100" u="none" cap="none" strike="noStrike">
                        <a:solidFill>
                          <a:srgbClr val="1B1B1B"/>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The reducer function must be called with at least 2 inputs: </a:t>
                      </a:r>
                      <a:r>
                        <a:rPr i="1" lang="en-US" sz="1100" u="none" cap="none" strike="noStrike">
                          <a:solidFill>
                            <a:srgbClr val="1B1B1B"/>
                          </a:solidFill>
                          <a:highlight>
                            <a:srgbClr val="FFFFFF"/>
                          </a:highlight>
                        </a:rPr>
                        <a:t>result </a:t>
                      </a:r>
                      <a:r>
                        <a:rPr lang="en-US" sz="1100" u="none" cap="none" strike="noStrike">
                          <a:solidFill>
                            <a:srgbClr val="1B1B1B"/>
                          </a:solidFill>
                          <a:highlight>
                            <a:srgbClr val="FFFFFF"/>
                          </a:highlight>
                        </a:rPr>
                        <a:t>and </a:t>
                      </a:r>
                      <a:r>
                        <a:rPr i="1" lang="en-US" sz="1100" u="none" cap="none" strike="noStrike">
                          <a:solidFill>
                            <a:srgbClr val="1B1B1B"/>
                          </a:solidFill>
                          <a:highlight>
                            <a:srgbClr val="FFFFFF"/>
                          </a:highlight>
                        </a:rPr>
                        <a:t>currentItem</a:t>
                      </a:r>
                      <a:endParaRPr i="1"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An optional </a:t>
                      </a:r>
                      <a:r>
                        <a:rPr i="1" lang="en-US" sz="1100" u="none" cap="none" strike="noStrike">
                          <a:solidFill>
                            <a:srgbClr val="1B1B1B"/>
                          </a:solidFill>
                          <a:highlight>
                            <a:srgbClr val="FFFFFF"/>
                          </a:highlight>
                        </a:rPr>
                        <a:t>initialValue</a:t>
                      </a:r>
                      <a:r>
                        <a:rPr lang="en-US" sz="1100" u="none" cap="none" strike="noStrike">
                          <a:solidFill>
                            <a:srgbClr val="1B1B1B"/>
                          </a:solidFill>
                          <a:highlight>
                            <a:srgbClr val="FFFFFF"/>
                          </a:highlight>
                        </a:rPr>
                        <a:t> is also used</a:t>
                      </a:r>
                      <a:endParaRPr sz="1100" u="none" cap="none" strike="noStrike">
                        <a:solidFill>
                          <a:srgbClr val="1B1B1B"/>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The </a:t>
                      </a:r>
                      <a:r>
                        <a:rPr i="1" lang="en-US" sz="1100" u="none" cap="none" strike="noStrike">
                          <a:solidFill>
                            <a:srgbClr val="1B1B1B"/>
                          </a:solidFill>
                          <a:highlight>
                            <a:srgbClr val="FFFFFF"/>
                          </a:highlight>
                        </a:rPr>
                        <a:t>result </a:t>
                      </a:r>
                      <a:r>
                        <a:rPr lang="en-US" sz="1100" u="none" cap="none" strike="noStrike">
                          <a:solidFill>
                            <a:srgbClr val="1B1B1B"/>
                          </a:solidFill>
                          <a:highlight>
                            <a:srgbClr val="FFFFFF"/>
                          </a:highlight>
                        </a:rPr>
                        <a:t>is the value returned from the previous call to the reducer function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On first call, </a:t>
                      </a:r>
                      <a:r>
                        <a:rPr i="1" lang="en-US" sz="1100" u="none" cap="none" strike="noStrike">
                          <a:solidFill>
                            <a:srgbClr val="1B1B1B"/>
                          </a:solidFill>
                          <a:highlight>
                            <a:srgbClr val="FFFFFF"/>
                          </a:highlight>
                        </a:rPr>
                        <a:t>result </a:t>
                      </a:r>
                      <a:r>
                        <a:rPr lang="en-US" sz="1100" u="none" cap="none" strike="noStrike">
                          <a:solidFill>
                            <a:srgbClr val="1B1B1B"/>
                          </a:solidFill>
                          <a:highlight>
                            <a:srgbClr val="FFFFFF"/>
                          </a:highlight>
                        </a:rPr>
                        <a:t>is the </a:t>
                      </a:r>
                      <a:r>
                        <a:rPr i="1" lang="en-US" sz="1100" u="none" cap="none" strike="noStrike">
                          <a:solidFill>
                            <a:srgbClr val="1B1B1B"/>
                          </a:solidFill>
                          <a:highlight>
                            <a:srgbClr val="FFFFFF"/>
                          </a:highlight>
                        </a:rPr>
                        <a:t>initialValue</a:t>
                      </a:r>
                      <a:r>
                        <a:rPr lang="en-US" sz="1100" u="none" cap="none" strike="noStrike">
                          <a:solidFill>
                            <a:srgbClr val="1B1B1B"/>
                          </a:solidFill>
                          <a:highlight>
                            <a:srgbClr val="FFFFFF"/>
                          </a:highlight>
                        </a:rPr>
                        <a:t> if specified, otherwise the value of the first array element</a:t>
                      </a:r>
                      <a:endParaRPr sz="1100" u="none" cap="none" strike="noStrike">
                        <a:solidFill>
                          <a:srgbClr val="1B1B1B"/>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The </a:t>
                      </a:r>
                      <a:r>
                        <a:rPr i="1" lang="en-US" sz="1100" u="none" cap="none" strike="noStrike">
                          <a:solidFill>
                            <a:srgbClr val="1B1B1B"/>
                          </a:solidFill>
                          <a:highlight>
                            <a:srgbClr val="FFFFFF"/>
                          </a:highlight>
                        </a:rPr>
                        <a:t>currentItem</a:t>
                      </a:r>
                      <a:r>
                        <a:rPr lang="en-US" sz="1100" u="none" cap="none" strike="noStrike">
                          <a:solidFill>
                            <a:srgbClr val="1B1B1B"/>
                          </a:solidFill>
                          <a:highlight>
                            <a:srgbClr val="FFFFFF"/>
                          </a:highlight>
                        </a:rPr>
                        <a:t> is the value of the current element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If </a:t>
                      </a:r>
                      <a:r>
                        <a:rPr i="1" lang="en-US" sz="1100" u="none" cap="none" strike="noStrike">
                          <a:solidFill>
                            <a:srgbClr val="1B1B1B"/>
                          </a:solidFill>
                          <a:highlight>
                            <a:srgbClr val="FFFFFF"/>
                          </a:highlight>
                        </a:rPr>
                        <a:t>initialValue</a:t>
                      </a:r>
                      <a:r>
                        <a:rPr lang="en-US" sz="1100" u="none" cap="none" strike="noStrike">
                          <a:solidFill>
                            <a:srgbClr val="1B1B1B"/>
                          </a:solidFill>
                          <a:highlight>
                            <a:srgbClr val="FFFFFF"/>
                          </a:highlight>
                        </a:rPr>
                        <a:t> is given, on first call the </a:t>
                      </a:r>
                      <a:r>
                        <a:rPr i="1" lang="en-US" sz="1100" u="none" cap="none" strike="noStrike">
                          <a:solidFill>
                            <a:srgbClr val="1B1B1B"/>
                          </a:solidFill>
                          <a:highlight>
                            <a:srgbClr val="FFFFFF"/>
                          </a:highlight>
                        </a:rPr>
                        <a:t>currentItem </a:t>
                      </a:r>
                      <a:r>
                        <a:rPr lang="en-US" sz="1100" u="none" cap="none" strike="noStrike">
                          <a:solidFill>
                            <a:srgbClr val="1B1B1B"/>
                          </a:solidFill>
                          <a:highlight>
                            <a:srgbClr val="FFFFFF"/>
                          </a:highlight>
                        </a:rPr>
                        <a:t>is the first array element, otherwise it is the next element</a:t>
                      </a:r>
                      <a:endParaRPr sz="1100" u="none" cap="none" strike="noStrike">
                        <a:solidFill>
                          <a:srgbClr val="1B1B1B"/>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Commonly used with arrow functions, introduced in ES6</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16002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numbers </a:t>
                      </a:r>
                      <a:r>
                        <a:rPr lang="en-US" sz="110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990055"/>
                          </a:solidFill>
                          <a:latin typeface="Courier New"/>
                          <a:ea typeface="Courier New"/>
                          <a:cs typeface="Courier New"/>
                          <a:sym typeface="Courier New"/>
                        </a:rPr>
                        <a:t>1</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990055"/>
                          </a:solidFill>
                          <a:latin typeface="Courier New"/>
                          <a:ea typeface="Courier New"/>
                          <a:cs typeface="Courier New"/>
                          <a:sym typeface="Courier New"/>
                        </a:rPr>
                        <a:t>2</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990055"/>
                          </a:solidFill>
                          <a:latin typeface="Courier New"/>
                          <a:ea typeface="Courier New"/>
                          <a:cs typeface="Courier New"/>
                          <a:sym typeface="Courier New"/>
                        </a:rPr>
                        <a:t>3</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990055"/>
                          </a:solidFill>
                          <a:latin typeface="Courier New"/>
                          <a:ea typeface="Courier New"/>
                          <a:cs typeface="Courier New"/>
                          <a:sym typeface="Courier New"/>
                        </a:rPr>
                        <a:t>4</a:t>
                      </a:r>
                      <a:r>
                        <a:rPr lang="en-US" sz="1100" u="none" cap="none" strike="noStrike">
                          <a:solidFill>
                            <a:srgbClr val="999999"/>
                          </a:solidFill>
                          <a:latin typeface="Courier New"/>
                          <a:ea typeface="Courier New"/>
                          <a:cs typeface="Courier New"/>
                          <a:sym typeface="Courier New"/>
                        </a:rPr>
                        <a:t>];</a:t>
                      </a:r>
                      <a:endParaRPr sz="1100" u="none" cap="none" strike="noStrike">
                        <a:solidFill>
                          <a:srgbClr val="99999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0077AA"/>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a:t>
                      </a:r>
                      <a:r>
                        <a:rPr lang="en-US" sz="1100" u="none" cap="none" strike="noStrike">
                          <a:solidFill>
                            <a:schemeClr val="accent4"/>
                          </a:solidFill>
                          <a:latin typeface="Courier New"/>
                          <a:ea typeface="Courier New"/>
                          <a:cs typeface="Courier New"/>
                          <a:sym typeface="Courier New"/>
                        </a:rPr>
                        <a:t>reducer </a:t>
                      </a:r>
                      <a:r>
                        <a:rPr lang="en-US" sz="110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result</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item) =&gt; result </a:t>
                      </a:r>
                      <a:r>
                        <a:rPr lang="en-US" sz="110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item;</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a:t>
                      </a:r>
                      <a:r>
                        <a:rPr lang="en-US" sz="1100" u="none" cap="none" strike="noStrike">
                          <a:solidFill>
                            <a:srgbClr val="990055"/>
                          </a:solidFill>
                          <a:latin typeface="Courier New"/>
                          <a:ea typeface="Courier New"/>
                          <a:cs typeface="Courier New"/>
                          <a:sym typeface="Courier New"/>
                        </a:rPr>
                        <a:t>initialValue </a:t>
                      </a:r>
                      <a:r>
                        <a:rPr lang="en-US" sz="110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990055"/>
                          </a:solidFill>
                          <a:latin typeface="Courier New"/>
                          <a:ea typeface="Courier New"/>
                          <a:cs typeface="Courier New"/>
                          <a:sym typeface="Courier New"/>
                        </a:rPr>
                        <a:t>0</a:t>
                      </a:r>
                      <a:r>
                        <a:rPr lang="en-US" sz="1100" u="none" cap="none" strike="noStrike">
                          <a:solidFill>
                            <a:srgbClr val="999999"/>
                          </a:solidFill>
                          <a:latin typeface="Courier New"/>
                          <a:ea typeface="Courier New"/>
                          <a:cs typeface="Courier New"/>
                          <a:sym typeface="Courier New"/>
                        </a:rPr>
                        <a:t>;</a:t>
                      </a:r>
                      <a:endParaRPr sz="1100" u="none" cap="none" strike="noStrike">
                        <a:solidFill>
                          <a:srgbClr val="99999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99999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0077AA"/>
                          </a:solidFill>
                          <a:latin typeface="Courier New"/>
                          <a:ea typeface="Courier New"/>
                          <a:cs typeface="Courier New"/>
                          <a:sym typeface="Courier New"/>
                        </a:rPr>
                        <a:t>const</a:t>
                      </a:r>
                      <a:r>
                        <a:rPr b="1" lang="en-US" sz="1200" u="none" cap="none" strike="noStrike">
                          <a:latin typeface="Courier New"/>
                          <a:ea typeface="Courier New"/>
                          <a:cs typeface="Courier New"/>
                          <a:sym typeface="Courier New"/>
                        </a:rPr>
                        <a:t> sum </a:t>
                      </a:r>
                      <a:r>
                        <a:rPr b="1" lang="en-US" sz="1200" u="none" cap="none" strike="noStrike">
                          <a:solidFill>
                            <a:srgbClr val="9A6E3A"/>
                          </a:solidFill>
                          <a:latin typeface="Courier New"/>
                          <a:ea typeface="Courier New"/>
                          <a:cs typeface="Courier New"/>
                          <a:sym typeface="Courier New"/>
                        </a:rPr>
                        <a:t>=</a:t>
                      </a:r>
                      <a:r>
                        <a:rPr b="1" lang="en-US" sz="1200" u="none" cap="none" strike="noStrike">
                          <a:latin typeface="Courier New"/>
                          <a:ea typeface="Courier New"/>
                          <a:cs typeface="Courier New"/>
                          <a:sym typeface="Courier New"/>
                        </a:rPr>
                        <a:t> numbers</a:t>
                      </a:r>
                      <a:r>
                        <a:rPr b="1" lang="en-US" sz="1200" u="none" cap="none" strike="noStrike">
                          <a:solidFill>
                            <a:srgbClr val="999999"/>
                          </a:solidFill>
                          <a:latin typeface="Courier New"/>
                          <a:ea typeface="Courier New"/>
                          <a:cs typeface="Courier New"/>
                          <a:sym typeface="Courier New"/>
                        </a:rPr>
                        <a:t>.</a:t>
                      </a:r>
                      <a:r>
                        <a:rPr b="1" lang="en-US" sz="1200" u="none" cap="none" strike="noStrike">
                          <a:solidFill>
                            <a:srgbClr val="DD4A68"/>
                          </a:solidFill>
                          <a:latin typeface="Courier New"/>
                          <a:ea typeface="Courier New"/>
                          <a:cs typeface="Courier New"/>
                          <a:sym typeface="Courier New"/>
                        </a:rPr>
                        <a:t>reduce</a:t>
                      </a:r>
                      <a:r>
                        <a:rPr b="1" lang="en-US" sz="1200" u="none" cap="none" strike="noStrike">
                          <a:solidFill>
                            <a:srgbClr val="999999"/>
                          </a:solidFill>
                          <a:latin typeface="Courier New"/>
                          <a:ea typeface="Courier New"/>
                          <a:cs typeface="Courier New"/>
                          <a:sym typeface="Courier New"/>
                        </a:rPr>
                        <a:t>(</a:t>
                      </a:r>
                      <a:r>
                        <a:rPr b="1" lang="en-US" sz="1200" u="none" cap="none" strike="noStrike">
                          <a:solidFill>
                            <a:schemeClr val="accent4"/>
                          </a:solidFill>
                          <a:latin typeface="Courier New"/>
                          <a:ea typeface="Courier New"/>
                          <a:cs typeface="Courier New"/>
                          <a:sym typeface="Courier New"/>
                        </a:rPr>
                        <a:t>reducer</a:t>
                      </a:r>
                      <a:r>
                        <a:rPr b="1" lang="en-US" sz="1200" u="none" cap="none" strike="noStrike">
                          <a:solidFill>
                            <a:srgbClr val="999999"/>
                          </a:solidFill>
                          <a:latin typeface="Courier New"/>
                          <a:ea typeface="Courier New"/>
                          <a:cs typeface="Courier New"/>
                          <a:sym typeface="Courier New"/>
                        </a:rPr>
                        <a:t>,</a:t>
                      </a:r>
                      <a:r>
                        <a:rPr b="1" lang="en-US" sz="1200" u="none" cap="none" strike="noStrike">
                          <a:latin typeface="Courier New"/>
                          <a:ea typeface="Courier New"/>
                          <a:cs typeface="Courier New"/>
                          <a:sym typeface="Courier New"/>
                        </a:rPr>
                        <a:t> </a:t>
                      </a:r>
                      <a:r>
                        <a:rPr b="1" lang="en-US" sz="1200" u="none" cap="none" strike="noStrike">
                          <a:solidFill>
                            <a:srgbClr val="990055"/>
                          </a:solidFill>
                          <a:latin typeface="Courier New"/>
                          <a:ea typeface="Courier New"/>
                          <a:cs typeface="Courier New"/>
                          <a:sym typeface="Courier New"/>
                        </a:rPr>
                        <a:t>initialValue</a:t>
                      </a:r>
                      <a:r>
                        <a:rPr b="1" lang="en-US" sz="1200" u="none" cap="none" strike="noStrike">
                          <a:solidFill>
                            <a:srgbClr val="999999"/>
                          </a:solidFill>
                          <a:latin typeface="Courier New"/>
                          <a:ea typeface="Courier New"/>
                          <a:cs typeface="Courier New"/>
                          <a:sym typeface="Courier New"/>
                        </a:rPr>
                        <a:t>);</a:t>
                      </a:r>
                      <a:endParaRPr b="1" sz="12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100" u="none" cap="none" strike="noStrike">
                          <a:solidFill>
                            <a:srgbClr val="999999"/>
                          </a:solidFill>
                          <a:latin typeface="Courier New"/>
                          <a:ea typeface="Courier New"/>
                          <a:cs typeface="Courier New"/>
                          <a:sym typeface="Courier New"/>
                        </a:rPr>
                        <a:t>.</a:t>
                      </a:r>
                      <a:r>
                        <a:rPr lang="en-US" sz="1100" u="none" cap="none" strike="noStrike">
                          <a:solidFill>
                            <a:srgbClr val="DD4A68"/>
                          </a:solidFill>
                          <a:latin typeface="Courier New"/>
                          <a:ea typeface="Courier New"/>
                          <a:cs typeface="Courier New"/>
                          <a:sym typeface="Courier New"/>
                        </a:rPr>
                        <a:t>log</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sum</a:t>
                      </a:r>
                      <a:r>
                        <a:rPr lang="en-US" sz="110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100" u="none" cap="none" strike="noStrike">
                          <a:solidFill>
                            <a:srgbClr val="708090"/>
                          </a:solidFill>
                          <a:latin typeface="Courier New"/>
                          <a:ea typeface="Courier New"/>
                          <a:cs typeface="Courier New"/>
                          <a:sym typeface="Courier New"/>
                        </a:rPr>
                        <a:t>// 10</a:t>
                      </a:r>
                      <a:endParaRPr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290" name="Google Shape;290;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91" name="Google Shape;29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Regular expressions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Map, Find, Filter, Sort, Reduce</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Regular expressions</a:t>
            </a:r>
            <a:endParaRPr sz="3300"/>
          </a:p>
        </p:txBody>
      </p:sp>
      <p:sp>
        <p:nvSpPr>
          <p:cNvPr id="178" name="Google Shape;178;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95275" y="2949650"/>
          <a:ext cx="3000000" cy="3000000"/>
        </p:xfrm>
        <a:graphic>
          <a:graphicData uri="http://schemas.openxmlformats.org/drawingml/2006/table">
            <a:tbl>
              <a:tblPr>
                <a:noFill/>
                <a:tableStyleId>{668FFF8F-E87F-443E-AC8D-CB41346CA47A}</a:tableStyleId>
              </a:tblPr>
              <a:tblGrid>
                <a:gridCol w="10358525"/>
              </a:tblGrid>
              <a:tr h="381000">
                <a:tc>
                  <a:txBody>
                    <a:bodyPr/>
                    <a:lstStyle/>
                    <a:p>
                      <a:pPr indent="-304800" lvl="0" marL="457200" marR="0" rtl="0" algn="l">
                        <a:lnSpc>
                          <a:spcPct val="100000"/>
                        </a:lnSpc>
                        <a:spcBef>
                          <a:spcPts val="0"/>
                        </a:spcBef>
                        <a:spcAft>
                          <a:spcPts val="0"/>
                        </a:spcAft>
                        <a:buClr>
                          <a:srgbClr val="000000"/>
                        </a:buClr>
                        <a:buSzPts val="1200"/>
                        <a:buFont typeface="Arial"/>
                        <a:buChar char="●"/>
                      </a:pPr>
                      <a:r>
                        <a:rPr lang="en-US" sz="1200" u="none" cap="none" strike="noStrike">
                          <a:solidFill>
                            <a:srgbClr val="1B1B1B"/>
                          </a:solidFill>
                          <a:highlight>
                            <a:srgbClr val="FFFFFF"/>
                          </a:highlight>
                        </a:rPr>
                        <a:t>Regular expressions (regex) are a useful programming tool. They are key to efficient text processing. Knowing how to solve problems using regex is helpful to you as a developer and improves your productivity.</a:t>
                      </a:r>
                      <a:endParaRPr sz="1200" u="none" cap="none" strike="noStrike">
                        <a:solidFill>
                          <a:srgbClr val="1B1B1B"/>
                        </a:solidFill>
                        <a:highlight>
                          <a:srgbClr val="FFFFFF"/>
                        </a:highlight>
                      </a:endParaRPr>
                    </a:p>
                    <a:p>
                      <a:pPr indent="-304800" lvl="0" marL="457200" marR="0" rtl="0" algn="l">
                        <a:lnSpc>
                          <a:spcPct val="100000"/>
                        </a:lnSpc>
                        <a:spcBef>
                          <a:spcPts val="0"/>
                        </a:spcBef>
                        <a:spcAft>
                          <a:spcPts val="0"/>
                        </a:spcAft>
                        <a:buClr>
                          <a:srgbClr val="000000"/>
                        </a:buClr>
                        <a:buSzPts val="1200"/>
                        <a:buFont typeface="Arial"/>
                        <a:buChar char="●"/>
                      </a:pPr>
                      <a:r>
                        <a:rPr lang="en-US" sz="1200" u="none" cap="none" strike="noStrike">
                          <a:solidFill>
                            <a:srgbClr val="1B1B1B"/>
                          </a:solidFill>
                          <a:highlight>
                            <a:srgbClr val="FFFFFF"/>
                          </a:highlight>
                        </a:rPr>
                        <a:t>Regular expressions are patterns that allow you to describe, match, or parse text. With regular expressions, you can do things like find and replace text, verify that input data follows the format required, and and other similar things.</a:t>
                      </a:r>
                      <a:endParaRPr sz="1200" u="none" cap="none" strike="noStrike">
                        <a:solidFill>
                          <a:srgbClr val="1B1B1B"/>
                        </a:solidFill>
                        <a:highlight>
                          <a:srgbClr val="FFFFFF"/>
                        </a:highlight>
                      </a:endParaRPr>
                    </a:p>
                    <a:p>
                      <a:pPr indent="-304800" lvl="0" marL="457200" marR="0" rtl="0" algn="l">
                        <a:lnSpc>
                          <a:spcPct val="100000"/>
                        </a:lnSpc>
                        <a:spcBef>
                          <a:spcPts val="0"/>
                        </a:spcBef>
                        <a:spcAft>
                          <a:spcPts val="0"/>
                        </a:spcAft>
                        <a:buClr>
                          <a:srgbClr val="000000"/>
                        </a:buClr>
                        <a:buSzPts val="1200"/>
                        <a:buFont typeface="Arial"/>
                        <a:buChar char="●"/>
                      </a:pPr>
                      <a:r>
                        <a:rPr lang="en-US" sz="1200" u="none" cap="none" strike="noStrike">
                          <a:solidFill>
                            <a:srgbClr val="1B1B1B"/>
                          </a:solidFill>
                          <a:highlight>
                            <a:srgbClr val="FFFFFF"/>
                          </a:highlight>
                        </a:rPr>
                        <a:t>Regular expressions are patterns used to match character combinations in strings. In JavaScript, regular expressions are also objects. These patterns are used with the </a:t>
                      </a:r>
                      <a:r>
                        <a:rPr lang="en-US" sz="1200" u="sng" cap="none" strike="noStrike">
                          <a:solidFill>
                            <a:schemeClr val="hlink"/>
                          </a:solidFill>
                          <a:highlight>
                            <a:srgbClr val="FFFFFF"/>
                          </a:highlight>
                          <a:hlinkClick r:id="rId3"/>
                        </a:rPr>
                        <a:t>exec()</a:t>
                      </a:r>
                      <a:r>
                        <a:rPr lang="en-US" sz="1200" u="none" cap="none" strike="noStrike">
                          <a:solidFill>
                            <a:srgbClr val="1B1B1B"/>
                          </a:solidFill>
                          <a:highlight>
                            <a:srgbClr val="FFFFFF"/>
                          </a:highlight>
                        </a:rPr>
                        <a:t> and </a:t>
                      </a:r>
                      <a:r>
                        <a:rPr lang="en-US" sz="1200" u="sng" cap="none" strike="noStrike">
                          <a:solidFill>
                            <a:schemeClr val="hlink"/>
                          </a:solidFill>
                          <a:highlight>
                            <a:srgbClr val="FFFFFF"/>
                          </a:highlight>
                          <a:hlinkClick r:id="rId4"/>
                        </a:rPr>
                        <a:t>test()</a:t>
                      </a:r>
                      <a:r>
                        <a:rPr lang="en-US" sz="1200" u="none" cap="none" strike="noStrike">
                          <a:solidFill>
                            <a:srgbClr val="1B1B1B"/>
                          </a:solidFill>
                          <a:highlight>
                            <a:srgbClr val="FFFFFF"/>
                          </a:highlight>
                        </a:rPr>
                        <a:t> methods of </a:t>
                      </a:r>
                      <a:r>
                        <a:rPr lang="en-US" sz="1200" u="sng" cap="none" strike="noStrike">
                          <a:solidFill>
                            <a:schemeClr val="hlink"/>
                          </a:solidFill>
                          <a:highlight>
                            <a:srgbClr val="FFFFFF"/>
                          </a:highlight>
                          <a:hlinkClick r:id="rId5"/>
                        </a:rPr>
                        <a:t>RegExp</a:t>
                      </a:r>
                      <a:r>
                        <a:rPr lang="en-US" sz="1200" u="none" cap="none" strike="noStrike">
                          <a:solidFill>
                            <a:srgbClr val="1B1B1B"/>
                          </a:solidFill>
                          <a:highlight>
                            <a:srgbClr val="FFFFFF"/>
                          </a:highlight>
                        </a:rPr>
                        <a:t>, and with the </a:t>
                      </a:r>
                      <a:r>
                        <a:rPr lang="en-US" sz="1200" u="sng" cap="none" strike="noStrike">
                          <a:solidFill>
                            <a:schemeClr val="hlink"/>
                          </a:solidFill>
                          <a:highlight>
                            <a:srgbClr val="FFFFFF"/>
                          </a:highlight>
                          <a:hlinkClick r:id="rId6"/>
                        </a:rPr>
                        <a:t>match()</a:t>
                      </a:r>
                      <a:r>
                        <a:rPr lang="en-US" sz="1200" u="none" cap="none" strike="noStrike">
                          <a:solidFill>
                            <a:srgbClr val="1B1B1B"/>
                          </a:solidFill>
                          <a:highlight>
                            <a:srgbClr val="FFFFFF"/>
                          </a:highlight>
                        </a:rPr>
                        <a:t>, </a:t>
                      </a:r>
                      <a:r>
                        <a:rPr lang="en-US" sz="1200" u="sng" cap="none" strike="noStrike">
                          <a:solidFill>
                            <a:schemeClr val="hlink"/>
                          </a:solidFill>
                          <a:highlight>
                            <a:srgbClr val="FFFFFF"/>
                          </a:highlight>
                          <a:hlinkClick r:id="rId7"/>
                        </a:rPr>
                        <a:t>matchAll()</a:t>
                      </a:r>
                      <a:r>
                        <a:rPr lang="en-US" sz="1200" u="none" cap="none" strike="noStrike">
                          <a:solidFill>
                            <a:srgbClr val="1B1B1B"/>
                          </a:solidFill>
                          <a:highlight>
                            <a:srgbClr val="FFFFFF"/>
                          </a:highlight>
                        </a:rPr>
                        <a:t>, </a:t>
                      </a:r>
                      <a:r>
                        <a:rPr lang="en-US" sz="1200" u="sng" cap="none" strike="noStrike">
                          <a:solidFill>
                            <a:schemeClr val="hlink"/>
                          </a:solidFill>
                          <a:highlight>
                            <a:srgbClr val="FFFFFF"/>
                          </a:highlight>
                          <a:hlinkClick r:id="rId8"/>
                        </a:rPr>
                        <a:t>replace()</a:t>
                      </a:r>
                      <a:r>
                        <a:rPr lang="en-US" sz="1200" u="none" cap="none" strike="noStrike">
                          <a:solidFill>
                            <a:srgbClr val="1B1B1B"/>
                          </a:solidFill>
                          <a:highlight>
                            <a:srgbClr val="FFFFFF"/>
                          </a:highlight>
                        </a:rPr>
                        <a:t>, </a:t>
                      </a:r>
                      <a:r>
                        <a:rPr lang="en-US" sz="1200" u="sng" cap="none" strike="noStrike">
                          <a:solidFill>
                            <a:schemeClr val="hlink"/>
                          </a:solidFill>
                          <a:highlight>
                            <a:srgbClr val="FFFFFF"/>
                          </a:highlight>
                          <a:hlinkClick r:id="rId9"/>
                        </a:rPr>
                        <a:t>replaceAll()</a:t>
                      </a:r>
                      <a:r>
                        <a:rPr lang="en-US" sz="1200" u="none" cap="none" strike="noStrike">
                          <a:solidFill>
                            <a:srgbClr val="1B1B1B"/>
                          </a:solidFill>
                          <a:highlight>
                            <a:srgbClr val="FFFFFF"/>
                          </a:highlight>
                        </a:rPr>
                        <a:t>, </a:t>
                      </a:r>
                      <a:r>
                        <a:rPr lang="en-US" sz="1200" u="sng" cap="none" strike="noStrike">
                          <a:solidFill>
                            <a:schemeClr val="hlink"/>
                          </a:solidFill>
                          <a:highlight>
                            <a:srgbClr val="FFFFFF"/>
                          </a:highlight>
                          <a:hlinkClick r:id="rId10"/>
                        </a:rPr>
                        <a:t>search()</a:t>
                      </a:r>
                      <a:r>
                        <a:rPr lang="en-US" sz="1200" u="none" cap="none" strike="noStrike">
                          <a:solidFill>
                            <a:srgbClr val="1B1B1B"/>
                          </a:solidFill>
                          <a:highlight>
                            <a:srgbClr val="FFFFFF"/>
                          </a:highlight>
                        </a:rPr>
                        <a:t>, and </a:t>
                      </a:r>
                      <a:r>
                        <a:rPr lang="en-US" sz="1200" u="sng" cap="none" strike="noStrike">
                          <a:solidFill>
                            <a:schemeClr val="hlink"/>
                          </a:solidFill>
                          <a:highlight>
                            <a:srgbClr val="FFFFFF"/>
                          </a:highlight>
                          <a:hlinkClick r:id="rId11"/>
                        </a:rPr>
                        <a:t>split()</a:t>
                      </a:r>
                      <a:r>
                        <a:rPr lang="en-US" sz="1200" u="none" cap="none" strike="noStrike">
                          <a:solidFill>
                            <a:srgbClr val="1B1B1B"/>
                          </a:solidFill>
                          <a:highlight>
                            <a:srgbClr val="FFFFFF"/>
                          </a:highlight>
                        </a:rPr>
                        <a:t> methods of </a:t>
                      </a:r>
                      <a:r>
                        <a:rPr lang="en-US" sz="1200" u="sng" cap="none" strike="noStrike">
                          <a:solidFill>
                            <a:schemeClr val="hlink"/>
                          </a:solidFill>
                          <a:highlight>
                            <a:srgbClr val="FFFFFF"/>
                          </a:highlight>
                          <a:hlinkClick r:id="rId12"/>
                        </a:rPr>
                        <a:t>String</a:t>
                      </a:r>
                      <a:r>
                        <a:rPr lang="en-US" sz="1200" u="none" cap="none" strike="noStrike">
                          <a:solidFill>
                            <a:srgbClr val="1B1B1B"/>
                          </a:solidFill>
                          <a:highlight>
                            <a:srgbClr val="FFFFFF"/>
                          </a:highlight>
                        </a:rPr>
                        <a:t>. This chapter describes JavaScript regular expressions.</a:t>
                      </a:r>
                      <a:endParaRPr sz="12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Regular expressions</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995275" y="1849850"/>
          <a:ext cx="3000000" cy="3000000"/>
        </p:xfrm>
        <a:graphic>
          <a:graphicData uri="http://schemas.openxmlformats.org/drawingml/2006/table">
            <a:tbl>
              <a:tblPr>
                <a:noFill/>
                <a:tableStyleId>{668FFF8F-E87F-443E-AC8D-CB41346CA47A}</a:tableStyleId>
              </a:tblPr>
              <a:tblGrid>
                <a:gridCol w="10358525"/>
              </a:tblGrid>
              <a:tr h="381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1B1B1B"/>
                          </a:solidFill>
                          <a:highlight>
                            <a:srgbClr val="FFFFFF"/>
                          </a:highlight>
                        </a:rPr>
                        <a:t>Here's a scenario: you want to verify that the telephone number entered by a user on a form matches a format, say, ###-###-#### (where # represents a number). One way to solve this could be:</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lstStyle/>
                    <a:p>
                      <a:pPr indent="-228600" lvl="0" marL="457200" marR="0" rtl="0" algn="l">
                        <a:lnSpc>
                          <a:spcPct val="100000"/>
                        </a:lnSpc>
                        <a:spcBef>
                          <a:spcPts val="0"/>
                        </a:spcBef>
                        <a:spcAft>
                          <a:spcPts val="0"/>
                        </a:spcAft>
                        <a:buClr>
                          <a:srgbClr val="000000"/>
                        </a:buClr>
                        <a:buSzPts val="950"/>
                        <a:buFont typeface="Arial"/>
                        <a:buNone/>
                      </a:pPr>
                      <a:r>
                        <a:rPr lang="en-US" sz="950" u="none" cap="none" strike="noStrike">
                          <a:solidFill>
                            <a:srgbClr val="0077AA"/>
                          </a:solidFill>
                          <a:latin typeface="Courier New"/>
                          <a:ea typeface="Courier New"/>
                          <a:cs typeface="Courier New"/>
                          <a:sym typeface="Courier New"/>
                        </a:rPr>
                        <a:t>function</a:t>
                      </a:r>
                      <a:r>
                        <a:rPr lang="en-US" sz="1000" u="none" cap="none" strike="noStrike">
                          <a:latin typeface="Courier New"/>
                          <a:ea typeface="Courier New"/>
                          <a:cs typeface="Courier New"/>
                          <a:sym typeface="Courier New"/>
                        </a:rPr>
                        <a:t> </a:t>
                      </a:r>
                      <a:r>
                        <a:rPr lang="en-US" sz="950" u="none" cap="none" strike="noStrike">
                          <a:solidFill>
                            <a:srgbClr val="DD4A68"/>
                          </a:solidFill>
                          <a:latin typeface="Courier New"/>
                          <a:ea typeface="Courier New"/>
                          <a:cs typeface="Courier New"/>
                          <a:sym typeface="Courier New"/>
                        </a:rPr>
                        <a:t>isPattern</a:t>
                      </a:r>
                      <a:r>
                        <a:rPr lang="en-US" sz="950" u="none" cap="none" strike="noStrike">
                          <a:solidFill>
                            <a:srgbClr val="999999"/>
                          </a:solidFill>
                          <a:latin typeface="Courier New"/>
                          <a:ea typeface="Courier New"/>
                          <a:cs typeface="Courier New"/>
                          <a:sym typeface="Courier New"/>
                        </a:rPr>
                        <a:t>(</a:t>
                      </a:r>
                      <a:r>
                        <a:rPr lang="en-US" sz="950" u="none" cap="none" strike="noStrike">
                          <a:latin typeface="Courier New"/>
                          <a:ea typeface="Courier New"/>
                          <a:cs typeface="Courier New"/>
                          <a:sym typeface="Courier New"/>
                        </a:rPr>
                        <a:t>userInput</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if</a:t>
                      </a: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r>
                        <a:rPr lang="en-US" sz="950" u="none" cap="none" strike="noStrike">
                          <a:solidFill>
                            <a:srgbClr val="0077AA"/>
                          </a:solidFill>
                          <a:latin typeface="Courier New"/>
                          <a:ea typeface="Courier New"/>
                          <a:cs typeface="Courier New"/>
                          <a:sym typeface="Courier New"/>
                        </a:rPr>
                        <a:t>typeof</a:t>
                      </a:r>
                      <a:r>
                        <a:rPr lang="en-US" sz="1000" u="none" cap="none" strike="noStrike">
                          <a:latin typeface="Courier New"/>
                          <a:ea typeface="Courier New"/>
                          <a:cs typeface="Courier New"/>
                          <a:sym typeface="Courier New"/>
                        </a:rPr>
                        <a:t> userInput </a:t>
                      </a:r>
                      <a:r>
                        <a:rPr lang="en-US" sz="950" u="none" cap="none" strike="noStrike">
                          <a:solidFill>
                            <a:srgbClr val="9A6E3A"/>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669900"/>
                          </a:solidFill>
                          <a:latin typeface="Courier New"/>
                          <a:ea typeface="Courier New"/>
                          <a:cs typeface="Courier New"/>
                          <a:sym typeface="Courier New"/>
                        </a:rPr>
                        <a:t>'string'</a:t>
                      </a:r>
                      <a:r>
                        <a:rPr lang="en-US" sz="1000" u="none" cap="none" strike="noStrike">
                          <a:latin typeface="Courier New"/>
                          <a:ea typeface="Courier New"/>
                          <a:cs typeface="Courier New"/>
                          <a:sym typeface="Courier New"/>
                        </a:rPr>
                        <a:t> </a:t>
                      </a:r>
                      <a:r>
                        <a:rPr lang="en-US" sz="950" u="none" cap="none" strike="noStrike">
                          <a:solidFill>
                            <a:srgbClr val="9A6E3A"/>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userInput</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length </a:t>
                      </a:r>
                      <a:r>
                        <a:rPr lang="en-US" sz="950" u="none" cap="none" strike="noStrike">
                          <a:solidFill>
                            <a:srgbClr val="9A6E3A"/>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12</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return</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false</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for</a:t>
                      </a: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r>
                        <a:rPr lang="en-US" sz="950" u="none" cap="none" strike="noStrike">
                          <a:solidFill>
                            <a:srgbClr val="0077AA"/>
                          </a:solidFill>
                          <a:latin typeface="Courier New"/>
                          <a:ea typeface="Courier New"/>
                          <a:cs typeface="Courier New"/>
                          <a:sym typeface="Courier New"/>
                        </a:rPr>
                        <a:t>let</a:t>
                      </a:r>
                      <a:r>
                        <a:rPr lang="en-US" sz="1000" u="none" cap="none" strike="noStrike">
                          <a:latin typeface="Courier New"/>
                          <a:ea typeface="Courier New"/>
                          <a:cs typeface="Courier New"/>
                          <a:sym typeface="Courier New"/>
                        </a:rPr>
                        <a:t> i </a:t>
                      </a:r>
                      <a:r>
                        <a:rPr lang="en-US" sz="950" u="none" cap="none" strike="noStrike">
                          <a:solidFill>
                            <a:srgbClr val="9A6E3A"/>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0</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i </a:t>
                      </a:r>
                      <a:r>
                        <a:rPr lang="en-US" sz="950" u="none" cap="none" strike="noStrike">
                          <a:solidFill>
                            <a:srgbClr val="9A6E3A"/>
                          </a:solidFill>
                          <a:latin typeface="Courier New"/>
                          <a:ea typeface="Courier New"/>
                          <a:cs typeface="Courier New"/>
                          <a:sym typeface="Courier New"/>
                        </a:rPr>
                        <a:t>&lt;</a:t>
                      </a:r>
                      <a:r>
                        <a:rPr lang="en-US" sz="1000" u="none" cap="none" strike="noStrike">
                          <a:latin typeface="Courier New"/>
                          <a:ea typeface="Courier New"/>
                          <a:cs typeface="Courier New"/>
                          <a:sym typeface="Courier New"/>
                        </a:rPr>
                        <a:t> userInput</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length</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i</a:t>
                      </a:r>
                      <a:r>
                        <a:rPr lang="en-US" sz="950" u="none" cap="none" strike="noStrike">
                          <a:solidFill>
                            <a:srgbClr val="9A6E3A"/>
                          </a:solidFill>
                          <a:latin typeface="Courier New"/>
                          <a:ea typeface="Courier New"/>
                          <a:cs typeface="Courier New"/>
                          <a:sym typeface="Courier New"/>
                        </a:rPr>
                        <a:t>++</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let</a:t>
                      </a:r>
                      <a:r>
                        <a:rPr lang="en-US" sz="1000" u="none" cap="none" strike="noStrike">
                          <a:latin typeface="Courier New"/>
                          <a:ea typeface="Courier New"/>
                          <a:cs typeface="Courier New"/>
                          <a:sym typeface="Courier New"/>
                        </a:rPr>
                        <a:t> c </a:t>
                      </a:r>
                      <a:r>
                        <a:rPr lang="en-US" sz="950" u="none" cap="none" strike="noStrike">
                          <a:solidFill>
                            <a:srgbClr val="9A6E3A"/>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userInput</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i</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switch</a:t>
                      </a: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i</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0</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1</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2</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4</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5</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6</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8</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9</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10</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11</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if</a:t>
                      </a: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c </a:t>
                      </a:r>
                      <a:r>
                        <a:rPr lang="en-US" sz="950" u="none" cap="none" strike="noStrike">
                          <a:solidFill>
                            <a:srgbClr val="9A6E3A"/>
                          </a:solidFill>
                          <a:latin typeface="Courier New"/>
                          <a:ea typeface="Courier New"/>
                          <a:cs typeface="Courier New"/>
                          <a:sym typeface="Courier New"/>
                        </a:rPr>
                        <a:t>&lt;</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0</a:t>
                      </a:r>
                      <a:r>
                        <a:rPr lang="en-US" sz="1000" u="none" cap="none" strike="noStrike">
                          <a:latin typeface="Courier New"/>
                          <a:ea typeface="Courier New"/>
                          <a:cs typeface="Courier New"/>
                          <a:sym typeface="Courier New"/>
                        </a:rPr>
                        <a:t> </a:t>
                      </a:r>
                      <a:r>
                        <a:rPr lang="en-US" sz="950" u="none" cap="none" strike="noStrike">
                          <a:solidFill>
                            <a:srgbClr val="9A6E3A"/>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c </a:t>
                      </a:r>
                      <a:r>
                        <a:rPr lang="en-US" sz="950" u="none" cap="none" strike="noStrike">
                          <a:solidFill>
                            <a:srgbClr val="9A6E3A"/>
                          </a:solidFill>
                          <a:latin typeface="Courier New"/>
                          <a:ea typeface="Courier New"/>
                          <a:cs typeface="Courier New"/>
                          <a:sym typeface="Courier New"/>
                        </a:rPr>
                        <a:t>&gt;</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9</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return</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false</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break</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3</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case</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7</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if</a:t>
                      </a: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c </a:t>
                      </a:r>
                      <a:r>
                        <a:rPr lang="en-US" sz="950" u="none" cap="none" strike="noStrike">
                          <a:solidFill>
                            <a:srgbClr val="9A6E3A"/>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669900"/>
                          </a:solidFill>
                          <a:latin typeface="Courier New"/>
                          <a:ea typeface="Courier New"/>
                          <a:cs typeface="Courier New"/>
                          <a:sym typeface="Courier New"/>
                        </a:rPr>
                        <a:t>'-'</a:t>
                      </a:r>
                      <a:r>
                        <a:rPr lang="en-US" sz="950" u="none" cap="none" strike="noStrike">
                          <a:solidFill>
                            <a:srgbClr val="999999"/>
                          </a:solidFill>
                          <a:latin typeface="Courier New"/>
                          <a:ea typeface="Courier New"/>
                          <a:cs typeface="Courier New"/>
                          <a:sym typeface="Courier New"/>
                        </a:rPr>
                        <a:t>)</a:t>
                      </a: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return</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false</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break</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228600" lvl="0" marL="457200" marR="0" rtl="0" algn="l">
                        <a:lnSpc>
                          <a:spcPct val="100000"/>
                        </a:lnSpc>
                        <a:spcBef>
                          <a:spcPts val="0"/>
                        </a:spcBef>
                        <a:spcAft>
                          <a:spcPts val="0"/>
                        </a:spcAft>
                        <a:buClr>
                          <a:srgbClr val="000000"/>
                        </a:buClr>
                        <a:buSzPts val="1000"/>
                        <a:buFont typeface="Arial"/>
                        <a:buNone/>
                      </a:pPr>
                      <a:r>
                        <a:rPr lang="en-US" sz="1000" u="none" cap="none" strike="noStrike">
                          <a:latin typeface="Courier New"/>
                          <a:ea typeface="Courier New"/>
                          <a:cs typeface="Courier New"/>
                          <a:sym typeface="Courier New"/>
                        </a:rPr>
                        <a:t>  </a:t>
                      </a:r>
                      <a:r>
                        <a:rPr lang="en-US" sz="950" u="none" cap="none" strike="noStrike">
                          <a:solidFill>
                            <a:srgbClr val="0077AA"/>
                          </a:solidFill>
                          <a:latin typeface="Courier New"/>
                          <a:ea typeface="Courier New"/>
                          <a:cs typeface="Courier New"/>
                          <a:sym typeface="Courier New"/>
                        </a:rPr>
                        <a:t>return</a:t>
                      </a:r>
                      <a:r>
                        <a:rPr lang="en-US" sz="1000" u="none" cap="none" strike="noStrike">
                          <a:latin typeface="Courier New"/>
                          <a:ea typeface="Courier New"/>
                          <a:cs typeface="Courier New"/>
                          <a:sym typeface="Courier New"/>
                        </a:rPr>
                        <a:t> </a:t>
                      </a:r>
                      <a:r>
                        <a:rPr lang="en-US" sz="950" u="none" cap="none" strike="noStrike">
                          <a:solidFill>
                            <a:srgbClr val="990055"/>
                          </a:solidFill>
                          <a:latin typeface="Courier New"/>
                          <a:ea typeface="Courier New"/>
                          <a:cs typeface="Courier New"/>
                          <a:sym typeface="Courier New"/>
                        </a:rPr>
                        <a:t>true</a:t>
                      </a:r>
                      <a:r>
                        <a:rPr lang="en-US" sz="950" u="none" cap="none" strike="noStrike">
                          <a:solidFill>
                            <a:srgbClr val="999999"/>
                          </a:solidFill>
                          <a:latin typeface="Courier New"/>
                          <a:ea typeface="Courier New"/>
                          <a:cs typeface="Courier New"/>
                          <a:sym typeface="Courier New"/>
                        </a:rPr>
                        <a:t>;</a:t>
                      </a:r>
                      <a:endParaRPr sz="10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50"/>
                        <a:buFont typeface="Arial"/>
                        <a:buNone/>
                      </a:pPr>
                      <a:r>
                        <a:rPr lang="en-US" sz="950" u="none" cap="none" strike="noStrike">
                          <a:solidFill>
                            <a:srgbClr val="999999"/>
                          </a:solidFill>
                          <a:latin typeface="Courier New"/>
                          <a:ea typeface="Courier New"/>
                          <a:cs typeface="Courier New"/>
                          <a:sym typeface="Courier New"/>
                        </a:rPr>
                        <a:t>}</a:t>
                      </a:r>
                      <a:endParaRPr sz="1100" u="none" cap="none" strike="noStrike">
                        <a:solidFill>
                          <a:srgbClr val="1B1B1B"/>
                        </a:solidFill>
                        <a:highlight>
                          <a:srgbClr val="FFFFFF"/>
                        </a:highlight>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Regular expressions</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44450" y="2019750"/>
          <a:ext cx="3000000" cy="3000000"/>
        </p:xfrm>
        <a:graphic>
          <a:graphicData uri="http://schemas.openxmlformats.org/drawingml/2006/table">
            <a:tbl>
              <a:tblPr>
                <a:noFill/>
                <a:tableStyleId>{668FFF8F-E87F-443E-AC8D-CB41346CA47A}</a:tableStyleId>
              </a:tblPr>
              <a:tblGrid>
                <a:gridCol w="10309350"/>
              </a:tblGrid>
              <a:tr h="381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1B1B1B"/>
                          </a:solidFill>
                          <a:highlight>
                            <a:srgbClr val="FFFFFF"/>
                          </a:highlight>
                        </a:rPr>
                        <a:t>Alternatively, we can use a regular expression here like this:</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function</a:t>
                      </a:r>
                      <a:r>
                        <a:rPr lang="en-US" sz="1100" u="none" cap="none" strike="noStrike">
                          <a:latin typeface="Courier New"/>
                          <a:ea typeface="Courier New"/>
                          <a:cs typeface="Courier New"/>
                          <a:sym typeface="Courier New"/>
                        </a:rPr>
                        <a:t> </a:t>
                      </a:r>
                      <a:r>
                        <a:rPr lang="en-US" sz="1050" u="none" cap="none" strike="noStrike">
                          <a:solidFill>
                            <a:srgbClr val="DD4A68"/>
                          </a:solidFill>
                          <a:latin typeface="Courier New"/>
                          <a:ea typeface="Courier New"/>
                          <a:cs typeface="Courier New"/>
                          <a:sym typeface="Courier New"/>
                        </a:rPr>
                        <a:t>isPattern</a:t>
                      </a:r>
                      <a:r>
                        <a:rPr lang="en-US" sz="1050" u="none" cap="none" strike="noStrike">
                          <a:solidFill>
                            <a:srgbClr val="999999"/>
                          </a:solidFill>
                          <a:latin typeface="Courier New"/>
                          <a:ea typeface="Courier New"/>
                          <a:cs typeface="Courier New"/>
                          <a:sym typeface="Courier New"/>
                        </a:rPr>
                        <a:t>(</a:t>
                      </a:r>
                      <a:r>
                        <a:rPr lang="en-US" sz="1050" u="none" cap="none" strike="noStrike">
                          <a:latin typeface="Courier New"/>
                          <a:ea typeface="Courier New"/>
                          <a:cs typeface="Courier New"/>
                          <a:sym typeface="Courier New"/>
                        </a:rPr>
                        <a:t>userInput</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  </a:t>
                      </a:r>
                      <a:r>
                        <a:rPr lang="en-US" sz="1050" u="none" cap="none" strike="noStrike">
                          <a:solidFill>
                            <a:srgbClr val="0077AA"/>
                          </a:solidFill>
                          <a:latin typeface="Courier New"/>
                          <a:ea typeface="Courier New"/>
                          <a:cs typeface="Courier New"/>
                          <a:sym typeface="Courier New"/>
                        </a:rPr>
                        <a:t>return</a:t>
                      </a:r>
                      <a:r>
                        <a:rPr lang="en-US" sz="1100" u="none" cap="none" strike="noStrike">
                          <a:latin typeface="Courier New"/>
                          <a:ea typeface="Courier New"/>
                          <a:cs typeface="Courier New"/>
                          <a:sym typeface="Courier New"/>
                        </a:rPr>
                        <a:t>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\d</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990055"/>
                          </a:solidFill>
                          <a:latin typeface="Courier New"/>
                          <a:ea typeface="Courier New"/>
                          <a:cs typeface="Courier New"/>
                          <a:sym typeface="Courier New"/>
                        </a:rPr>
                        <a:t>3</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\d</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990055"/>
                          </a:solidFill>
                          <a:latin typeface="Courier New"/>
                          <a:ea typeface="Courier New"/>
                          <a:cs typeface="Courier New"/>
                          <a:sym typeface="Courier New"/>
                        </a:rPr>
                        <a:t>3</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\d</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990055"/>
                          </a:solidFill>
                          <a:latin typeface="Courier New"/>
                          <a:ea typeface="Courier New"/>
                          <a:cs typeface="Courier New"/>
                          <a:sym typeface="Courier New"/>
                        </a:rPr>
                        <a:t>4</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a:t>
                      </a:r>
                      <a:r>
                        <a:rPr lang="en-US" sz="1050" u="none" cap="none" strike="noStrike">
                          <a:solidFill>
                            <a:srgbClr val="9A6E3A"/>
                          </a:solidFill>
                          <a:latin typeface="Courier New"/>
                          <a:ea typeface="Courier New"/>
                          <a:cs typeface="Courier New"/>
                          <a:sym typeface="Courier New"/>
                        </a:rPr>
                        <a:t>/</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test</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userInput</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99999"/>
                          </a:solidFill>
                          <a:latin typeface="Courier New"/>
                          <a:ea typeface="Courier New"/>
                          <a:cs typeface="Courier New"/>
                          <a:sym typeface="Courier New"/>
                        </a:rPr>
                        <a:t>}</a:t>
                      </a:r>
                      <a:endParaRPr sz="9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1B1B1B"/>
                          </a:solidFill>
                          <a:highlight>
                            <a:srgbClr val="FFFFFF"/>
                          </a:highlight>
                        </a:rPr>
                        <a:t>Notice how we’ve refactored the code using regex. </a:t>
                      </a:r>
                      <a:endParaRPr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How to Create A Regular Expression</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44450" y="2019750"/>
          <a:ext cx="3000000" cy="3000000"/>
        </p:xfrm>
        <a:graphic>
          <a:graphicData uri="http://schemas.openxmlformats.org/drawingml/2006/table">
            <a:tbl>
              <a:tblPr>
                <a:noFill/>
                <a:tableStyleId>{668FFF8F-E87F-443E-AC8D-CB41346CA47A}</a:tableStyleId>
              </a:tblPr>
              <a:tblGrid>
                <a:gridCol w="10309350"/>
              </a:tblGrid>
              <a:tr h="381000">
                <a:tc>
                  <a:txBody>
                    <a:bodyPr/>
                    <a:lstStyle/>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In JavaScript, you can create a regular expression in either of two ways:</a:t>
                      </a:r>
                      <a:endParaRPr sz="1100" u="none" cap="none" strike="noStrike">
                        <a:solidFill>
                          <a:srgbClr val="1B1B1B"/>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Method #1: using a regular expression literal. This consists of a pattern enclosed in forward slashes. You can write this with or without a flag (we will see what flag means shortly). The syntax is as follows:</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regExpLiteral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EE9900"/>
                          </a:solidFill>
                          <a:latin typeface="Courier New"/>
                          <a:ea typeface="Courier New"/>
                          <a:cs typeface="Courier New"/>
                          <a:sym typeface="Courier New"/>
                        </a:rPr>
                        <a:t>/pattern/</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708090"/>
                          </a:solidFill>
                          <a:latin typeface="Courier New"/>
                          <a:ea typeface="Courier New"/>
                          <a:cs typeface="Courier New"/>
                          <a:sym typeface="Courier New"/>
                        </a:rPr>
                        <a:t>// Without flags</a:t>
                      </a:r>
                      <a:endParaRPr sz="1100" u="none" cap="none" strike="noStrike">
                        <a:latin typeface="Courier New"/>
                        <a:ea typeface="Courier New"/>
                        <a:cs typeface="Courier New"/>
                        <a:sym typeface="Courier New"/>
                      </a:endParaRPr>
                    </a:p>
                    <a:p>
                      <a:pPr indent="0" lvl="0" marL="0" marR="190500" rtl="0" algn="l">
                        <a:lnSpc>
                          <a:spcPct val="150000"/>
                        </a:lnSpc>
                        <a:spcBef>
                          <a:spcPts val="170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regExpLiteralWithFlags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EE9900"/>
                          </a:solidFill>
                          <a:latin typeface="Courier New"/>
                          <a:ea typeface="Courier New"/>
                          <a:cs typeface="Courier New"/>
                          <a:sym typeface="Courier New"/>
                        </a:rPr>
                        <a:t>/pattern/</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708090"/>
                          </a:solidFill>
                          <a:latin typeface="Courier New"/>
                          <a:ea typeface="Courier New"/>
                          <a:cs typeface="Courier New"/>
                          <a:sym typeface="Courier New"/>
                        </a:rPr>
                        <a:t>// With flags</a:t>
                      </a:r>
                      <a:endParaRPr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381000">
                <a:tc>
                  <a:txBody>
                    <a:bodyPr/>
                    <a:lstStyle/>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The forward slashes /…/ indicate that we are creating a regular expression pattern, just the same way you use quotes “ ” to create a string.</a:t>
                      </a:r>
                      <a:endParaRPr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lstStyle/>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Method #2: using the RegExp constructor function. The syntax is as follows:</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new</a:t>
                      </a:r>
                      <a:r>
                        <a:rPr lang="en-US" sz="1100" u="none" cap="none" strike="noStrike">
                          <a:latin typeface="Courier New"/>
                          <a:ea typeface="Courier New"/>
                          <a:cs typeface="Courier New"/>
                          <a:sym typeface="Courier New"/>
                        </a:rPr>
                        <a:t> </a:t>
                      </a:r>
                      <a:r>
                        <a:rPr lang="en-US" sz="1050" u="none" cap="none" strike="noStrike">
                          <a:solidFill>
                            <a:srgbClr val="DD4A68"/>
                          </a:solidFill>
                          <a:latin typeface="Courier New"/>
                          <a:ea typeface="Courier New"/>
                          <a:cs typeface="Courier New"/>
                          <a:sym typeface="Courier New"/>
                        </a:rPr>
                        <a:t>RegExp</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pattern </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flags</a:t>
                      </a:r>
                      <a:r>
                        <a:rPr lang="en-US" sz="1050" u="none" cap="none" strike="noStrike">
                          <a:solidFill>
                            <a:srgbClr val="999999"/>
                          </a:solidFill>
                          <a:latin typeface="Courier New"/>
                          <a:ea typeface="Courier New"/>
                          <a:cs typeface="Courier New"/>
                          <a:sym typeface="Courier New"/>
                        </a:rPr>
                        <a:t>])</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381000">
                <a:tc>
                  <a:txBody>
                    <a:bodyPr/>
                    <a:lstStyle/>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Here, the pattern is enclosed in quotes, the same as the flag parameter, which is optional.</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So when do you use each of these pattern?</a:t>
                      </a:r>
                      <a:endParaRPr sz="1100" u="none" cap="none" strike="noStrike">
                        <a:solidFill>
                          <a:srgbClr val="1B1B1B"/>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You should use a regex literal when you know the regular expression pattern at the time of writing the code.</a:t>
                      </a:r>
                      <a:endParaRPr sz="1100" u="none" cap="none" strike="noStrike">
                        <a:solidFill>
                          <a:srgbClr val="1B1B1B"/>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On the other hand, use the Regex constructor if the regex pattern is to be created dynamically. Also, the regex constructor lets you write a pattern using a template literal, but this is not possible with the regex literal syntax.</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What are Regular Expression Flags?</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44450" y="1876700"/>
          <a:ext cx="3000000" cy="3000000"/>
        </p:xfrm>
        <a:graphic>
          <a:graphicData uri="http://schemas.openxmlformats.org/drawingml/2006/table">
            <a:tbl>
              <a:tblPr>
                <a:noFill/>
                <a:tableStyleId>{668FFF8F-E87F-443E-AC8D-CB41346CA47A}</a:tableStyleId>
              </a:tblPr>
              <a:tblGrid>
                <a:gridCol w="10309350"/>
              </a:tblGrid>
              <a:tr h="381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1B1B1B"/>
                          </a:solidFill>
                          <a:highlight>
                            <a:srgbClr val="FFFFFF"/>
                          </a:highlight>
                        </a:rPr>
                        <a:t>Flags or modifiers are characters that enable advanced search features including case-insensitive and global searching. You can use them individually or collectively. Some commonly used ones are:</a:t>
                      </a:r>
                      <a:endParaRPr sz="1100" u="none" cap="none" strike="noStrike">
                        <a:solidFill>
                          <a:srgbClr val="1B1B1B"/>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g is used for global search which means the search will not return after the first match.</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i is used for case-insensitive search meaning that a match can occur regardless of the casing.</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m is used for multiline search.</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u is used for Unicode search.</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lstStyle/>
                    <a:p>
                      <a:pPr indent="0" lvl="0" marL="0" marR="190500" rtl="0" algn="l">
                        <a:lnSpc>
                          <a:spcPct val="150000"/>
                        </a:lnSpc>
                        <a:spcBef>
                          <a:spcPts val="0"/>
                        </a:spcBef>
                        <a:spcAft>
                          <a:spcPts val="0"/>
                        </a:spcAft>
                        <a:buClr>
                          <a:srgbClr val="000000"/>
                        </a:buClr>
                        <a:buSzPts val="1100"/>
                        <a:buFont typeface="Arial"/>
                        <a:buNone/>
                      </a:pPr>
                      <a:r>
                        <a:rPr b="1" lang="en-US" sz="1100" u="none" cap="none" strike="noStrike">
                          <a:solidFill>
                            <a:srgbClr val="1B1B1B"/>
                          </a:solidFill>
                          <a:highlight>
                            <a:srgbClr val="FFFFFF"/>
                          </a:highlight>
                        </a:rPr>
                        <a:t>How to use a regular expression literal:</a:t>
                      </a:r>
                      <a:endParaRPr b="1"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708090"/>
                          </a:solidFill>
                          <a:latin typeface="Courier New"/>
                          <a:ea typeface="Courier New"/>
                          <a:cs typeface="Courier New"/>
                          <a:sym typeface="Courier New"/>
                        </a:rPr>
                        <a:t>// Syntax: /pattern/flags</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regExpStr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669900"/>
                          </a:solidFill>
                          <a:latin typeface="Courier New"/>
                          <a:ea typeface="Courier New"/>
                          <a:cs typeface="Courier New"/>
                          <a:sym typeface="Courier New"/>
                        </a:rPr>
                        <a:t>'Hello world! hello there'</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0077AA"/>
                          </a:solidFill>
                          <a:latin typeface="Courier New"/>
                          <a:ea typeface="Courier New"/>
                          <a:cs typeface="Courier New"/>
                          <a:sym typeface="Courier New"/>
                        </a:rPr>
                        <a:t>const</a:t>
                      </a:r>
                      <a:r>
                        <a:rPr lang="en-US" sz="1100" u="none" cap="none" strike="noStrike">
                          <a:latin typeface="Courier New"/>
                          <a:ea typeface="Courier New"/>
                          <a:cs typeface="Courier New"/>
                          <a:sym typeface="Courier New"/>
                        </a:rPr>
                        <a:t> regExpLiteral </a:t>
                      </a:r>
                      <a:r>
                        <a:rPr lang="en-US" sz="1050" u="none" cap="none" strike="noStrike">
                          <a:solidFill>
                            <a:srgbClr val="9A6E3A"/>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 </a:t>
                      </a:r>
                      <a:r>
                        <a:rPr lang="en-US" sz="1050" u="none" cap="none" strike="noStrike">
                          <a:solidFill>
                            <a:srgbClr val="EE9900"/>
                          </a:solidFill>
                          <a:latin typeface="Courier New"/>
                          <a:ea typeface="Courier New"/>
                          <a:cs typeface="Courier New"/>
                          <a:sym typeface="Courier New"/>
                        </a:rPr>
                        <a:t>/Hello/gi</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Courier New"/>
                          <a:ea typeface="Courier New"/>
                          <a:cs typeface="Courier New"/>
                          <a:sym typeface="Courier New"/>
                        </a:rPr>
                        <a:t>console</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log</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regExpStr</a:t>
                      </a:r>
                      <a:r>
                        <a:rPr lang="en-US" sz="1050" u="none" cap="none" strike="noStrike">
                          <a:solidFill>
                            <a:srgbClr val="999999"/>
                          </a:solidFill>
                          <a:latin typeface="Courier New"/>
                          <a:ea typeface="Courier New"/>
                          <a:cs typeface="Courier New"/>
                          <a:sym typeface="Courier New"/>
                        </a:rPr>
                        <a:t>.</a:t>
                      </a:r>
                      <a:r>
                        <a:rPr lang="en-US" sz="1050" u="none" cap="none" strike="noStrike">
                          <a:solidFill>
                            <a:srgbClr val="DD4A68"/>
                          </a:solidFill>
                          <a:latin typeface="Courier New"/>
                          <a:ea typeface="Courier New"/>
                          <a:cs typeface="Courier New"/>
                          <a:sym typeface="Courier New"/>
                        </a:rPr>
                        <a:t>match</a:t>
                      </a:r>
                      <a:r>
                        <a:rPr lang="en-US" sz="1050" u="none" cap="none" strike="noStrike">
                          <a:solidFill>
                            <a:srgbClr val="999999"/>
                          </a:solidFill>
                          <a:latin typeface="Courier New"/>
                          <a:ea typeface="Courier New"/>
                          <a:cs typeface="Courier New"/>
                          <a:sym typeface="Courier New"/>
                        </a:rPr>
                        <a:t>(</a:t>
                      </a:r>
                      <a:r>
                        <a:rPr lang="en-US" sz="1100" u="none" cap="none" strike="noStrike">
                          <a:latin typeface="Courier New"/>
                          <a:ea typeface="Courier New"/>
                          <a:cs typeface="Courier New"/>
                          <a:sym typeface="Courier New"/>
                        </a:rPr>
                        <a:t>regExpLiteral</a:t>
                      </a:r>
                      <a:r>
                        <a:rPr lang="en-US" sz="1050" u="none" cap="none" strike="noStrike">
                          <a:solidFill>
                            <a:srgbClr val="999999"/>
                          </a:solidFill>
                          <a:latin typeface="Courier New"/>
                          <a:ea typeface="Courier New"/>
                          <a:cs typeface="Courier New"/>
                          <a:sym typeface="Courier New"/>
                        </a:rPr>
                        <a:t>));</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708090"/>
                          </a:solidFill>
                          <a:latin typeface="Courier New"/>
                          <a:ea typeface="Courier New"/>
                          <a:cs typeface="Courier New"/>
                          <a:sym typeface="Courier New"/>
                        </a:rPr>
                        <a:t>// Output: ['Hello', 'hello']</a:t>
                      </a:r>
                      <a:endParaRPr sz="10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381000">
                <a:tc>
                  <a:txBody>
                    <a:bodyPr/>
                    <a:lstStyle/>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Note that if we did not flag the pattern with i, only Hello will be returned.</a:t>
                      </a:r>
                      <a:endParaRPr sz="1100" u="none" cap="none" strike="noStrike">
                        <a:solidFill>
                          <a:srgbClr val="1B1B1B"/>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solidFill>
                          <a:srgbClr val="1B1B1B"/>
                        </a:solidFill>
                        <a:highlight>
                          <a:srgbClr val="FFFFFF"/>
                        </a:highlight>
                      </a:endParaRPr>
                    </a:p>
                    <a:p>
                      <a:pPr indent="-298450" lvl="0" marL="457200" marR="0" rtl="0" algn="l">
                        <a:lnSpc>
                          <a:spcPct val="100000"/>
                        </a:lnSpc>
                        <a:spcBef>
                          <a:spcPts val="0"/>
                        </a:spcBef>
                        <a:spcAft>
                          <a:spcPts val="0"/>
                        </a:spcAft>
                        <a:buClr>
                          <a:srgbClr val="1B1B1B"/>
                        </a:buClr>
                        <a:buSzPts val="1100"/>
                        <a:buFont typeface="Arial"/>
                        <a:buChar char="●"/>
                      </a:pPr>
                      <a:r>
                        <a:rPr lang="en-US" sz="1100" u="none" cap="none" strike="noStrike">
                          <a:solidFill>
                            <a:srgbClr val="1B1B1B"/>
                          </a:solidFill>
                          <a:highlight>
                            <a:srgbClr val="FFFFFF"/>
                          </a:highlight>
                        </a:rPr>
                        <a:t>The pattern /Hello/ is an example of a simple pattern. A simple pattern consists of characters that must appear literally in the target text. For a match to occur, the target text must follow the same sequence as the pattern.</a:t>
                      </a:r>
                      <a:endParaRPr sz="1100" u="none" cap="none" strike="noStrike">
                        <a:solidFill>
                          <a:srgbClr val="1B1B1B"/>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45E43558-C009-408A-89D3-252F528AA12C}"/>
</file>

<file path=customXml/itemProps2.xml><?xml version="1.0" encoding="utf-8"?>
<ds:datastoreItem xmlns:ds="http://schemas.openxmlformats.org/officeDocument/2006/customXml" ds:itemID="{9B74B79F-0DA4-4FA5-93FE-4EDCD91BA985}"/>
</file>

<file path=customXml/itemProps3.xml><?xml version="1.0" encoding="utf-8"?>
<ds:datastoreItem xmlns:ds="http://schemas.openxmlformats.org/officeDocument/2006/customXml" ds:itemID="{7FDF9404-4158-43D4-87A5-29D4202E038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