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49B6EF-CC44-4DE5-9965-18740880CDEF}">
  <a:tblStyle styleId="{5149B6EF-CC44-4DE5-9965-18740880CD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2.xml"/><Relationship Id="rId3" Type="http://schemas.openxmlformats.org/officeDocument/2006/relationships/tableStyles" Target="tableStyle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1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mparison">
  <p:cSld name="Three Comparis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10972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10972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4506480" y="1846052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11"/>
          <p:cNvSpPr txBox="1"/>
          <p:nvPr>
            <p:ph idx="4" type="body"/>
          </p:nvPr>
        </p:nvSpPr>
        <p:spPr>
          <a:xfrm>
            <a:off x="4506480" y="2582334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83" name="Google Shape;83;p11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1"/>
          <p:cNvSpPr txBox="1"/>
          <p:nvPr>
            <p:ph idx="5" type="body"/>
          </p:nvPr>
        </p:nvSpPr>
        <p:spPr>
          <a:xfrm>
            <a:off x="7915680" y="1850285"/>
            <a:ext cx="324000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"/>
          <p:cNvSpPr txBox="1"/>
          <p:nvPr>
            <p:ph idx="6" type="body"/>
          </p:nvPr>
        </p:nvSpPr>
        <p:spPr>
          <a:xfrm>
            <a:off x="7915680" y="2586567"/>
            <a:ext cx="32400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8141209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8322906" y="2699177"/>
            <a:ext cx="3030894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>
            <p:ph type="title"/>
          </p:nvPr>
        </p:nvSpPr>
        <p:spPr>
          <a:xfrm>
            <a:off x="8322906" y="415635"/>
            <a:ext cx="303089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91342" y="731520"/>
            <a:ext cx="72770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8322906" y="2747356"/>
            <a:ext cx="3030894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>
            <p:ph idx="2" type="pic"/>
          </p:nvPr>
        </p:nvSpPr>
        <p:spPr>
          <a:xfrm>
            <a:off x="15" y="0"/>
            <a:ext cx="12191985" cy="4600574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/>
        </p:nvSpPr>
        <p:spPr>
          <a:xfrm>
            <a:off x="0" y="4600575"/>
            <a:ext cx="12188825" cy="2257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924115" y="4766395"/>
            <a:ext cx="10343769" cy="6686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924115" y="5435006"/>
            <a:ext cx="10343769" cy="757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4"/>
          <p:cNvCxnSpPr/>
          <p:nvPr/>
        </p:nvCxnSpPr>
        <p:spPr>
          <a:xfrm>
            <a:off x="920940" y="5406763"/>
            <a:ext cx="10346944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Picture with Caption" showMasterSp="0">
  <p:cSld name="Square Picture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>
            <p:ph idx="2" type="pic"/>
          </p:nvPr>
        </p:nvSpPr>
        <p:spPr>
          <a:xfrm>
            <a:off x="5391150" y="0"/>
            <a:ext cx="6864856" cy="686485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5"/>
          <p:cNvSpPr/>
          <p:nvPr/>
        </p:nvSpPr>
        <p:spPr>
          <a:xfrm>
            <a:off x="0" y="0"/>
            <a:ext cx="53911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838200" y="645505"/>
            <a:ext cx="4248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838200" y="2977226"/>
            <a:ext cx="424815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5"/>
          <p:cNvCxnSpPr/>
          <p:nvPr/>
        </p:nvCxnSpPr>
        <p:spPr>
          <a:xfrm>
            <a:off x="838200" y="2885289"/>
            <a:ext cx="4248150" cy="0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24" name="Google Shape;124;p1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ernate" showMasterSp="0">
  <p:cSld name="Title Slide - Alterna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0" y="5598621"/>
            <a:ext cx="12192000" cy="12593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type="ctrTitle"/>
          </p:nvPr>
        </p:nvSpPr>
        <p:spPr>
          <a:xfrm>
            <a:off x="1097280" y="1645920"/>
            <a:ext cx="10058400" cy="42754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  <a:defRPr sz="7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745920"/>
            <a:ext cx="2725899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6138311"/>
            <a:ext cx="1065405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229" y="5958311"/>
            <a:ext cx="751043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1097280" y="22860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ajor" showMasterSp="0">
  <p:cSld name="Section Separator - Majo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33" name="Google Shape;33;p4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eparator - Minor">
  <p:cSld name="Section Separator - Mino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1171575" y="4343400"/>
            <a:ext cx="9906000" cy="0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Point">
  <p:cSld name="Key Point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ctrTitle"/>
          </p:nvPr>
        </p:nvSpPr>
        <p:spPr>
          <a:xfrm>
            <a:off x="1097280" y="758951"/>
            <a:ext cx="10058400" cy="5146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1143000" y="5895975"/>
            <a:ext cx="10012680" cy="9525"/>
          </a:xfrm>
          <a:prstGeom prst="straightConnector1">
            <a:avLst/>
          </a:prstGeom>
          <a:noFill/>
          <a:ln cap="sq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 txBox="1"/>
          <p:nvPr/>
        </p:nvSpPr>
        <p:spPr>
          <a:xfrm>
            <a:off x="10393193" y="167670"/>
            <a:ext cx="1114426" cy="156966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D9D9D9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🢇</a:t>
            </a:r>
            <a:endParaRPr b="1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57" name="Google Shape;57;p8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097279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9156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506480" y="1845734"/>
            <a:ext cx="32400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►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►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cxnSp>
        <p:nvCxnSpPr>
          <p:cNvPr id="74" name="Google Shape;74;p10"/>
          <p:cNvCxnSpPr/>
          <p:nvPr/>
        </p:nvCxnSpPr>
        <p:spPr>
          <a:xfrm>
            <a:off x="1097280" y="1737360"/>
            <a:ext cx="10063212" cy="485"/>
          </a:xfrm>
          <a:prstGeom prst="straightConnector1">
            <a:avLst/>
          </a:prstGeom>
          <a:noFill/>
          <a:ln cap="sq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8933" l="6481" r="3738" t="7062"/>
          <a:stretch/>
        </p:blipFill>
        <p:spPr>
          <a:xfrm>
            <a:off x="1097280" y="6481397"/>
            <a:ext cx="569369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9100" y="6391397"/>
            <a:ext cx="375522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7115" y="6391397"/>
            <a:ext cx="817770" cy="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lang="en-US" sz="2900"/>
              <a:t>1_OOP-1_Introduction of Object Oriented Programming SYNC (40 Minutes)</a:t>
            </a:r>
            <a:endParaRPr sz="2900"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MEAN/MERN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Principles of Object Oriented Programming:</a:t>
            </a:r>
            <a:endParaRPr sz="3300"/>
          </a:p>
        </p:txBody>
      </p:sp>
      <p:sp>
        <p:nvSpPr>
          <p:cNvPr id="218" name="Google Shape;218;p29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Encapsulation: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But you may need to access and modify these variables through methods.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methods are class setter and getters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Setter modify the value of these private variable and getter return the value of the variable.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Convention is you should make  setters and getters for every variable.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this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.#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newName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return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this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.#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0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p29"/>
          <p:cNvSpPr txBox="1"/>
          <p:nvPr/>
        </p:nvSpPr>
        <p:spPr>
          <a:xfrm>
            <a:off x="1097275" y="4429125"/>
            <a:ext cx="9330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3 of Principles of Object Oriented Programming will be covered in Object Features</a:t>
            </a:r>
            <a:endParaRPr b="0" i="1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Closing (5 mins)</a:t>
            </a:r>
            <a:endParaRPr/>
          </a:p>
        </p:txBody>
      </p:sp>
      <p:sp>
        <p:nvSpPr>
          <p:cNvPr id="227" name="Google Shape;227;p30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097280" y="1645920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Opening (5 mins)</a:t>
            </a:r>
            <a:endParaRPr/>
          </a:p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Learning Objectives: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is Object Oriented Programming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How to think in Object Oriented Way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What are Classes and Objects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Principles of Object Oriented </a:t>
            </a:r>
            <a:endParaRPr sz="2000"/>
          </a:p>
          <a:p>
            <a:pPr indent="-144780" lvl="1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►"/>
            </a:pPr>
            <a:r>
              <a:rPr lang="en-US" sz="2000"/>
              <a:t>Encapsulation</a:t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38404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64" name="Google Shape;164;p22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097280" y="1645920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Content (35 mins)</a:t>
            </a:r>
            <a:endParaRPr/>
          </a:p>
        </p:txBody>
      </p:sp>
      <p:sp>
        <p:nvSpPr>
          <p:cNvPr id="171" name="Google Shape;171;p23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MEAN/MERN Stack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Programming:</a:t>
            </a:r>
            <a:endParaRPr sz="3300"/>
          </a:p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038600" y="1040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1173075" y="17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9982600"/>
              </a:tblGrid>
              <a:tr h="2194525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Procedural programming is about writing procedures or methods that perform operations on the data, while object-oriented programming is about creating objects that contain both data and methods.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It is more data-oriented approach than algorithm-oriented approach.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ties data more securely to the function that operates on it and protects it from accidental modification from an outside function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 isn't a classed-based langauge – it's is a prototype-based langauge.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How to think in an object-oriented way?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a problem and find out the entities in it. Then in them find the attributes and the methods associated with them.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imes New Roman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Entities can be called as Class.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declare a class using the class keyword. Here's a class declaration for Person class.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1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name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1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this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name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1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introduceSelf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1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1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`Hi! I'm ${</a:t>
                      </a:r>
                      <a:r>
                        <a:rPr lang="en-US" sz="11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1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1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}`</a:t>
                      </a: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1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100" u="none" cap="none" strike="noStrike"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 Oriented Programming:(Classes)</a:t>
            </a:r>
            <a:endParaRPr sz="3300"/>
          </a:p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Therefore a class 2 main properties.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- Attributes - property  # name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Functions – Methods # introduceSelf()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is a static and cannot be changes like attributes and methods.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a description of what this entity actually holds.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Constructor is another method which is initialized a when an object is made(will discuss in future)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getCode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(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var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apiCode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'0]Eal(eh&amp;2'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A code we do not want outsiders to be able to modify...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return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C586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return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apiCode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})();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getCode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// Returns the apiCode</a:t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</a:t>
            </a:r>
            <a:endParaRPr sz="3300"/>
          </a:p>
        </p:txBody>
      </p:sp>
      <p:sp>
        <p:nvSpPr>
          <p:cNvPr id="194" name="Google Shape;194;p26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Objects are the basic run-time bodies in an object-oriented framework.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Class is static then objects are dynamic implementation of this Class.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create as many objects for a Class.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class is created one time. For different data you can create different objects and can also modify them.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giles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'Giles'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giles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introduceSelf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Hi! I'm Giles</a:t>
                      </a:r>
                      <a:endParaRPr sz="1200" u="none" cap="none" strike="noStrike">
                        <a:solidFill>
                          <a:srgbClr val="6A995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giles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200" u="none" cap="none" strike="noStrike">
                        <a:solidFill>
                          <a:srgbClr val="569CD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Considering the previous example of person Class.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create object of Person class with the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new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keyword.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Now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giles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object have all the Person class attributes and methods.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'Giles'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CDCAA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passing values to the constructor method.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constructor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keyword is referring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giles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object and the values of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‘Giles’.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Constructor method is automatically called when an object is made.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omit the constructor if you don’t need to initialize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Object</a:t>
            </a:r>
            <a:endParaRPr sz="3300"/>
          </a:p>
        </p:txBody>
      </p:sp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1097275" y="208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sleep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'zzzzzzz'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Animal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2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sleep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();</a:t>
                      </a:r>
                      <a:r>
                        <a:rPr lang="en-US" sz="1200" u="none" cap="none" strike="noStrike">
                          <a:solidFill>
                            <a:srgbClr val="6A995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// 'zzzzzzz'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569CD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also create objects like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bread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{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'Bread'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  <a:endParaRPr sz="12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rgbClr val="4FC1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{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2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'Water'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2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1200" u="none" cap="none" strike="noStrike">
                          <a:solidFill>
                            <a:srgbClr val="B5CEA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r>
                        <a:rPr lang="en-US" sz="12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};</a:t>
                      </a:r>
                      <a:endParaRPr sz="1200" u="none" cap="none" strike="noStrike">
                        <a:solidFill>
                          <a:srgbClr val="4EC9B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300"/>
              <a:t>Principles of Object Oriented Programming:</a:t>
            </a:r>
            <a:endParaRPr sz="3300"/>
          </a:p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4038600" y="10404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MEAN</a:t>
            </a:r>
            <a:r>
              <a:rPr b="1" lang="en-US">
                <a:solidFill>
                  <a:schemeClr val="accent1"/>
                </a:solidFill>
              </a:rPr>
              <a:t>/</a:t>
            </a:r>
            <a:r>
              <a:rPr lang="en-US"/>
              <a:t>MERN Stack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1097275" y="189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{5149B6EF-CC44-4DE5-9965-18740880CDEF}</a:tableStyleId>
              </a:tblPr>
              <a:tblGrid>
                <a:gridCol w="10287000"/>
              </a:tblGrid>
              <a:tr h="381000"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Encapsulation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Inheritance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Polymorphism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Abstraction.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Encapsulation:</a:t>
                      </a:r>
                      <a:endParaRPr b="1"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 in the previous example we made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property.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Now we can access this property directly when from our object.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practice can create some problems in future as we can access the variable directly.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we need to hide our variables. This hiding of variables or methods is known as Encapsulation. 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●"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can use # to make the variable or method private. </a:t>
                      </a:r>
                      <a:r>
                        <a:rPr b="1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cap="none" strike="noStrike">
                        <a:solidFill>
                          <a:srgbClr val="6A9955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 u="none" cap="none" strike="noStrike">
                          <a:solidFill>
                            <a:srgbClr val="4EC9B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{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#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0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constructor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{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this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.#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name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sz="10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introduceSelf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 {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DCDCA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`Hi! I'm ${</a:t>
                      </a:r>
                      <a:r>
                        <a:rPr lang="en-US" sz="1000" u="none" cap="none" strike="noStrike">
                          <a:solidFill>
                            <a:srgbClr val="569CD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lang="en-US" sz="1000" u="none" cap="none" strike="noStrike">
                          <a:solidFill>
                            <a:srgbClr val="9CDCF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lang="en-US" sz="1000" u="none" cap="none" strike="noStrike">
                          <a:solidFill>
                            <a:srgbClr val="CE917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}`</a:t>
                      </a: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}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000" u="none" cap="none" strike="noStrike">
                        <a:solidFill>
                          <a:srgbClr val="D4D4D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D4D4D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}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TechLift 1">
      <a:dk1>
        <a:srgbClr val="333333"/>
      </a:dk1>
      <a:lt1>
        <a:srgbClr val="F2F2F2"/>
      </a:lt1>
      <a:dk2>
        <a:srgbClr val="273C75"/>
      </a:dk2>
      <a:lt2>
        <a:srgbClr val="FDB823"/>
      </a:lt2>
      <a:accent1>
        <a:srgbClr val="0BE881"/>
      </a:accent1>
      <a:accent2>
        <a:srgbClr val="FED330"/>
      </a:accent2>
      <a:accent3>
        <a:srgbClr val="0097E6"/>
      </a:accent3>
      <a:accent4>
        <a:srgbClr val="FA8231"/>
      </a:accent4>
      <a:accent5>
        <a:srgbClr val="8E44AD"/>
      </a:accent5>
      <a:accent6>
        <a:srgbClr val="FA8231"/>
      </a:accent6>
      <a:hlink>
        <a:srgbClr val="ED1B24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D4CEB536B37499FF605EABBA1649A" ma:contentTypeVersion="18" ma:contentTypeDescription="Create a new document." ma:contentTypeScope="" ma:versionID="42284d3473392e3855eab728922f0527">
  <xsd:schema xmlns:xsd="http://www.w3.org/2001/XMLSchema" xmlns:xs="http://www.w3.org/2001/XMLSchema" xmlns:p="http://schemas.microsoft.com/office/2006/metadata/properties" xmlns:ns2="dffc2d62-02fd-49cb-8e37-7788bb0cad48" xmlns:ns3="80782c8c-842d-4d61-859b-2c968903b156" targetNamespace="http://schemas.microsoft.com/office/2006/metadata/properties" ma:root="true" ma:fieldsID="1062c1af6ef3b6ab203531a114db4c3f" ns2:_="" ns3:_="">
    <xsd:import namespace="dffc2d62-02fd-49cb-8e37-7788bb0cad48"/>
    <xsd:import namespace="80782c8c-842d-4d61-859b-2c968903b15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c2d62-02fd-49cb-8e37-7788bb0c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4" nillable="true" ma:displayName="Taxonomy Catch All Column" ma:hidden="true" ma:list="{6ae76d3f-67b7-4fa4-a107-3a568caecef8}" ma:internalName="TaxCatchAll" ma:showField="CatchAllData" ma:web="dffc2d62-02fd-49cb-8e37-7788bb0cad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82c8c-842d-4d61-859b-2c968903b1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fba1a00-cd55-4846-a578-cb41955946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82c8c-842d-4d61-859b-2c968903b156">
      <Terms xmlns="http://schemas.microsoft.com/office/infopath/2007/PartnerControls"/>
    </lcf76f155ced4ddcb4097134ff3c332f>
    <TaxCatchAll xmlns="dffc2d62-02fd-49cb-8e37-7788bb0cad48" xsi:nil="true"/>
  </documentManagement>
</p:properties>
</file>

<file path=customXml/itemProps1.xml><?xml version="1.0" encoding="utf-8"?>
<ds:datastoreItem xmlns:ds="http://schemas.openxmlformats.org/officeDocument/2006/customXml" ds:itemID="{EB0A34A1-4B03-4F64-8B42-45B826DB48FF}"/>
</file>

<file path=customXml/itemProps2.xml><?xml version="1.0" encoding="utf-8"?>
<ds:datastoreItem xmlns:ds="http://schemas.openxmlformats.org/officeDocument/2006/customXml" ds:itemID="{AD4134DE-F84A-4E91-849C-5B80109721A6}"/>
</file>

<file path=customXml/itemProps3.xml><?xml version="1.0" encoding="utf-8"?>
<ds:datastoreItem xmlns:ds="http://schemas.openxmlformats.org/officeDocument/2006/customXml" ds:itemID="{87C78B00-DABB-4435-8D76-092F6925C4F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0x0101004E0D4CEB536B37499FF605EABBA1649A</vt:lpwstr>
  </property>
</Properties>
</file>