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48A04F-81A4-4FA1-9C99-4F019F6590CE}">
  <a:tblStyle styleId="{CD48A04F-81A4-4FA1-9C99-4F019F6590C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18" Type="http://schemas.openxmlformats.org/officeDocument/2006/relationships/customXml" Target="../customXml/item3.xml"/><Relationship Id="rId3" Type="http://schemas.openxmlformats.org/officeDocument/2006/relationships/tableStyles" Target="tableStyle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17" Type="http://schemas.openxmlformats.org/officeDocument/2006/relationships/customXml" Target="../customXml/item2.xml"/><Relationship Id="rId2" Type="http://schemas.openxmlformats.org/officeDocument/2006/relationships/presProps" Target="presProps.xml"/><Relationship Id="rId16" Type="http://schemas.openxmlformats.org/officeDocument/2006/relationships/customXml" Target="../customXml/item1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745920"/>
            <a:ext cx="272589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6138311"/>
            <a:ext cx="106540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0229" y="5958311"/>
            <a:ext cx="751043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mparison">
  <p:cSld name="Three Comparis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10972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10972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3" type="body"/>
          </p:nvPr>
        </p:nvSpPr>
        <p:spPr>
          <a:xfrm>
            <a:off x="45064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11"/>
          <p:cNvSpPr txBox="1"/>
          <p:nvPr>
            <p:ph idx="4" type="body"/>
          </p:nvPr>
        </p:nvSpPr>
        <p:spPr>
          <a:xfrm>
            <a:off x="45064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83" name="Google Shape;83;p11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1"/>
          <p:cNvSpPr txBox="1"/>
          <p:nvPr>
            <p:ph idx="5" type="body"/>
          </p:nvPr>
        </p:nvSpPr>
        <p:spPr>
          <a:xfrm>
            <a:off x="7915680" y="1850285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11"/>
          <p:cNvSpPr txBox="1"/>
          <p:nvPr>
            <p:ph idx="6" type="body"/>
          </p:nvPr>
        </p:nvSpPr>
        <p:spPr>
          <a:xfrm>
            <a:off x="7915680" y="2586567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3"/>
          <p:cNvCxnSpPr/>
          <p:nvPr/>
        </p:nvCxnSpPr>
        <p:spPr>
          <a:xfrm>
            <a:off x="8322906" y="2699177"/>
            <a:ext cx="3030894" cy="0"/>
          </a:xfrm>
          <a:prstGeom prst="straightConnector1">
            <a:avLst/>
          </a:prstGeom>
          <a:noFill/>
          <a:ln cap="sq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3"/>
          <p:cNvSpPr txBox="1"/>
          <p:nvPr>
            <p:ph type="title"/>
          </p:nvPr>
        </p:nvSpPr>
        <p:spPr>
          <a:xfrm>
            <a:off x="8322906" y="415635"/>
            <a:ext cx="303089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691342" y="731520"/>
            <a:ext cx="727700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body"/>
          </p:nvPr>
        </p:nvSpPr>
        <p:spPr>
          <a:xfrm>
            <a:off x="8322906" y="2747356"/>
            <a:ext cx="3030894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>
            <p:ph idx="2" type="pic"/>
          </p:nvPr>
        </p:nvSpPr>
        <p:spPr>
          <a:xfrm>
            <a:off x="15" y="0"/>
            <a:ext cx="12191985" cy="4600574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4"/>
          <p:cNvSpPr/>
          <p:nvPr/>
        </p:nvSpPr>
        <p:spPr>
          <a:xfrm>
            <a:off x="0" y="4600575"/>
            <a:ext cx="12188825" cy="2257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924115" y="4766395"/>
            <a:ext cx="10343769" cy="668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924115" y="5435006"/>
            <a:ext cx="10343769" cy="7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2">
            <a:alphaModFix/>
          </a:blip>
          <a:srcRect b="8933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4"/>
          <p:cNvCxnSpPr/>
          <p:nvPr/>
        </p:nvCxnSpPr>
        <p:spPr>
          <a:xfrm>
            <a:off x="920940" y="5406763"/>
            <a:ext cx="10346944" cy="0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Picture with Caption" showMasterSp="0">
  <p:cSld name="Square Picture with 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>
            <p:ph idx="2" type="pic"/>
          </p:nvPr>
        </p:nvSpPr>
        <p:spPr>
          <a:xfrm>
            <a:off x="5391150" y="0"/>
            <a:ext cx="6864856" cy="6864856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5"/>
          <p:cNvSpPr/>
          <p:nvPr/>
        </p:nvSpPr>
        <p:spPr>
          <a:xfrm>
            <a:off x="0" y="0"/>
            <a:ext cx="53911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838200" y="645505"/>
            <a:ext cx="4248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838200" y="2977226"/>
            <a:ext cx="424815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2">
            <a:alphaModFix/>
          </a:blip>
          <a:srcRect b="8933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5"/>
          <p:cNvCxnSpPr/>
          <p:nvPr/>
        </p:nvCxnSpPr>
        <p:spPr>
          <a:xfrm>
            <a:off x="838200" y="2885289"/>
            <a:ext cx="4248150" cy="0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5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bg>
      <p:bgPr>
        <a:solidFill>
          <a:schemeClr val="accen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24" name="Google Shape;124;p16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cap="sq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ernate" showMasterSp="0">
  <p:cSld name="Title Slide - Alterna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0" y="5598621"/>
            <a:ext cx="12192000" cy="12593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>
            <p:ph type="ctrTitle"/>
          </p:nvPr>
        </p:nvSpPr>
        <p:spPr>
          <a:xfrm>
            <a:off x="1097280" y="1645920"/>
            <a:ext cx="10058400" cy="42754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745920"/>
            <a:ext cx="272589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6138311"/>
            <a:ext cx="106540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0229" y="5958311"/>
            <a:ext cx="751043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>
            <p:ph idx="1" type="subTitle"/>
          </p:nvPr>
        </p:nvSpPr>
        <p:spPr>
          <a:xfrm>
            <a:off x="1097280" y="22860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eparator - Major" showMasterSp="0">
  <p:cSld name="Section Separator - Majo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8933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33" name="Google Shape;33;p4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" name="Google Shape;38;p5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eparator - Minor">
  <p:cSld name="Section Separator - Mino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44" name="Google Shape;44;p6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cap="sq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Point">
  <p:cSld name="Key Point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ctrTitle"/>
          </p:nvPr>
        </p:nvSpPr>
        <p:spPr>
          <a:xfrm>
            <a:off x="1097280" y="758951"/>
            <a:ext cx="10058400" cy="5146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9" name="Google Shape;49;p7"/>
          <p:cNvCxnSpPr/>
          <p:nvPr/>
        </p:nvCxnSpPr>
        <p:spPr>
          <a:xfrm>
            <a:off x="1143000" y="5895975"/>
            <a:ext cx="10012680" cy="9525"/>
          </a:xfrm>
          <a:prstGeom prst="straightConnector1">
            <a:avLst/>
          </a:prstGeom>
          <a:noFill/>
          <a:ln cap="sq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7"/>
          <p:cNvSpPr txBox="1"/>
          <p:nvPr/>
        </p:nvSpPr>
        <p:spPr>
          <a:xfrm>
            <a:off x="10393193" y="167670"/>
            <a:ext cx="1114426" cy="156966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D9D9D9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🢇</a:t>
            </a:r>
            <a:endParaRPr b="1" i="0" sz="9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57" name="Google Shape;57;p8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097279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9156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64" name="Google Shape;64;p9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45064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10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74" name="Google Shape;74;p10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8933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inuxhint.com/javascript-inheritance-types-2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b="1" lang="en-US" sz="2900"/>
              <a:t>1_OOP-2: Object Oriented Features - SYNC (40 Minutes)</a:t>
            </a:r>
            <a:endParaRPr b="1" sz="2900"/>
          </a:p>
        </p:txBody>
      </p: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MEAN/MERN STACK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Closing (3 mins)</a:t>
            </a:r>
            <a:endParaRPr/>
          </a:p>
        </p:txBody>
      </p:sp>
      <p:sp>
        <p:nvSpPr>
          <p:cNvPr id="218" name="Google Shape;218;p29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Opening (5 mins)</a:t>
            </a:r>
            <a:endParaRPr/>
          </a:p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Learning Objectives: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is Inheritance 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is Polymorphism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is Abstraction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How to implement chaining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64" name="Google Shape;164;p22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Content (35 mins)</a:t>
            </a:r>
            <a:endParaRPr/>
          </a:p>
        </p:txBody>
      </p:sp>
      <p:sp>
        <p:nvSpPr>
          <p:cNvPr id="171" name="Google Shape;171;p23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Object Oriented Features </a:t>
            </a:r>
            <a:endParaRPr sz="3300"/>
          </a:p>
        </p:txBody>
      </p:sp>
      <p:sp>
        <p:nvSpPr>
          <p:cNvPr id="178" name="Google Shape;178;p24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0" name="Google Shape;180;p24"/>
          <p:cNvGraphicFramePr/>
          <p:nvPr/>
        </p:nvGraphicFramePr>
        <p:xfrm>
          <a:off x="1097275" y="184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{CD48A04F-81A4-4FA1-9C99-4F019F6590CE}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Inheritance:</a:t>
                      </a:r>
                      <a:endParaRPr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Inheritance is an important concept in object oriented programming.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the classical inheritance, methods from base class get copied into derived class.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JavaScript, inheritance can be done two different ways. One of them we will discuss here other will be discussed in the later chaining part.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create a class inheritance, use the </a:t>
                      </a:r>
                      <a:r>
                        <a:rPr b="1"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extends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keyword.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class created with a class inheritance inherits all the methods and attributes from another class.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a class named "Model" which will inherit the methods from the "Car" class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9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constructor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brand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{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this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carname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brand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}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9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present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 {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return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'I have a '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this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carname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}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}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extends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9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constructor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brand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mod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{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</a:t>
                      </a:r>
                      <a:r>
                        <a:rPr lang="en-US" sz="9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super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brand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this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mod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}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9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show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 {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return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this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9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present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 + </a:t>
                      </a:r>
                      <a:r>
                        <a:rPr lang="en-US" sz="9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', it is a '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this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}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}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let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myCar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9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"Ford"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9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"Mustang"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9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getElementById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9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"demo"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).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innerHTML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myCar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9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show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();</a:t>
                      </a:r>
                      <a:endParaRPr b="1" sz="9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Object Oriented Features </a:t>
            </a:r>
            <a:endParaRPr sz="3300"/>
          </a:p>
        </p:txBody>
      </p:sp>
      <p:sp>
        <p:nvSpPr>
          <p:cNvPr id="186" name="Google Shape;186;p25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8" name="Google Shape;188;p25"/>
          <p:cNvGraphicFramePr/>
          <p:nvPr/>
        </p:nvGraphicFramePr>
        <p:xfrm>
          <a:off x="1097275" y="184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{CD48A04F-81A4-4FA1-9C99-4F019F6590CE}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Types of Inheritance: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JavaScript supports the following types of Inheritance.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Prototypal Inheritance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Pseudoclassical Inheritance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Functional Inheritance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Explain the topics from </a:t>
                      </a: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/>
                        </a:rPr>
                        <a:t>here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Polymorphism: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term Polymorphism is derived from the word “Polymorph.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Where “Poly” means “Many” and “Morph” means “Transforming one form into another”.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Object-Oriented Programming, Polymorphism allows you to perform the same operation in multiple ways.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enables you to invoke the same method with different JavaScript objects by passing selected data members.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utilizes “Inheritance” for this purpose.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Using Polymorphism with Method Overriding in JavaScript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 overriding is a specific type of Polymorphism that permits a child class to implement the method already added in the parent or base class, in a different manner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Object Oriented Features </a:t>
            </a:r>
            <a:endParaRPr sz="3300"/>
          </a:p>
        </p:txBody>
      </p:sp>
      <p:sp>
        <p:nvSpPr>
          <p:cNvPr id="194" name="Google Shape;194;p26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6" name="Google Shape;196;p26"/>
          <p:cNvGraphicFramePr/>
          <p:nvPr/>
        </p:nvGraphicFramePr>
        <p:xfrm>
          <a:off x="1097275" y="184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{CD48A04F-81A4-4FA1-9C99-4F019F6590CE}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Polymorphism: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Animal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{  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speak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 {  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console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"Animals have different sounds"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 }  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}  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extends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Animal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{  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speak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(){ #overridden method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console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"Cat says Meow Meow"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);}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}  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Dog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extends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Animal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{  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speak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(){ #overridden method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console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"Dog say Woof Woof"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);}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}  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x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=[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(), 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Dog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()]  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forEach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{  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speak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(); });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Object Oriented Features </a:t>
            </a:r>
            <a:endParaRPr sz="3300"/>
          </a:p>
        </p:txBody>
      </p:sp>
      <p:sp>
        <p:nvSpPr>
          <p:cNvPr id="202" name="Google Shape;202;p27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4" name="Google Shape;204;p27"/>
          <p:cNvGraphicFramePr/>
          <p:nvPr/>
        </p:nvGraphicFramePr>
        <p:xfrm>
          <a:off x="1097275" y="184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{CD48A04F-81A4-4FA1-9C99-4F019F6590CE}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Abstraction: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concept of Abstraction in JavaScript is to hide the implementation details and highlight an object’s essential features to the users.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That’s how embedding Abstraction in a JavaScript program can enhance the readability of the code and avoid duplication.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 providing only important details to the users, it also improves the security of an application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First of all, we will create a constructor function named “Person” having a “name” property. The created “Person” function will act as an “Abstract Class”: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 {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this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"Alex"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if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this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constructor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===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{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throw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"Your Error Message..."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}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the next step, we will define an “info()” method for the “Person” Abstract class which returns the value of the “name” property</a:t>
                      </a:r>
                      <a:endParaRPr sz="1200" u="none" cap="none" strike="noStrike">
                        <a:solidFill>
                          <a:srgbClr val="569C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prototype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() {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return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this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Lastly, we will create a “person” instance of the Abstract Class.</a:t>
                      </a:r>
                      <a:endParaRPr sz="1200" u="none" cap="none" strike="noStrike">
                        <a:solidFill>
                          <a:srgbClr val="4EC9B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Object Oriented Features </a:t>
            </a:r>
            <a:endParaRPr sz="3300"/>
          </a:p>
        </p:txBody>
      </p:sp>
      <p:sp>
        <p:nvSpPr>
          <p:cNvPr id="210" name="Google Shape;210;p28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2" name="Google Shape;212;p28"/>
          <p:cNvGraphicFramePr/>
          <p:nvPr/>
        </p:nvGraphicFramePr>
        <p:xfrm>
          <a:off x="1097275" y="173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{CD48A04F-81A4-4FA1-9C99-4F019F6590CE}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 Channing: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 Chaining is a programming strategy that simplifies and embellishes your code.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a mechanism of calling a method on another method of the same object.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keyword in JavaScript refers to the current object in which it is called.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Thus, when a method returns this, it simply returns an instance of the object in which it is returned.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unction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Land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 {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this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area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8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this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8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'for Sale'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}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6A99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//Setting status open for sale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8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Land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prototype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8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 {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this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8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'Open for Sale'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return</a:t>
                      </a:r>
                      <a:r>
                        <a:rPr lang="en-US" sz="8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this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}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6A99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//Setting status not for sale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8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Land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prototype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8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 {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this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8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'Not for Sale'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return</a:t>
                      </a:r>
                      <a:r>
                        <a:rPr lang="en-US" sz="8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this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}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6A99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//Setting Parameters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8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Land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prototype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setParams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8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8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area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{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this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area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</a:t>
                      </a:r>
                      <a:r>
                        <a:rPr lang="en-US" sz="8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area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return</a:t>
                      </a:r>
                      <a:r>
                        <a:rPr lang="en-US" sz="8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this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}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6A99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//printing land status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8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Land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prototype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doorStatus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8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 {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8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console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8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'The'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8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this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area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8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'Land is'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8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this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return</a:t>
                      </a:r>
                      <a:r>
                        <a:rPr lang="en-US" sz="8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this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}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6A99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//creating a land object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var</a:t>
                      </a:r>
                      <a:r>
                        <a:rPr lang="en-US" sz="8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land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8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Land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();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land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setParams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8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"500 sq ft"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).</a:t>
                      </a:r>
                      <a:r>
                        <a:rPr lang="en-US" sz="8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().</a:t>
                      </a:r>
                      <a:r>
                        <a:rPr lang="en-US" sz="8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doorStatus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().</a:t>
                      </a:r>
                      <a:r>
                        <a:rPr lang="en-US" sz="8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().</a:t>
                      </a:r>
                      <a:r>
                        <a:rPr lang="en-US" sz="8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doorStatus</a:t>
                      </a:r>
                      <a:r>
                        <a:rPr lang="en-US" sz="8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();</a:t>
                      </a:r>
                      <a:endParaRPr sz="8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69C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TechLift 1">
      <a:dk1>
        <a:srgbClr val="333333"/>
      </a:dk1>
      <a:lt1>
        <a:srgbClr val="F2F2F2"/>
      </a:lt1>
      <a:dk2>
        <a:srgbClr val="273C75"/>
      </a:dk2>
      <a:lt2>
        <a:srgbClr val="FDB823"/>
      </a:lt2>
      <a:accent1>
        <a:srgbClr val="0BE881"/>
      </a:accent1>
      <a:accent2>
        <a:srgbClr val="FED330"/>
      </a:accent2>
      <a:accent3>
        <a:srgbClr val="0097E6"/>
      </a:accent3>
      <a:accent4>
        <a:srgbClr val="FA8231"/>
      </a:accent4>
      <a:accent5>
        <a:srgbClr val="8E44AD"/>
      </a:accent5>
      <a:accent6>
        <a:srgbClr val="FA8231"/>
      </a:accent6>
      <a:hlink>
        <a:srgbClr val="ED1B2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0D4CEB536B37499FF605EABBA1649A" ma:contentTypeVersion="18" ma:contentTypeDescription="Create a new document." ma:contentTypeScope="" ma:versionID="42284d3473392e3855eab728922f0527">
  <xsd:schema xmlns:xsd="http://www.w3.org/2001/XMLSchema" xmlns:xs="http://www.w3.org/2001/XMLSchema" xmlns:p="http://schemas.microsoft.com/office/2006/metadata/properties" xmlns:ns2="dffc2d62-02fd-49cb-8e37-7788bb0cad48" xmlns:ns3="80782c8c-842d-4d61-859b-2c968903b156" targetNamespace="http://schemas.microsoft.com/office/2006/metadata/properties" ma:root="true" ma:fieldsID="1062c1af6ef3b6ab203531a114db4c3f" ns2:_="" ns3:_="">
    <xsd:import namespace="dffc2d62-02fd-49cb-8e37-7788bb0cad48"/>
    <xsd:import namespace="80782c8c-842d-4d61-859b-2c968903b15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c2d62-02fd-49cb-8e37-7788bb0cad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4" nillable="true" ma:displayName="Taxonomy Catch All Column" ma:hidden="true" ma:list="{6ae76d3f-67b7-4fa4-a107-3a568caecef8}" ma:internalName="TaxCatchAll" ma:showField="CatchAllData" ma:web="dffc2d62-02fd-49cb-8e37-7788bb0cad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782c8c-842d-4d61-859b-2c968903b1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ffba1a00-cd55-4846-a578-cb41955946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782c8c-842d-4d61-859b-2c968903b156">
      <Terms xmlns="http://schemas.microsoft.com/office/infopath/2007/PartnerControls"/>
    </lcf76f155ced4ddcb4097134ff3c332f>
    <TaxCatchAll xmlns="dffc2d62-02fd-49cb-8e37-7788bb0cad48" xsi:nil="true"/>
  </documentManagement>
</p:properties>
</file>

<file path=customXml/itemProps1.xml><?xml version="1.0" encoding="utf-8"?>
<ds:datastoreItem xmlns:ds="http://schemas.openxmlformats.org/officeDocument/2006/customXml" ds:itemID="{2345B047-2324-4BCF-B9CB-9EF446ED6A30}"/>
</file>

<file path=customXml/itemProps2.xml><?xml version="1.0" encoding="utf-8"?>
<ds:datastoreItem xmlns:ds="http://schemas.openxmlformats.org/officeDocument/2006/customXml" ds:itemID="{1B8EB518-D545-4F6E-97E1-A162D9A77A5D}"/>
</file>

<file path=customXml/itemProps3.xml><?xml version="1.0" encoding="utf-8"?>
<ds:datastoreItem xmlns:ds="http://schemas.openxmlformats.org/officeDocument/2006/customXml" ds:itemID="{4CFACB1C-1B94-4835-A40D-22BC4270487B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0x0101004E0D4CEB536B37499FF605EABBA1649A</vt:lpwstr>
  </property>
</Properties>
</file>