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FBA4F5-179D-4258-BEC2-D9C3309AA24E}">
  <a:tblStyle styleId="{3BFBA4F5-179D-4258-BEC2-D9C3309AA24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font" Target="fonts/QuattrocentoSans-boldItalic.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font" Target="fonts/QuattrocentoSans-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3.xml"/><Relationship Id="rId24" Type="http://schemas.openxmlformats.org/officeDocument/2006/relationships/font" Target="fonts/QuattrocentoSans-bold.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QuattrocentoSans-regular.fntdata"/><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900"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9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10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9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2000" cy="4600500"/>
          </a:xfrm>
          <a:prstGeom prst="rect">
            <a:avLst/>
          </a:prstGeom>
          <a:noFill/>
          <a:ln>
            <a:noFill/>
          </a:ln>
        </p:spPr>
      </p:sp>
      <p:sp>
        <p:nvSpPr>
          <p:cNvPr id="101" name="Google Shape;101;p14"/>
          <p:cNvSpPr/>
          <p:nvPr/>
        </p:nvSpPr>
        <p:spPr>
          <a:xfrm>
            <a:off x="0" y="4600575"/>
            <a:ext cx="12188700" cy="225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00" cy="66870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00" cy="75780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7000"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3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30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6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30" y="-1171816"/>
            <a:ext cx="402330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701" y="1978979"/>
            <a:ext cx="5757300"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700" y="-573722"/>
            <a:ext cx="5757300"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7" cy="179999"/>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1"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800" cy="9600"/>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500" cy="156960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7" cy="179999"/>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1"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nodejs.org/en/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localhost:3000/"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b="1" lang="en-US" sz="2900"/>
              <a:t>1_ReactJS-1_ React Fundamentals Part 1</a:t>
            </a:r>
            <a:endParaRPr b="1"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066800" y="530552"/>
            <a:ext cx="10058400" cy="579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20" name="Google Shape;220;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1" name="Google Shape;22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2" name="Google Shape;222;p29"/>
          <p:cNvGraphicFramePr/>
          <p:nvPr/>
        </p:nvGraphicFramePr>
        <p:xfrm>
          <a:off x="1066800" y="117155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functional component is also known as a stateless component because they do not hold or manage state. It can be explained in the below example.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 Component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App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First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Second</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First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MERN STACK</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Second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WELCOME TO MERN DEVELOPMENT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App;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28" name="Google Shape;228;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9" name="Google Shape;229;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0" name="Google Shape;230;p30"/>
          <p:cNvGraphicFramePr/>
          <p:nvPr/>
        </p:nvGraphicFramePr>
        <p:xfrm>
          <a:off x="1097275" y="218175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Class components: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Class components are more complex than functional components. It requires you to extend from React. Component and create a render function which returns a React element. You can pass data from one class to other class components. You can create a class by defining a class that extends Component and has a render function. Valid class component is shown in the below example.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MyComponent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This is main component.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this example, we are creating the list of unordered elements, where we will dynamically insert StudentName for every object from the data array. Here, we are using ES6 arrow syntax (=&gt;) which looks much cleaner than the old JavaScript syntax. It helps us to create our elements with fewer lines of code. It is especially useful when we need to create a list with a lot of items.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097275" y="867127"/>
            <a:ext cx="10058400" cy="649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36" name="Google Shape;236;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7" name="Google Shape;237;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8" name="Google Shape;238;p31"/>
          <p:cNvGraphicFramePr/>
          <p:nvPr/>
        </p:nvGraphicFramePr>
        <p:xfrm>
          <a:off x="1097275" y="1914300"/>
          <a:ext cx="3000000" cy="3000000"/>
        </p:xfrm>
        <a:graphic>
          <a:graphicData uri="http://schemas.openxmlformats.org/drawingml/2006/table">
            <a:tbl>
              <a:tblPr>
                <a:noFill/>
                <a:tableStyleId>{3BFBA4F5-179D-4258-BEC2-D9C3309AA24E}</a:tableStyleId>
              </a:tblPr>
              <a:tblGrid>
                <a:gridCol w="5059875"/>
                <a:gridCol w="5227125"/>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 Component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App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constructor()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super();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this.state =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data: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"name":"Ali"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"name":"Ahmed"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"name":"Irfan"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StudentName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{this.state.data.map((item) =&gt;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{item}</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400" u="none" cap="none" strike="noStrike"/>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StudentName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Student Name Detail</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List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{this.props.data.name}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App;</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44" name="Google Shape;244;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5" name="Google Shape;245;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6" name="Google Shape;246;p32"/>
          <p:cNvGraphicFramePr/>
          <p:nvPr/>
        </p:nvGraphicFramePr>
        <p:xfrm>
          <a:off x="1097275" y="218175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JSX Expressions: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JSX stands for JavaScript XML.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JSX allows us to write HTML in React.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JSX makes it easier to write and add HTML in React.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JSX allows us to write HTML elements in JavaScript and place them in the DOM without any createElement()  and/or appendChild() methods.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JSX converts HTML tags into react elements.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are not required to use JSX, but JSX makes it easier to write React applications.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With JSX:</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from 'react';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'react-dom/client';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myElement =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 Love JSX!</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root = ReactDOM.createRoot(document.getElementById('root'));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root.render(myElement);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52" name="Google Shape;252;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3" name="Google Shape;25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4" name="Google Shape;254;p33"/>
          <p:cNvGraphicFramePr/>
          <p:nvPr/>
        </p:nvGraphicFramePr>
        <p:xfrm>
          <a:off x="1097275" y="218175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Without JSX</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from 'react';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'react-dom/client';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myElement = React.createElement('h1', {}, 'I do not use 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root = ReactDOM.createRoot(document.getElementById('root'));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root.render(myElement);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292100" lvl="0" marL="457200" marR="0" rtl="0" algn="just">
                        <a:lnSpc>
                          <a:spcPct val="100000"/>
                        </a:lnSpc>
                        <a:spcBef>
                          <a:spcPts val="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It is faster than regular JavaScript because it performs optimization while translating the code to JavaScript.</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Instead of separating technologies by putting markup and logic in separate files, React uses components that contain both. </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It is type-safe, and most of the errors can be found at compilation time.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It makes easier to create templates.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t/>
                      </a:r>
                      <a:endParaRPr sz="1200" u="none" cap="none" strike="noStrike">
                        <a:solidFill>
                          <a:srgbClr val="1B1B1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With JSX you can write expressions inside curly braces </a:t>
                      </a:r>
                      <a:r>
                        <a:rPr b="1" lang="en-US" sz="1200" u="none" cap="none" strike="noStrike">
                          <a:latin typeface="Times New Roman"/>
                          <a:ea typeface="Times New Roman"/>
                          <a:cs typeface="Times New Roman"/>
                          <a:sym typeface="Times New Roman"/>
                        </a:rPr>
                        <a:t>{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expression can be a React variable, or property, or any other valid JavaScript expression. JSX will execute the expression and return the result: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Execute the expression 5 + 5:</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60" name="Google Shape;260;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1" name="Google Shape;26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2" name="Google Shape;262;p34"/>
          <p:cNvGraphicFramePr/>
          <p:nvPr/>
        </p:nvGraphicFramePr>
        <p:xfrm>
          <a:off x="1097275" y="218175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JSX Attributes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JSX use attributes with the HTML elements same as regular HTML.</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JSX uses camelcase naming convention for attributes rather than standard naming convention of HTML such as a class in HTML becomes className in JSX because the class is the reserved keyword in JavaScript. We can also use our own custom attributes in JSX. For custom attributes, we need to use data- prefix. In the below example, we have used a custom attribute data-demoAttribute as an attribute for the &lt;p&gt; tag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 Component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App extends Component{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Learn Mern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Train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data-demoAttribute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"demo"</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the best stack.</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App;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68" name="Google Shape;268;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0" name="Google Shape;270;p35"/>
          <p:cNvGraphicFramePr/>
          <p:nvPr/>
        </p:nvGraphicFramePr>
        <p:xfrm>
          <a:off x="1097275" y="1936150"/>
          <a:ext cx="3000000" cy="3000000"/>
        </p:xfrm>
        <a:graphic>
          <a:graphicData uri="http://schemas.openxmlformats.org/drawingml/2006/table">
            <a:tbl>
              <a:tblPr>
                <a:noFill/>
                <a:tableStyleId>{3BFBA4F5-179D-4258-BEC2-D9C3309AA24E}</a:tableStyleId>
              </a:tblPr>
              <a:tblGrid>
                <a:gridCol w="5029200"/>
                <a:gridCol w="5029200"/>
              </a:tblGrid>
              <a:tr h="11506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JSX Comments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JSX allows us to use comments that begin with /* and ends with */ and wrapping them in curly braces {} just like in the case of JSX expressions. Below example shows how to use comments in JSX.</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JSX Styling</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React always recommends to use inline styles. To set inline styles, you need to use camelCase syntax. React automatically allows appending px after the number value on specific elements. The following example shows how to use styling in the element.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3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 Component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App extends Component{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"hello"</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MERN Developers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This is a comment in JSX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App;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 Component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App extends Component{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var myStyle =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fontSize: 80,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fontFamily: 'Courier',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color: '#003300'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{myStyle}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www.javatpoint.com</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App;</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(10 mins)</a:t>
            </a:r>
            <a:endParaRPr/>
          </a:p>
        </p:txBody>
      </p:sp>
      <p:sp>
        <p:nvSpPr>
          <p:cNvPr id="276" name="Google Shape;276;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77" name="Google Shape;27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Explain ReactJS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Developer Setup</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CreateRoot</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Components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JSX Expressions</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(55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184720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a:t>
                      </a:r>
                      <a:r>
                        <a:rPr b="1" i="1" lang="en-US" sz="1200" u="none" cap="none" strike="noStrike">
                          <a:latin typeface="Times New Roman"/>
                          <a:ea typeface="Times New Roman"/>
                          <a:cs typeface="Times New Roman"/>
                          <a:sym typeface="Times New Roman"/>
                        </a:rPr>
                        <a:t>/Developer Setup:</a:t>
                      </a:r>
                      <a:endParaRPr b="1" i="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is a JavaScript library for building user interfaces.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is used to build single-page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allows us to create reusable UI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a JavaScript library created by Facebook.</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Today, most of the websites are built using MVC (model view controller) architecture. In MVC architecture, React is the 'V' which stands for view, whereas the architecture is provided by the Redux or Flux.</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latin typeface="Times New Roman"/>
                          <a:ea typeface="Times New Roman"/>
                          <a:cs typeface="Times New Roman"/>
                          <a:sym typeface="Times New Roman"/>
                        </a:rPr>
                        <a:t>Why React?</a:t>
                      </a:r>
                      <a:endParaRPr b="1" i="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Today, many JavaScript frameworks are available in the market (like angular, node), but still, React came into the market and gained popularity amongst them.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previous frameworks follow the traditional data flow structure, which uses the DOM (Document Object Model). DOM is an object which is created by the browser each time a web page is loaded. It dynamically adds or removes the data at the back end and when any modifications were done, then each time a new DOM is created for the same page. This repeated creation of DOM makes unnecessary memory wastage and reduces the performance of the application. Therefore, a new technology ReactJS framework invented which remove this drawback.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ReactJS allows you to divide your entire application into various components. ReactJS still used the same traditional data flow, but it is not directly operating on the browser's Document Object Model (DOM) immediately; instead, it operates on a virtual DOM. It means rather than manipulating the document in a browser after changes to our data, it resolves changes on a DOM built and run entirely in memory. After the virtual DOM has been updated, React determines what changes made to the actual browser's DOM. The React Virtual DOM exists entirely in memory and is a representation of the web browser's DOM. Due to this, when we write a React component, we did not write directly to the DOM; instead, we are writing virtual components that react will turn into the DOM.</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97275" y="184720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latin typeface="Times New Roman"/>
                          <a:ea typeface="Times New Roman"/>
                          <a:cs typeface="Times New Roman"/>
                          <a:sym typeface="Times New Roman"/>
                        </a:rPr>
                        <a:t>Environment Setup:</a:t>
                      </a:r>
                      <a:endParaRPr b="1" i="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Before installing react we require Nodejs  to be installed and for that purpose we need to install Nodejs and NPM.</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 install NodeJS visit the link: </a:t>
                      </a:r>
                      <a:r>
                        <a:rPr lang="en-US" sz="1200" u="sng" cap="none" strike="noStrike">
                          <a:solidFill>
                            <a:schemeClr val="hlink"/>
                          </a:solidFill>
                          <a:latin typeface="Times New Roman"/>
                          <a:ea typeface="Times New Roman"/>
                          <a:cs typeface="Times New Roman"/>
                          <a:sym typeface="Times New Roman"/>
                          <a:hlinkClick r:id="rId3"/>
                        </a:rPr>
                        <a:t>https://nodejs.org/en/download/</a:t>
                      </a:r>
                      <a:r>
                        <a:rPr lang="en-US" sz="1200" u="none" cap="none" strike="noStrike">
                          <a:latin typeface="Times New Roman"/>
                          <a:ea typeface="Times New Roman"/>
                          <a:cs typeface="Times New Roman"/>
                          <a:sym typeface="Times New Roman"/>
                        </a:rPr>
                        <a:t>. Download the files according to the desired operating system.</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There are two ways to set up an environment for successful ReactJS application. They are given below.</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30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Using the npm command</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30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Using the create-react-app command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Note: Tell the participants we will be “create-react-app command” to setup the environment for ReactJS.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Install React</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You can install React using npm package manager by using the below command. There is no need to worry about the complexity of React installation. The create-react-app npm package will take care of it.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Create a new React project:</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Create a new react project using create-react-app command. Here, web-reactapp is the name for the project.                       </a:t>
                      </a:r>
                      <a:r>
                        <a:rPr b="1" lang="en-US" sz="1200" u="none" cap="none" strike="noStrike">
                          <a:latin typeface="Times New Roman"/>
                          <a:ea typeface="Times New Roman"/>
                          <a:cs typeface="Times New Roman"/>
                          <a:sym typeface="Times New Roman"/>
                        </a:rPr>
                        <a:t>create-react-app web-reactapp</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above command will install the react and create a new project with the name web-reactapp. This app contains sub-folders and files by default. For example, if you open App.js and make changes in its code.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Running the Server:</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After completing the installation process, start the server by running the following command.                                                       </a:t>
                      </a:r>
                      <a:r>
                        <a:rPr b="1" lang="en-US" sz="1200" u="none" cap="none" strike="noStrike">
                          <a:latin typeface="Times New Roman"/>
                          <a:ea typeface="Times New Roman"/>
                          <a:cs typeface="Times New Roman"/>
                          <a:sym typeface="Times New Roman"/>
                        </a:rPr>
                        <a:t>cd web-reactapp</a:t>
                      </a:r>
                      <a:endParaRPr b="1"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npm start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97275" y="184720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It will show the port number which you need to open in the browser. After opening it, you will see the following output. NPM is a package manager which starts the server and access the application at default server</a:t>
                      </a:r>
                      <a:r>
                        <a:rPr b="1" lang="en-US" sz="1200" u="none" cap="none" strike="noStrike">
                          <a:latin typeface="Times New Roman"/>
                          <a:ea typeface="Times New Roman"/>
                          <a:cs typeface="Times New Roman"/>
                          <a:sym typeface="Times New Roman"/>
                        </a:rPr>
                        <a:t> </a:t>
                      </a:r>
                      <a:r>
                        <a:rPr b="1" lang="en-US" sz="1200" u="none" cap="none" strike="noStrike">
                          <a:solidFill>
                            <a:schemeClr val="hlink"/>
                          </a:solidFill>
                          <a:uFill>
                            <a:noFill/>
                          </a:uFill>
                          <a:latin typeface="Times New Roman"/>
                          <a:ea typeface="Times New Roman"/>
                          <a:cs typeface="Times New Roman"/>
                          <a:sym typeface="Times New Roman"/>
                          <a:hlinkClick r:id="rId3"/>
                        </a:rPr>
                        <a:t>http://localhost:3000</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97" name="Google Shape;197;p26"/>
          <p:cNvPicPr preferRelativeResize="0"/>
          <p:nvPr/>
        </p:nvPicPr>
        <p:blipFill rotWithShape="1">
          <a:blip r:embed="rId4">
            <a:alphaModFix/>
          </a:blip>
          <a:srcRect b="0" l="0" r="0" t="0"/>
          <a:stretch/>
        </p:blipFill>
        <p:spPr>
          <a:xfrm>
            <a:off x="2271150" y="2395810"/>
            <a:ext cx="7067550" cy="2438400"/>
          </a:xfrm>
          <a:prstGeom prst="rect">
            <a:avLst/>
          </a:prstGeom>
          <a:noFill/>
          <a:ln>
            <a:noFill/>
          </a:ln>
        </p:spPr>
      </p:pic>
      <p:graphicFrame>
        <p:nvGraphicFramePr>
          <p:cNvPr id="198" name="Google Shape;198;p26"/>
          <p:cNvGraphicFramePr/>
          <p:nvPr/>
        </p:nvGraphicFramePr>
        <p:xfrm>
          <a:off x="1097275" y="4940725"/>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react-dom/client package provides client-specific methods used for initializing an app on the client. Most of your components should not need to use this module.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A5C5"/>
                          </a:solidFill>
                          <a:latin typeface="Consolas"/>
                          <a:ea typeface="Consolas"/>
                          <a:cs typeface="Consolas"/>
                          <a:sym typeface="Consolas"/>
                        </a:rPr>
                        <a:t>import</a:t>
                      </a:r>
                      <a:r>
                        <a:rPr lang="en-US" sz="1050" u="none" cap="none" strike="noStrike">
                          <a:solidFill>
                            <a:srgbClr val="FFFFFF"/>
                          </a:solidFill>
                          <a:latin typeface="Consolas"/>
                          <a:ea typeface="Consolas"/>
                          <a:cs typeface="Consolas"/>
                          <a:sym typeface="Consolas"/>
                        </a:rPr>
                        <a:t> </a:t>
                      </a:r>
                      <a:r>
                        <a:rPr lang="en-US" sz="1050" u="none" cap="none" strike="noStrike">
                          <a:solidFill>
                            <a:srgbClr val="D7DEEA"/>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a:t>
                      </a:r>
                      <a:r>
                        <a:rPr lang="en-US" sz="1050" u="none" cap="none" strike="noStrike">
                          <a:solidFill>
                            <a:srgbClr val="C5A5C5"/>
                          </a:solidFill>
                          <a:latin typeface="Consolas"/>
                          <a:ea typeface="Consolas"/>
                          <a:cs typeface="Consolas"/>
                          <a:sym typeface="Consolas"/>
                        </a:rPr>
                        <a:t>as</a:t>
                      </a:r>
                      <a:r>
                        <a:rPr lang="en-US" sz="1050" u="none" cap="none" strike="noStrike">
                          <a:solidFill>
                            <a:srgbClr val="FFFFFF"/>
                          </a:solidFill>
                          <a:latin typeface="Consolas"/>
                          <a:ea typeface="Consolas"/>
                          <a:cs typeface="Consolas"/>
                          <a:sym typeface="Consolas"/>
                        </a:rPr>
                        <a:t> ReactDOM </a:t>
                      </a:r>
                      <a:r>
                        <a:rPr lang="en-US" sz="1050" u="none" cap="none" strike="noStrike">
                          <a:solidFill>
                            <a:srgbClr val="C5A5C5"/>
                          </a:solidFill>
                          <a:latin typeface="Consolas"/>
                          <a:ea typeface="Consolas"/>
                          <a:cs typeface="Consolas"/>
                          <a:sym typeface="Consolas"/>
                        </a:rPr>
                        <a:t>from</a:t>
                      </a:r>
                      <a:r>
                        <a:rPr lang="en-US" sz="1050" u="none" cap="none" strike="noStrike">
                          <a:solidFill>
                            <a:srgbClr val="FFFFFF"/>
                          </a:solidFill>
                          <a:latin typeface="Consolas"/>
                          <a:ea typeface="Consolas"/>
                          <a:cs typeface="Consolas"/>
                          <a:sym typeface="Consolas"/>
                        </a:rPr>
                        <a:t> </a:t>
                      </a:r>
                      <a:r>
                        <a:rPr lang="en-US" sz="1050" u="none" cap="none" strike="noStrike">
                          <a:solidFill>
                            <a:srgbClr val="8DC891"/>
                          </a:solidFill>
                          <a:latin typeface="Consolas"/>
                          <a:ea typeface="Consolas"/>
                          <a:cs typeface="Consolas"/>
                          <a:sym typeface="Consolas"/>
                        </a:rPr>
                        <a:t>'react-dom/client'</a:t>
                      </a:r>
                      <a:r>
                        <a:rPr lang="en-US" sz="1050" u="none" cap="none" strike="noStrike">
                          <a:solidFill>
                            <a:srgbClr val="88C6BE"/>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04" name="Google Shape;204;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5" name="Google Shape;20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6" name="Google Shape;206;p27"/>
          <p:cNvGraphicFramePr/>
          <p:nvPr/>
        </p:nvGraphicFramePr>
        <p:xfrm>
          <a:off x="1097275" y="184720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createRoot() is one of the method used in client environment.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9B6F2"/>
                          </a:solidFill>
                          <a:latin typeface="Consolas"/>
                          <a:ea typeface="Consolas"/>
                          <a:cs typeface="Consolas"/>
                          <a:sym typeface="Consolas"/>
                        </a:rPr>
                        <a:t>createRoot</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container</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options</a:t>
                      </a:r>
                      <a:r>
                        <a:rPr lang="en-US" sz="1050" u="none" cap="none" strike="noStrike">
                          <a:solidFill>
                            <a:srgbClr val="88C6BE"/>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Create a React root for the supplied container and return the root. The root can be used to render a React element into the DOM with render:</a:t>
                      </a:r>
                      <a:endParaRPr sz="1050" u="none" cap="none" strike="noStrike">
                        <a:solidFill>
                          <a:srgbClr val="79B6F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A5C5"/>
                          </a:solidFill>
                          <a:latin typeface="Consolas"/>
                          <a:ea typeface="Consolas"/>
                          <a:cs typeface="Consolas"/>
                          <a:sym typeface="Consolas"/>
                        </a:rPr>
                        <a:t>const</a:t>
                      </a:r>
                      <a:r>
                        <a:rPr lang="en-US" sz="1050" u="none" cap="none" strike="noStrike">
                          <a:solidFill>
                            <a:srgbClr val="FFFFFF"/>
                          </a:solidFill>
                          <a:latin typeface="Consolas"/>
                          <a:ea typeface="Consolas"/>
                          <a:cs typeface="Consolas"/>
                          <a:sym typeface="Consolas"/>
                        </a:rPr>
                        <a:t> root </a:t>
                      </a:r>
                      <a:r>
                        <a:rPr lang="en-US" sz="1050" u="none" cap="none" strike="noStrike">
                          <a:solidFill>
                            <a:srgbClr val="D7DEEA"/>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a:t>
                      </a:r>
                      <a:r>
                        <a:rPr lang="en-US" sz="1050" u="none" cap="none" strike="noStrike">
                          <a:solidFill>
                            <a:srgbClr val="79B6F2"/>
                          </a:solidFill>
                          <a:latin typeface="Consolas"/>
                          <a:ea typeface="Consolas"/>
                          <a:cs typeface="Consolas"/>
                          <a:sym typeface="Consolas"/>
                        </a:rPr>
                        <a:t>createRoot</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container</a:t>
                      </a:r>
                      <a:r>
                        <a:rPr lang="en-US" sz="1050" u="none" cap="none" strike="noStrike">
                          <a:solidFill>
                            <a:srgbClr val="88C6BE"/>
                          </a:solidFill>
                          <a:latin typeface="Consolas"/>
                          <a:ea typeface="Consolas"/>
                          <a:cs typeface="Consolas"/>
                          <a:sym typeface="Consolas"/>
                        </a:rPr>
                        <a:t>);</a:t>
                      </a:r>
                      <a:endParaRPr sz="105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FFFFFF"/>
                          </a:solidFill>
                          <a:latin typeface="Consolas"/>
                          <a:ea typeface="Consolas"/>
                          <a:cs typeface="Consolas"/>
                          <a:sym typeface="Consolas"/>
                        </a:rPr>
                        <a:t>root</a:t>
                      </a:r>
                      <a:r>
                        <a:rPr lang="en-US" sz="1050" u="none" cap="none" strike="noStrike">
                          <a:solidFill>
                            <a:srgbClr val="88C6BE"/>
                          </a:solidFill>
                          <a:latin typeface="Consolas"/>
                          <a:ea typeface="Consolas"/>
                          <a:cs typeface="Consolas"/>
                          <a:sym typeface="Consolas"/>
                        </a:rPr>
                        <a:t>.</a:t>
                      </a:r>
                      <a:r>
                        <a:rPr lang="en-US" sz="1050" u="none" cap="none" strike="noStrike">
                          <a:solidFill>
                            <a:srgbClr val="79B6F2"/>
                          </a:solidFill>
                          <a:latin typeface="Consolas"/>
                          <a:ea typeface="Consolas"/>
                          <a:cs typeface="Consolas"/>
                          <a:sym typeface="Consolas"/>
                        </a:rPr>
                        <a:t>render</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element</a:t>
                      </a:r>
                      <a:r>
                        <a:rPr lang="en-US" sz="1050" u="none" cap="none" strike="noStrike">
                          <a:solidFill>
                            <a:srgbClr val="88C6BE"/>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createRoot accepts two options:</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onRecoverableError: optional callback called when React automatically recovers from errors.</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identifierPrefix: optional prefix React uses for ids generated by React.useId. Useful to avoid conflicts when using multiple roots on the same page. Must be the same prefix used on the server.</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root can also be unmounted with unmount:</a:t>
                      </a:r>
                      <a:endParaRPr sz="1050" u="none" cap="none" strike="noStrike">
                        <a:solidFill>
                          <a:srgbClr val="C5A5C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FFFFFF"/>
                          </a:solidFill>
                          <a:latin typeface="Consolas"/>
                          <a:ea typeface="Consolas"/>
                          <a:cs typeface="Consolas"/>
                          <a:sym typeface="Consolas"/>
                        </a:rPr>
                        <a:t>root</a:t>
                      </a:r>
                      <a:r>
                        <a:rPr lang="en-US" sz="1050" u="none" cap="none" strike="noStrike">
                          <a:solidFill>
                            <a:srgbClr val="88C6BE"/>
                          </a:solidFill>
                          <a:latin typeface="Consolas"/>
                          <a:ea typeface="Consolas"/>
                          <a:cs typeface="Consolas"/>
                          <a:sym typeface="Consolas"/>
                        </a:rPr>
                        <a:t>.</a:t>
                      </a:r>
                      <a:r>
                        <a:rPr lang="en-US" sz="1050" u="none" cap="none" strike="noStrike">
                          <a:solidFill>
                            <a:srgbClr val="79B6F2"/>
                          </a:solidFill>
                          <a:latin typeface="Consolas"/>
                          <a:ea typeface="Consolas"/>
                          <a:cs typeface="Consolas"/>
                          <a:sym typeface="Consolas"/>
                        </a:rPr>
                        <a:t>unmount</a:t>
                      </a:r>
                      <a:r>
                        <a:rPr lang="en-US" sz="1050" u="none" cap="none" strike="noStrike">
                          <a:solidFill>
                            <a:srgbClr val="88C6BE"/>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Important notes: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createRoot() controls the contents of the container node you pass in. Any existing DOM elements inside are replaced when render is called. Later calls use React’s DOM diffing algorithm for efficient updates.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createRoot() does not modify the container node (only modifies the children of the container). It may be possible to insert a component to an existing DOM node without overwriting the existing children.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Using createRoot() to hydrate a server-rendered container is not supported.</a:t>
                      </a:r>
                      <a:endParaRPr sz="1050" u="none" cap="none" strike="noStrike">
                        <a:solidFill>
                          <a:srgbClr val="FFFFFF"/>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12" name="Google Shape;212;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3" name="Google Shape;21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4" name="Google Shape;214;p28"/>
          <p:cNvGraphicFramePr/>
          <p:nvPr/>
        </p:nvGraphicFramePr>
        <p:xfrm>
          <a:off x="1097275" y="1847200"/>
          <a:ext cx="3000000" cy="3000000"/>
        </p:xfrm>
        <a:graphic>
          <a:graphicData uri="http://schemas.openxmlformats.org/drawingml/2006/table">
            <a:tbl>
              <a:tblPr>
                <a:noFill/>
                <a:tableStyleId>{3BFBA4F5-179D-4258-BEC2-D9C3309AA24E}</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Components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Components are independent and reusable bits of code. They serve the same purpose as JavaScript functions, but work in isolation and return HTML.</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 Component is considered as the core building blocks of a React application. It makes the task of building UIs much easier. Each component exists in the same space, but they work independently from one another and merge all in a parent component, which will be the final UI of your application.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There are two types of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Function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Class Components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React, function components are a way to write components that only contain a render method and don't have their own state. They are simply JavaScript functions that may or may not receive data as parameters. We can create a function that takes props(properties) as input and returns what should be rendered. A valid functional component can be shown in the below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WelcomeMessage(props)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Welcome to the , {props.name}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79B6F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functional component is also known as a stateless component because they do not hold or manage state. It can be explained in the below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303AAAE1-B0D3-4D35-9918-0C434351DB49}"/>
</file>

<file path=customXml/itemProps2.xml><?xml version="1.0" encoding="utf-8"?>
<ds:datastoreItem xmlns:ds="http://schemas.openxmlformats.org/officeDocument/2006/customXml" ds:itemID="{5BA3DBBC-41B7-44CD-AC94-27F7193304DD}"/>
</file>

<file path=customXml/itemProps3.xml><?xml version="1.0" encoding="utf-8"?>
<ds:datastoreItem xmlns:ds="http://schemas.openxmlformats.org/officeDocument/2006/customXml" ds:itemID="{5C7AC143-F328-41FE-9E89-BF62CD21318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