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848AAD-A018-48B6-B71F-8D6B7CE756D2}">
  <a:tblStyle styleId="{48848AAD-A018-48B6-B71F-8D6B7CE756D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1" Type="http://schemas.openxmlformats.org/officeDocument/2006/relationships/font" Target="fonts/QuattrocentoSans-italic.fntdata"/><Relationship Id="rId3" Type="http://schemas.openxmlformats.org/officeDocument/2006/relationships/tableStyles" Target="tableStyle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3.xml"/><Relationship Id="rId20" Type="http://schemas.openxmlformats.org/officeDocument/2006/relationships/font" Target="fonts/QuattrocentoSans-bold.fntdata"/><Relationship Id="rId2"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24" Type="http://schemas.openxmlformats.org/officeDocument/2006/relationships/customXml" Target="../customXml/item2.xml"/><Relationship Id="rId15" Type="http://schemas.openxmlformats.org/officeDocument/2006/relationships/slide" Target="slides/slide10.xml"/><Relationship Id="rId5" Type="http://schemas.openxmlformats.org/officeDocument/2006/relationships/notesMaster" Target="notesMasters/notesMaster1.xml"/><Relationship Id="rId23"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font" Target="fonts/QuattrocentoSans-regular.fntdata"/><Relationship Id="rId22" Type="http://schemas.openxmlformats.org/officeDocument/2006/relationships/font" Target="fonts/QuattrocentoSans-boldItalic.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8" cy="360001"/>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2" cy="7199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9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900"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9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10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900" cy="33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2000" cy="4600500"/>
          </a:xfrm>
          <a:prstGeom prst="rect">
            <a:avLst/>
          </a:prstGeom>
          <a:noFill/>
          <a:ln>
            <a:noFill/>
          </a:ln>
        </p:spPr>
      </p:sp>
      <p:sp>
        <p:nvSpPr>
          <p:cNvPr id="101" name="Google Shape;101;p14"/>
          <p:cNvSpPr/>
          <p:nvPr/>
        </p:nvSpPr>
        <p:spPr>
          <a:xfrm>
            <a:off x="0" y="4600575"/>
            <a:ext cx="12188700" cy="225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00" cy="66870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00" cy="75780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7" cy="179999"/>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1"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7000"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000"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300" cy="33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7" cy="179999"/>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1"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30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6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8" cy="360001"/>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2" cy="719999"/>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30" y="-1171816"/>
            <a:ext cx="402330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701" y="1978979"/>
            <a:ext cx="5757300"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700" y="-573722"/>
            <a:ext cx="5757300"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7" cy="179999"/>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1"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800" cy="9600"/>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500" cy="156960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8.png"/><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7" cy="179999"/>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1"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reactjs.org/docs/components-and-props.html#function-and-class-componen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b="1" lang="en-US" sz="2900"/>
              <a:t>1_React: React Fundamentals Part 2 - SYNC (45 minutes)</a:t>
            </a:r>
            <a:endParaRPr b="1"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0" name="Google Shape;220;p29"/>
          <p:cNvGraphicFramePr/>
          <p:nvPr/>
        </p:nvGraphicFramePr>
        <p:xfrm>
          <a:off x="1097275" y="1944775"/>
          <a:ext cx="3000000" cy="3000000"/>
        </p:xfrm>
        <a:graphic>
          <a:graphicData uri="http://schemas.openxmlformats.org/drawingml/2006/table">
            <a:tbl>
              <a:tblPr>
                <a:noFill/>
                <a:tableStyleId>{48848AAD-A018-48B6-B71F-8D6B7CE756D2}</a:tableStyleId>
              </a:tblPr>
              <a:tblGrid>
                <a:gridCol w="10287000"/>
              </a:tblGrid>
              <a:tr h="381000">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Logical &amp;&amp; operator</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 from 'react';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ReactDOM from 'react-dom';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Example Component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function Example()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(10 &gt; 5) &amp;&amp; alert('This alert will be shown!')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You can see in the above output that as the condition (10 &gt; 5) evaluates to true, the alert message is successfully rendered on the screen.</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Ternary operator</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ternary operator is used in cases where two blocks alternate given a certain condition. This operator makes your if-else statement more concise. It takes three operands and used as a shortcut for the if statement.</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condition ?  true : false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If the condition is </a:t>
                      </a:r>
                      <a:r>
                        <a:rPr b="1" lang="en-US" sz="1200" u="none" cap="none" strike="noStrike">
                          <a:latin typeface="Times New Roman"/>
                          <a:ea typeface="Times New Roman"/>
                          <a:cs typeface="Times New Roman"/>
                          <a:sym typeface="Times New Roman"/>
                        </a:rPr>
                        <a:t>true</a:t>
                      </a:r>
                      <a:r>
                        <a:rPr lang="en-US" sz="1200" u="none" cap="none" strike="noStrike">
                          <a:latin typeface="Times New Roman"/>
                          <a:ea typeface="Times New Roman"/>
                          <a:cs typeface="Times New Roman"/>
                          <a:sym typeface="Times New Roman"/>
                        </a:rPr>
                        <a:t>, </a:t>
                      </a:r>
                      <a:r>
                        <a:rPr b="1" lang="en-US" sz="1200" u="none" cap="none" strike="noStrike">
                          <a:latin typeface="Times New Roman"/>
                          <a:ea typeface="Times New Roman"/>
                          <a:cs typeface="Times New Roman"/>
                          <a:sym typeface="Times New Roman"/>
                        </a:rPr>
                        <a:t>statement1</a:t>
                      </a:r>
                      <a:r>
                        <a:rPr lang="en-US" sz="1200" u="none" cap="none" strike="noStrike">
                          <a:latin typeface="Times New Roman"/>
                          <a:ea typeface="Times New Roman"/>
                          <a:cs typeface="Times New Roman"/>
                          <a:sym typeface="Times New Roman"/>
                        </a:rPr>
                        <a:t> will be rendered. Otherwise, </a:t>
                      </a:r>
                      <a:r>
                        <a:rPr b="1" lang="en-US" sz="1200" u="none" cap="none" strike="noStrike">
                          <a:latin typeface="Times New Roman"/>
                          <a:ea typeface="Times New Roman"/>
                          <a:cs typeface="Times New Roman"/>
                          <a:sym typeface="Times New Roman"/>
                        </a:rPr>
                        <a:t>false</a:t>
                      </a:r>
                      <a:r>
                        <a:rPr lang="en-US" sz="1200" u="none" cap="none" strike="noStrike">
                          <a:latin typeface="Times New Roman"/>
                          <a:ea typeface="Times New Roman"/>
                          <a:cs typeface="Times New Roman"/>
                          <a:sym typeface="Times New Roman"/>
                        </a:rPr>
                        <a:t> will be rendered.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8" name="Google Shape;228;p30"/>
          <p:cNvGraphicFramePr/>
          <p:nvPr/>
        </p:nvGraphicFramePr>
        <p:xfrm>
          <a:off x="1097275" y="1944775"/>
          <a:ext cx="3000000" cy="3000000"/>
        </p:xfrm>
        <a:graphic>
          <a:graphicData uri="http://schemas.openxmlformats.org/drawingml/2006/table">
            <a:tbl>
              <a:tblPr>
                <a:noFill/>
                <a:tableStyleId>{48848AAD-A018-48B6-B71F-8D6B7CE756D2}</a:tableStyleId>
              </a:tblPr>
              <a:tblGrid>
                <a:gridCol w="10287000"/>
              </a:tblGrid>
              <a:tr h="3810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Example</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render()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isLoggedIn = this.state.isLoggedIn;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Welcome {isLoggedIn ? 'Back' : 'Please login first'}.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Switch case operator</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Sometimes it is possible to have multiple conditional renderings. In the switch case, conditional rendering is applied based on a different state.</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function NotificationMsg({ text})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switch(text)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case 'Hi All':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{text}</a:t>
                      </a:r>
                      <a:r>
                        <a:rPr lang="en-US" sz="1050" u="none" cap="none" strike="noStrike">
                          <a:solidFill>
                            <a:srgbClr val="808080"/>
                          </a:solidFill>
                          <a:latin typeface="Consolas"/>
                          <a:ea typeface="Consolas"/>
                          <a:cs typeface="Consolas"/>
                          <a:sym typeface="Consolas"/>
                        </a:rPr>
                        <a:t> /&gt;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case 'Hello MERN':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{text}</a:t>
                      </a:r>
                      <a:r>
                        <a:rPr lang="en-US" sz="1050" u="none" cap="none" strike="noStrike">
                          <a:solidFill>
                            <a:srgbClr val="808080"/>
                          </a:solidFill>
                          <a:latin typeface="Consolas"/>
                          <a:ea typeface="Consolas"/>
                          <a:cs typeface="Consolas"/>
                          <a:sym typeface="Consolas"/>
                        </a:rPr>
                        <a:t> /&gt;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default: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null;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34" name="Google Shape;234;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5" name="Google Shape;235;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6" name="Google Shape;236;p31"/>
          <p:cNvGraphicFramePr/>
          <p:nvPr/>
        </p:nvGraphicFramePr>
        <p:xfrm>
          <a:off x="1097275" y="1944775"/>
          <a:ext cx="3000000" cy="3000000"/>
        </p:xfrm>
        <a:graphic>
          <a:graphicData uri="http://schemas.openxmlformats.org/drawingml/2006/table">
            <a:tbl>
              <a:tblPr>
                <a:noFill/>
                <a:tableStyleId>{48848AAD-A018-48B6-B71F-8D6B7CE756D2}</a:tableStyleId>
              </a:tblPr>
              <a:tblGrid>
                <a:gridCol w="10287000"/>
              </a:tblGrid>
              <a:tr h="381000">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Conditional Rendering with enums</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An enum is a great way to have a multiple conditional rendering. It is more readable as compared to switch case operator. It is perfect for mapping between different state. It is also perfect for mapping in more than one condition. It can be understood in the below example.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function NotificationMsg({ text, state })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info</a:t>
                      </a:r>
                      <a:r>
                        <a:rPr lang="en-US" sz="1050" u="none" cap="none" strike="noStrike">
                          <a:solidFill>
                            <a:srgbClr val="D4D4D4"/>
                          </a:solidFill>
                          <a:latin typeface="Consolas"/>
                          <a:ea typeface="Consolas"/>
                          <a:cs typeface="Consolas"/>
                          <a:sym typeface="Consolas"/>
                        </a:rPr>
                        <a:t>: &lt;</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 /&gt;,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warning</a:t>
                      </a:r>
                      <a:r>
                        <a:rPr lang="en-US" sz="1050" u="none" cap="none" strike="noStrike">
                          <a:solidFill>
                            <a:srgbClr val="D4D4D4"/>
                          </a:solidFill>
                          <a:latin typeface="Consolas"/>
                          <a:ea typeface="Consolas"/>
                          <a:cs typeface="Consolas"/>
                          <a:sym typeface="Consolas"/>
                        </a:rPr>
                        <a:t>: &lt;</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 /&gt;,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&lt;/</a:t>
                      </a:r>
                      <a:r>
                        <a:rPr lang="en-US" sz="1050" u="none" cap="none" strike="noStrike">
                          <a:solidFill>
                            <a:srgbClr val="9CDCFE"/>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(10 mins)</a:t>
            </a:r>
            <a:endParaRPr/>
          </a:p>
        </p:txBody>
      </p:sp>
      <p:sp>
        <p:nvSpPr>
          <p:cNvPr id="242" name="Google Shape;242;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43" name="Google Shape;24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Props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Conditional Rendering</a:t>
            </a:r>
            <a:endParaRPr sz="2000"/>
          </a:p>
          <a:p>
            <a:pPr indent="0" lvl="0" marL="91440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(30mins)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97275" y="1847200"/>
          <a:ext cx="3000000" cy="3000000"/>
        </p:xfrm>
        <a:graphic>
          <a:graphicData uri="http://schemas.openxmlformats.org/drawingml/2006/table">
            <a:tbl>
              <a:tblPr>
                <a:noFill/>
                <a:tableStyleId>{48848AAD-A018-48B6-B71F-8D6B7CE756D2}</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Props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props stand for properties.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144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Props are arguments passed into React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144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Props are passed to components via HTML attributes.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144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Props are like function arguments in JavaScript and attributes in HTML.</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44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To send props into a component, use the same syntax as HTML attributes: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Example: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Add a "brand" attribute to the Car element: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const myElement =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Car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brand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"Ford"</a:t>
                      </a:r>
                      <a:r>
                        <a:rPr lang="en-US" sz="1050" u="none" cap="none" strike="noStrike">
                          <a:solidFill>
                            <a:srgbClr val="808080"/>
                          </a:solidFill>
                          <a:latin typeface="Consolas"/>
                          <a:ea typeface="Consolas"/>
                          <a:cs typeface="Consolas"/>
                          <a:sym typeface="Consolas"/>
                        </a:rPr>
                        <a:t> /&gt;</a:t>
                      </a:r>
                      <a:r>
                        <a:rPr lang="en-US" sz="1050" u="none" cap="none" strike="noStrike">
                          <a:solidFill>
                            <a:srgbClr val="D4D4D4"/>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component receives the argument as a </a:t>
                      </a:r>
                      <a:r>
                        <a:rPr b="1" lang="en-US" sz="1200" u="none" cap="none" strike="noStrike">
                          <a:latin typeface="Times New Roman"/>
                          <a:ea typeface="Times New Roman"/>
                          <a:cs typeface="Times New Roman"/>
                          <a:sym typeface="Times New Roman"/>
                        </a:rPr>
                        <a:t>props</a:t>
                      </a:r>
                      <a:r>
                        <a:rPr lang="en-US" sz="1200" u="none" cap="none" strike="noStrike">
                          <a:latin typeface="Times New Roman"/>
                          <a:ea typeface="Times New Roman"/>
                          <a:cs typeface="Times New Roman"/>
                          <a:sym typeface="Times New Roman"/>
                        </a:rPr>
                        <a:t> object: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function Car(props)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I am a { props.brand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097275" y="1847200"/>
          <a:ext cx="3000000" cy="3000000"/>
        </p:xfrm>
        <a:graphic>
          <a:graphicData uri="http://schemas.openxmlformats.org/drawingml/2006/table">
            <a:tbl>
              <a:tblPr>
                <a:noFill/>
                <a:tableStyleId>{48848AAD-A018-48B6-B71F-8D6B7CE756D2}</a:tableStyleId>
              </a:tblPr>
              <a:tblGrid>
                <a:gridCol w="10287000"/>
              </a:tblGrid>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Props are Read-Only</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Whether you declare a component </a:t>
                      </a:r>
                      <a:r>
                        <a:rPr lang="en-US" sz="1200" u="none" cap="none" strike="noStrike">
                          <a:solidFill>
                            <a:schemeClr val="hlink"/>
                          </a:solidFill>
                          <a:uFill>
                            <a:noFill/>
                          </a:uFill>
                          <a:latin typeface="Times New Roman"/>
                          <a:ea typeface="Times New Roman"/>
                          <a:cs typeface="Times New Roman"/>
                          <a:sym typeface="Times New Roman"/>
                          <a:hlinkClick r:id="rId3"/>
                        </a:rPr>
                        <a:t>as a function or a class</a:t>
                      </a:r>
                      <a:r>
                        <a:rPr lang="en-US" sz="1200" u="none" cap="none" strike="noStrike">
                          <a:latin typeface="Times New Roman"/>
                          <a:ea typeface="Times New Roman"/>
                          <a:cs typeface="Times New Roman"/>
                          <a:sym typeface="Times New Roman"/>
                        </a:rPr>
                        <a:t>, it must never modify its own props. Consider this sum function: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FFFFF"/>
                          </a:solidFill>
                          <a:latin typeface="Courier New"/>
                          <a:ea typeface="Courier New"/>
                          <a:cs typeface="Courier New"/>
                          <a:sym typeface="Courier New"/>
                        </a:rPr>
                        <a:t>function sum(a, b) {</a:t>
                      </a:r>
                      <a:endParaRPr sz="1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FFFFF"/>
                          </a:solidFill>
                          <a:latin typeface="Courier New"/>
                          <a:ea typeface="Courier New"/>
                          <a:cs typeface="Courier New"/>
                          <a:sym typeface="Courier New"/>
                        </a:rPr>
                        <a:t>  return a + b;</a:t>
                      </a:r>
                      <a:endParaRPr sz="1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FFFFF"/>
                          </a:solidFill>
                          <a:latin typeface="Courier New"/>
                          <a:ea typeface="Courier New"/>
                          <a:cs typeface="Courier New"/>
                          <a:sym typeface="Courier New"/>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Such functions are called “pure” because they do not attempt to change their inputs, and always return the same result for the same inputs.In contrast, this function is impure because it changes its own input: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React is flexible but it has a single strict rule: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All React components must act like pure functions with respect to their props.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FFFFF"/>
                          </a:solidFill>
                          <a:latin typeface="Courier New"/>
                          <a:ea typeface="Courier New"/>
                          <a:cs typeface="Courier New"/>
                          <a:sym typeface="Courier New"/>
                        </a:rPr>
                        <a:t>function withdraw(account, amount) {</a:t>
                      </a:r>
                      <a:endParaRPr sz="1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FFFFF"/>
                          </a:solidFill>
                          <a:latin typeface="Courier New"/>
                          <a:ea typeface="Courier New"/>
                          <a:cs typeface="Courier New"/>
                          <a:sym typeface="Courier New"/>
                        </a:rPr>
                        <a:t>  account.total -= amount;</a:t>
                      </a:r>
                      <a:endParaRPr sz="1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FFFFF"/>
                          </a:solidFill>
                          <a:latin typeface="Courier New"/>
                          <a:ea typeface="Courier New"/>
                          <a:cs typeface="Courier New"/>
                          <a:sym typeface="Courier New"/>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97275" y="1847200"/>
          <a:ext cx="3000000" cy="3000000"/>
        </p:xfrm>
        <a:graphic>
          <a:graphicData uri="http://schemas.openxmlformats.org/drawingml/2006/table">
            <a:tbl>
              <a:tblPr>
                <a:noFill/>
                <a:tableStyleId>{48848AAD-A018-48B6-B71F-8D6B7CE756D2}</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Conditional Rendering</a:t>
                      </a:r>
                      <a:endParaRPr b="1"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In React, we can create multiple components which encapsulate behavior that we need. After that, we can render them depending on some conditions or the state of our application. In other words, based on one or several conditions, a component decides which elements it will return. In React, conditional rendering works the same way as the conditions work in JavaScript. We use JavaScript operators to create elements representing the current state, and then React Component update the UI to match them.</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From the given scenario, we can understand how conditional rendering works. Consider an example of handling a login/logout button. The login and logout buttons will be separate components. If a user logged in, render the logout component to display the logout button. If a user not logged in, render the login component to display the login button. In React, this situation is called as conditional rendering.</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There is more than one way to do conditional rendering in React. They are given below.</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3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if</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3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ternary operator</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3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logical &amp;&amp; operator</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3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switch case operator</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3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Conditional Rendering with enums</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14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if</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1400"/>
                        </a:spcBef>
                        <a:spcAft>
                          <a:spcPts val="0"/>
                        </a:spcAft>
                        <a:buClr>
                          <a:srgbClr val="000000"/>
                        </a:buClr>
                        <a:buSzPts val="1200"/>
                        <a:buFont typeface="Arial"/>
                        <a:buNone/>
                      </a:pPr>
                      <a:r>
                        <a:rPr lang="en-US" sz="1200" u="none" cap="none" strike="noStrike">
                          <a:solidFill>
                            <a:schemeClr val="dk1"/>
                          </a:solidFill>
                          <a:highlight>
                            <a:srgbClr val="FFFFFF"/>
                          </a:highlight>
                          <a:latin typeface="Quattrocento Sans"/>
                          <a:ea typeface="Quattrocento Sans"/>
                          <a:cs typeface="Quattrocento Sans"/>
                          <a:sym typeface="Quattrocento Sans"/>
                        </a:rPr>
                        <a:t>It is the easiest way to have a conditional rendering in React in the render method. It is restricted to the total block of the component. IF the condition is </a:t>
                      </a:r>
                      <a:r>
                        <a:rPr b="1" lang="en-US" sz="1200" u="none" cap="none" strike="noStrike">
                          <a:solidFill>
                            <a:schemeClr val="dk1"/>
                          </a:solidFill>
                          <a:highlight>
                            <a:srgbClr val="FFFFFF"/>
                          </a:highlight>
                          <a:latin typeface="Quattrocento Sans"/>
                          <a:ea typeface="Quattrocento Sans"/>
                          <a:cs typeface="Quattrocento Sans"/>
                          <a:sym typeface="Quattrocento Sans"/>
                        </a:rPr>
                        <a:t>true</a:t>
                      </a:r>
                      <a:r>
                        <a:rPr lang="en-US" sz="1200" u="none" cap="none" strike="noStrike">
                          <a:solidFill>
                            <a:schemeClr val="dk1"/>
                          </a:solidFill>
                          <a:highlight>
                            <a:srgbClr val="FFFFFF"/>
                          </a:highlight>
                          <a:latin typeface="Quattrocento Sans"/>
                          <a:ea typeface="Quattrocento Sans"/>
                          <a:cs typeface="Quattrocento Sans"/>
                          <a:sym typeface="Quattrocento Sans"/>
                        </a:rPr>
                        <a:t>, it will return the element to be rendered. It can be understood in the below example.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1097275" y="2125975"/>
          <a:ext cx="3000000" cy="3000000"/>
        </p:xfrm>
        <a:graphic>
          <a:graphicData uri="http://schemas.openxmlformats.org/drawingml/2006/table">
            <a:tbl>
              <a:tblPr>
                <a:noFill/>
                <a:tableStyleId>{48848AAD-A018-48B6-B71F-8D6B7CE756D2}</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function UserLoggin(props)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Welcome back!</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function GuestLoggin(props)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Please sign up.</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function SignUp(props)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isLoggedIn = props.isLoggedIn;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if (isLoggedIn)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UserLogin</a:t>
                      </a:r>
                      <a:r>
                        <a:rPr lang="en-US" sz="1050" u="none" cap="none" strike="noStrike">
                          <a:solidFill>
                            <a:srgbClr val="808080"/>
                          </a:solidFill>
                          <a:latin typeface="Consolas"/>
                          <a:ea typeface="Consolas"/>
                          <a:cs typeface="Consolas"/>
                          <a:sym typeface="Consolas"/>
                        </a:rPr>
                        <a:t> /&gt;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GuestLogin</a:t>
                      </a:r>
                      <a:r>
                        <a:rPr lang="en-US" sz="1050" u="none" cap="none" strike="noStrike">
                          <a:solidFill>
                            <a:srgbClr val="808080"/>
                          </a:solidFill>
                          <a:latin typeface="Consolas"/>
                          <a:ea typeface="Consolas"/>
                          <a:cs typeface="Consolas"/>
                          <a:sym typeface="Consolas"/>
                        </a:rPr>
                        <a:t> /&gt;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ReactDOM.render(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SignUp</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isLoggedIn</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{false}</a:t>
                      </a:r>
                      <a:r>
                        <a:rPr lang="en-US" sz="1050" u="none" cap="none" strike="noStrike">
                          <a:solidFill>
                            <a:srgbClr val="808080"/>
                          </a:solidFill>
                          <a:latin typeface="Consolas"/>
                          <a:ea typeface="Consolas"/>
                          <a:cs typeface="Consolas"/>
                          <a:sym typeface="Consolas"/>
                        </a:rPr>
                        <a:t> /&gt;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document.getElementById('root')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b="1" sz="11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1097275" y="2335050"/>
          <a:ext cx="3000000" cy="3000000"/>
        </p:xfrm>
        <a:graphic>
          <a:graphicData uri="http://schemas.openxmlformats.org/drawingml/2006/table">
            <a:tbl>
              <a:tblPr>
                <a:noFill/>
                <a:tableStyleId>{48848AAD-A018-48B6-B71F-8D6B7CE756D2}</a:tableStyleId>
              </a:tblPr>
              <a:tblGrid>
                <a:gridCol w="10287000"/>
              </a:tblGrid>
              <a:tr h="381000">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Logical &amp;&amp; operator</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18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This operator is used for checking the condition. If the condition is true, it will return the element right after &amp;&amp;, and if it is false, React will ignore and skip it.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condition &amp;&amp;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whatever written after &amp;&amp; will be a part of output.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We can understand the behavior of this concept from the below example.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14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If you run the below code, you will not see the alert message because the condition is not matching.</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('javatpoint' == 'JavaTpoint') &amp;&amp; alert('This alert will never be shown!')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If you run the below code, you will see the alert message because the condition is matching.</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4EA11B70-4D1C-42FB-A1E5-41453AEED2F8}"/>
</file>

<file path=customXml/itemProps2.xml><?xml version="1.0" encoding="utf-8"?>
<ds:datastoreItem xmlns:ds="http://schemas.openxmlformats.org/officeDocument/2006/customXml" ds:itemID="{668A91C4-DFA6-425A-9955-C8D116725FE4}"/>
</file>

<file path=customXml/itemProps3.xml><?xml version="1.0" encoding="utf-8"?>
<ds:datastoreItem xmlns:ds="http://schemas.openxmlformats.org/officeDocument/2006/customXml" ds:itemID="{B6B31CCA-F890-4472-A493-97AC252593D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