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97243B6-E62F-43ED-8858-47C16F3C647A}">
  <a:tblStyle styleId="{F97243B6-E62F-43ED-8858-47C16F3C647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8" Type="http://schemas.openxmlformats.org/officeDocument/2006/relationships/slide" Target="slides/slide3.xml"/><Relationship Id="rId18" Type="http://schemas.openxmlformats.org/officeDocument/2006/relationships/customXml" Target="../customXml/item2.xml"/><Relationship Id="rId3" Type="http://schemas.openxmlformats.org/officeDocument/2006/relationships/tableStyles" Target="tableStyles.xml"/><Relationship Id="rId12" Type="http://schemas.openxmlformats.org/officeDocument/2006/relationships/slide" Target="slides/slide7.xml"/><Relationship Id="rId7" Type="http://schemas.openxmlformats.org/officeDocument/2006/relationships/slide" Target="slides/slide2.xml"/><Relationship Id="rId17" Type="http://schemas.openxmlformats.org/officeDocument/2006/relationships/customXml" Target="../customXml/item1.xml"/><Relationship Id="rId2" Type="http://schemas.openxmlformats.org/officeDocument/2006/relationships/presProps" Target="presProps.xml"/><Relationship Id="rId16" Type="http://schemas.openxmlformats.org/officeDocument/2006/relationships/slide" Target="slides/slide11.xml"/><Relationship Id="rId11" Type="http://schemas.openxmlformats.org/officeDocument/2006/relationships/slide" Target="slides/slide6.xml"/><Relationship Id="rId1" Type="http://schemas.openxmlformats.org/officeDocument/2006/relationships/theme" Target="theme/theme1.xml"/><Relationship Id="rId6" Type="http://schemas.openxmlformats.org/officeDocument/2006/relationships/slide" Target="slides/slide1.xml"/><Relationship Id="rId15" Type="http://schemas.openxmlformats.org/officeDocument/2006/relationships/slide" Target="slides/slide10.xml"/><Relationship Id="rId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customXml" Target="../customXml/item3.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2"/>
          <p:cNvSpPr txBox="1"/>
          <p:nvPr>
            <p:ph type="ctrTitle"/>
          </p:nvPr>
        </p:nvSpPr>
        <p:spPr>
          <a:xfrm>
            <a:off x="1097280" y="758952"/>
            <a:ext cx="10058400" cy="35661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pic>
        <p:nvPicPr>
          <p:cNvPr id="20" name="Google Shape;20;p2"/>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21" name="Google Shape;21;p2"/>
          <p:cNvPicPr preferRelativeResize="0"/>
          <p:nvPr/>
        </p:nvPicPr>
        <p:blipFill rotWithShape="1">
          <a:blip r:embed="rId4">
            <a:alphaModFix/>
          </a:blip>
          <a:srcRect b="0" l="0" r="0" t="0"/>
          <a:stretch/>
        </p:blipFill>
        <p:spPr>
          <a:xfrm>
            <a:off x="1097280" y="6138311"/>
            <a:ext cx="1065408" cy="360001"/>
          </a:xfrm>
          <a:prstGeom prst="rect">
            <a:avLst/>
          </a:prstGeom>
          <a:noFill/>
          <a:ln>
            <a:noFill/>
          </a:ln>
        </p:spPr>
      </p:pic>
      <p:pic>
        <p:nvPicPr>
          <p:cNvPr id="22" name="Google Shape;22;p2"/>
          <p:cNvPicPr preferRelativeResize="0"/>
          <p:nvPr/>
        </p:nvPicPr>
        <p:blipFill rotWithShape="1">
          <a:blip r:embed="rId5">
            <a:alphaModFix/>
          </a:blip>
          <a:srcRect b="0" l="0" r="0" t="0"/>
          <a:stretch/>
        </p:blipFill>
        <p:spPr>
          <a:xfrm>
            <a:off x="2460229" y="5958311"/>
            <a:ext cx="751042" cy="7199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mparison">
  <p:cSld name="Three Comparison">
    <p:spTree>
      <p:nvGrpSpPr>
        <p:cNvPr id="77" name="Shape 77"/>
        <p:cNvGrpSpPr/>
        <p:nvPr/>
      </p:nvGrpSpPr>
      <p:grpSpPr>
        <a:xfrm>
          <a:off x="0" y="0"/>
          <a:ext cx="0" cy="0"/>
          <a:chOff x="0" y="0"/>
          <a:chExt cx="0" cy="0"/>
        </a:xfrm>
      </p:grpSpPr>
      <p:sp>
        <p:nvSpPr>
          <p:cNvPr id="78" name="Google Shape;78;p1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 type="body"/>
          </p:nvPr>
        </p:nvSpPr>
        <p:spPr>
          <a:xfrm>
            <a:off x="1097280" y="1846052"/>
            <a:ext cx="3240000" cy="7362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0" name="Google Shape;80;p11"/>
          <p:cNvSpPr txBox="1"/>
          <p:nvPr>
            <p:ph idx="2" type="body"/>
          </p:nvPr>
        </p:nvSpPr>
        <p:spPr>
          <a:xfrm>
            <a:off x="1097280" y="2582334"/>
            <a:ext cx="3240000" cy="3378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11"/>
          <p:cNvSpPr txBox="1"/>
          <p:nvPr>
            <p:ph idx="3" type="body"/>
          </p:nvPr>
        </p:nvSpPr>
        <p:spPr>
          <a:xfrm>
            <a:off x="4506480" y="1846052"/>
            <a:ext cx="3240000" cy="7362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2" name="Google Shape;82;p11"/>
          <p:cNvSpPr txBox="1"/>
          <p:nvPr>
            <p:ph idx="4" type="body"/>
          </p:nvPr>
        </p:nvSpPr>
        <p:spPr>
          <a:xfrm>
            <a:off x="4506480" y="2582334"/>
            <a:ext cx="3240000" cy="3378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83" name="Google Shape;83;p11"/>
          <p:cNvCxnSpPr/>
          <p:nvPr/>
        </p:nvCxnSpPr>
        <p:spPr>
          <a:xfrm>
            <a:off x="1097280" y="1737360"/>
            <a:ext cx="10063200" cy="600"/>
          </a:xfrm>
          <a:prstGeom prst="straightConnector1">
            <a:avLst/>
          </a:prstGeom>
          <a:noFill/>
          <a:ln cap="sq" cmpd="sng" w="76200">
            <a:solidFill>
              <a:schemeClr val="accent1"/>
            </a:solidFill>
            <a:prstDash val="solid"/>
            <a:round/>
            <a:headEnd len="sm" w="sm" type="none"/>
            <a:tailEnd len="sm" w="sm" type="none"/>
          </a:ln>
        </p:spPr>
      </p:cxnSp>
      <p:sp>
        <p:nvSpPr>
          <p:cNvPr id="84" name="Google Shape;84;p11"/>
          <p:cNvSpPr txBox="1"/>
          <p:nvPr>
            <p:ph idx="5" type="body"/>
          </p:nvPr>
        </p:nvSpPr>
        <p:spPr>
          <a:xfrm>
            <a:off x="7915680" y="1850285"/>
            <a:ext cx="3240000" cy="7362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5" name="Google Shape;85;p11"/>
          <p:cNvSpPr txBox="1"/>
          <p:nvPr>
            <p:ph idx="6" type="body"/>
          </p:nvPr>
        </p:nvSpPr>
        <p:spPr>
          <a:xfrm>
            <a:off x="7915680" y="2586567"/>
            <a:ext cx="3240000" cy="3378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8" name="Shape 88"/>
        <p:cNvGrpSpPr/>
        <p:nvPr/>
      </p:nvGrpSpPr>
      <p:grpSpPr>
        <a:xfrm>
          <a:off x="0" y="0"/>
          <a:ext cx="0" cy="0"/>
          <a:chOff x="0" y="0"/>
          <a:chExt cx="0" cy="0"/>
        </a:xfrm>
      </p:grpSpPr>
      <p:sp>
        <p:nvSpPr>
          <p:cNvPr id="89" name="Google Shape;89;p1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13"/>
          <p:cNvSpPr/>
          <p:nvPr/>
        </p:nvSpPr>
        <p:spPr>
          <a:xfrm>
            <a:off x="8141209" y="0"/>
            <a:ext cx="40509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 name="Google Shape;93;p13"/>
          <p:cNvCxnSpPr/>
          <p:nvPr/>
        </p:nvCxnSpPr>
        <p:spPr>
          <a:xfrm>
            <a:off x="8322906" y="2699177"/>
            <a:ext cx="3030900" cy="0"/>
          </a:xfrm>
          <a:prstGeom prst="straightConnector1">
            <a:avLst/>
          </a:prstGeom>
          <a:noFill/>
          <a:ln cap="sq" cmpd="sng" w="76200">
            <a:solidFill>
              <a:schemeClr val="lt2"/>
            </a:solidFill>
            <a:prstDash val="solid"/>
            <a:round/>
            <a:headEnd len="sm" w="sm" type="none"/>
            <a:tailEnd len="sm" w="sm" type="none"/>
          </a:ln>
        </p:spPr>
      </p:cxnSp>
      <p:sp>
        <p:nvSpPr>
          <p:cNvPr id="94" name="Google Shape;94;p13"/>
          <p:cNvSpPr txBox="1"/>
          <p:nvPr>
            <p:ph type="title"/>
          </p:nvPr>
        </p:nvSpPr>
        <p:spPr>
          <a:xfrm>
            <a:off x="8322906" y="415635"/>
            <a:ext cx="30309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Arial"/>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3"/>
          <p:cNvSpPr txBox="1"/>
          <p:nvPr>
            <p:ph idx="1" type="body"/>
          </p:nvPr>
        </p:nvSpPr>
        <p:spPr>
          <a:xfrm>
            <a:off x="691342" y="731520"/>
            <a:ext cx="727710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6" name="Google Shape;96;p13"/>
          <p:cNvSpPr txBox="1"/>
          <p:nvPr>
            <p:ph idx="2" type="body"/>
          </p:nvPr>
        </p:nvSpPr>
        <p:spPr>
          <a:xfrm>
            <a:off x="8322906" y="2747356"/>
            <a:ext cx="3030900" cy="337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7" name="Google Shape;97;p1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9" name="Shape 99"/>
        <p:cNvGrpSpPr/>
        <p:nvPr/>
      </p:nvGrpSpPr>
      <p:grpSpPr>
        <a:xfrm>
          <a:off x="0" y="0"/>
          <a:ext cx="0" cy="0"/>
          <a:chOff x="0" y="0"/>
          <a:chExt cx="0" cy="0"/>
        </a:xfrm>
      </p:grpSpPr>
      <p:sp>
        <p:nvSpPr>
          <p:cNvPr id="100" name="Google Shape;100;p14"/>
          <p:cNvSpPr/>
          <p:nvPr>
            <p:ph idx="2" type="pic"/>
          </p:nvPr>
        </p:nvSpPr>
        <p:spPr>
          <a:xfrm>
            <a:off x="15" y="0"/>
            <a:ext cx="12192000" cy="4600500"/>
          </a:xfrm>
          <a:prstGeom prst="rect">
            <a:avLst/>
          </a:prstGeom>
          <a:noFill/>
          <a:ln>
            <a:noFill/>
          </a:ln>
        </p:spPr>
      </p:sp>
      <p:sp>
        <p:nvSpPr>
          <p:cNvPr id="101" name="Google Shape;101;p14"/>
          <p:cNvSpPr/>
          <p:nvPr/>
        </p:nvSpPr>
        <p:spPr>
          <a:xfrm>
            <a:off x="0" y="4600575"/>
            <a:ext cx="12188700" cy="225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
          <p:cNvSpPr txBox="1"/>
          <p:nvPr>
            <p:ph type="title"/>
          </p:nvPr>
        </p:nvSpPr>
        <p:spPr>
          <a:xfrm>
            <a:off x="924115" y="4766395"/>
            <a:ext cx="10343700" cy="66870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4"/>
          <p:cNvSpPr txBox="1"/>
          <p:nvPr>
            <p:ph idx="1" type="body"/>
          </p:nvPr>
        </p:nvSpPr>
        <p:spPr>
          <a:xfrm>
            <a:off x="924115" y="5435006"/>
            <a:ext cx="10343700" cy="75780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000000"/>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04" name="Google Shape;104;p14"/>
          <p:cNvPicPr preferRelativeResize="0"/>
          <p:nvPr/>
        </p:nvPicPr>
        <p:blipFill rotWithShape="1">
          <a:blip r:embed="rId2">
            <a:alphaModFix/>
          </a:blip>
          <a:srcRect b="8933" l="6481" r="3738" t="7062"/>
          <a:stretch/>
        </p:blipFill>
        <p:spPr>
          <a:xfrm>
            <a:off x="1097280" y="6481397"/>
            <a:ext cx="569367" cy="179999"/>
          </a:xfrm>
          <a:prstGeom prst="rect">
            <a:avLst/>
          </a:prstGeom>
          <a:noFill/>
          <a:ln>
            <a:noFill/>
          </a:ln>
        </p:spPr>
      </p:pic>
      <p:pic>
        <p:nvPicPr>
          <p:cNvPr id="105" name="Google Shape;105;p14"/>
          <p:cNvPicPr preferRelativeResize="0"/>
          <p:nvPr/>
        </p:nvPicPr>
        <p:blipFill rotWithShape="1">
          <a:blip r:embed="rId3">
            <a:alphaModFix/>
          </a:blip>
          <a:srcRect b="0" l="0" r="0" t="0"/>
          <a:stretch/>
        </p:blipFill>
        <p:spPr>
          <a:xfrm>
            <a:off x="1799100" y="6391397"/>
            <a:ext cx="375521" cy="360000"/>
          </a:xfrm>
          <a:prstGeom prst="rect">
            <a:avLst/>
          </a:prstGeom>
          <a:noFill/>
          <a:ln>
            <a:noFill/>
          </a:ln>
        </p:spPr>
      </p:pic>
      <p:pic>
        <p:nvPicPr>
          <p:cNvPr id="106" name="Google Shape;106;p14"/>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07" name="Google Shape;107;p14"/>
          <p:cNvCxnSpPr/>
          <p:nvPr/>
        </p:nvCxnSpPr>
        <p:spPr>
          <a:xfrm>
            <a:off x="920940" y="5406763"/>
            <a:ext cx="10347000" cy="0"/>
          </a:xfrm>
          <a:prstGeom prst="straightConnector1">
            <a:avLst/>
          </a:prstGeom>
          <a:noFill/>
          <a:ln cap="sq" cmpd="sng" w="76200">
            <a:solidFill>
              <a:schemeClr val="accent1"/>
            </a:solidFill>
            <a:prstDash val="solid"/>
            <a:round/>
            <a:headEnd len="sm" w="sm" type="none"/>
            <a:tailEnd len="sm" w="sm" type="none"/>
          </a:ln>
        </p:spPr>
      </p:cxnSp>
      <p:sp>
        <p:nvSpPr>
          <p:cNvPr id="108" name="Google Shape;108;p1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icture with Caption" showMasterSp="0">
  <p:cSld name="Square Picture with Caption">
    <p:spTree>
      <p:nvGrpSpPr>
        <p:cNvPr id="110" name="Shape 110"/>
        <p:cNvGrpSpPr/>
        <p:nvPr/>
      </p:nvGrpSpPr>
      <p:grpSpPr>
        <a:xfrm>
          <a:off x="0" y="0"/>
          <a:ext cx="0" cy="0"/>
          <a:chOff x="0" y="0"/>
          <a:chExt cx="0" cy="0"/>
        </a:xfrm>
      </p:grpSpPr>
      <p:sp>
        <p:nvSpPr>
          <p:cNvPr id="111" name="Google Shape;111;p15"/>
          <p:cNvSpPr/>
          <p:nvPr>
            <p:ph idx="2" type="pic"/>
          </p:nvPr>
        </p:nvSpPr>
        <p:spPr>
          <a:xfrm>
            <a:off x="5391150" y="0"/>
            <a:ext cx="6864856" cy="6864856"/>
          </a:xfrm>
          <a:prstGeom prst="rect">
            <a:avLst/>
          </a:prstGeom>
          <a:noFill/>
          <a:ln>
            <a:noFill/>
          </a:ln>
        </p:spPr>
      </p:sp>
      <p:sp>
        <p:nvSpPr>
          <p:cNvPr id="112" name="Google Shape;112;p15"/>
          <p:cNvSpPr/>
          <p:nvPr/>
        </p:nvSpPr>
        <p:spPr>
          <a:xfrm>
            <a:off x="0" y="0"/>
            <a:ext cx="5391000" cy="6858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5"/>
          <p:cNvSpPr txBox="1"/>
          <p:nvPr>
            <p:ph type="title"/>
          </p:nvPr>
        </p:nvSpPr>
        <p:spPr>
          <a:xfrm>
            <a:off x="838200" y="645505"/>
            <a:ext cx="42483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5"/>
          <p:cNvSpPr txBox="1"/>
          <p:nvPr>
            <p:ph idx="1" type="body"/>
          </p:nvPr>
        </p:nvSpPr>
        <p:spPr>
          <a:xfrm>
            <a:off x="838200" y="2977226"/>
            <a:ext cx="4248300" cy="337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15" name="Google Shape;115;p15"/>
          <p:cNvPicPr preferRelativeResize="0"/>
          <p:nvPr/>
        </p:nvPicPr>
        <p:blipFill rotWithShape="1">
          <a:blip r:embed="rId2">
            <a:alphaModFix/>
          </a:blip>
          <a:srcRect b="8933" l="6481" r="3738" t="7062"/>
          <a:stretch/>
        </p:blipFill>
        <p:spPr>
          <a:xfrm>
            <a:off x="1097280" y="6481397"/>
            <a:ext cx="569367" cy="179999"/>
          </a:xfrm>
          <a:prstGeom prst="rect">
            <a:avLst/>
          </a:prstGeom>
          <a:noFill/>
          <a:ln>
            <a:noFill/>
          </a:ln>
        </p:spPr>
      </p:pic>
      <p:pic>
        <p:nvPicPr>
          <p:cNvPr id="116" name="Google Shape;116;p15"/>
          <p:cNvPicPr preferRelativeResize="0"/>
          <p:nvPr/>
        </p:nvPicPr>
        <p:blipFill rotWithShape="1">
          <a:blip r:embed="rId3">
            <a:alphaModFix/>
          </a:blip>
          <a:srcRect b="0" l="0" r="0" t="0"/>
          <a:stretch/>
        </p:blipFill>
        <p:spPr>
          <a:xfrm>
            <a:off x="1799100" y="6391397"/>
            <a:ext cx="375521" cy="360000"/>
          </a:xfrm>
          <a:prstGeom prst="rect">
            <a:avLst/>
          </a:prstGeom>
          <a:noFill/>
          <a:ln>
            <a:noFill/>
          </a:ln>
        </p:spPr>
      </p:pic>
      <p:pic>
        <p:nvPicPr>
          <p:cNvPr id="117" name="Google Shape;117;p15"/>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18" name="Google Shape;118;p15"/>
          <p:cNvCxnSpPr/>
          <p:nvPr/>
        </p:nvCxnSpPr>
        <p:spPr>
          <a:xfrm>
            <a:off x="838200" y="2885289"/>
            <a:ext cx="4248300" cy="0"/>
          </a:xfrm>
          <a:prstGeom prst="straightConnector1">
            <a:avLst/>
          </a:prstGeom>
          <a:noFill/>
          <a:ln cap="sq" cmpd="sng" w="76200">
            <a:solidFill>
              <a:schemeClr val="accent1"/>
            </a:solidFill>
            <a:prstDash val="solid"/>
            <a:round/>
            <a:headEnd len="sm" w="sm" type="none"/>
            <a:tailEnd len="sm" w="sm" type="none"/>
          </a:ln>
        </p:spPr>
      </p:cxnSp>
      <p:sp>
        <p:nvSpPr>
          <p:cNvPr id="119" name="Google Shape;119;p1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cSld name="End">
    <p:bg>
      <p:bgPr>
        <a:solidFill>
          <a:schemeClr val="accent1"/>
        </a:solidFill>
      </p:bgPr>
    </p:bg>
    <p:spTree>
      <p:nvGrpSpPr>
        <p:cNvPr id="121" name="Shape 121"/>
        <p:cNvGrpSpPr/>
        <p:nvPr/>
      </p:nvGrpSpPr>
      <p:grpSpPr>
        <a:xfrm>
          <a:off x="0" y="0"/>
          <a:ext cx="0" cy="0"/>
          <a:chOff x="0" y="0"/>
          <a:chExt cx="0" cy="0"/>
        </a:xfrm>
      </p:grpSpPr>
      <p:sp>
        <p:nvSpPr>
          <p:cNvPr id="122" name="Google Shape;122;p16"/>
          <p:cNvSpPr txBox="1"/>
          <p:nvPr>
            <p:ph type="ctrTitle"/>
          </p:nvPr>
        </p:nvSpPr>
        <p:spPr>
          <a:xfrm>
            <a:off x="1097280" y="758952"/>
            <a:ext cx="10058400" cy="35661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24" name="Google Shape;124;p16"/>
          <p:cNvCxnSpPr/>
          <p:nvPr/>
        </p:nvCxnSpPr>
        <p:spPr>
          <a:xfrm>
            <a:off x="1171575" y="4343400"/>
            <a:ext cx="9906000" cy="0"/>
          </a:xfrm>
          <a:prstGeom prst="straightConnector1">
            <a:avLst/>
          </a:prstGeom>
          <a:noFill/>
          <a:ln cap="sq" cmpd="sng" w="76200">
            <a:solidFill>
              <a:schemeClr val="lt2"/>
            </a:solidFill>
            <a:prstDash val="solid"/>
            <a:round/>
            <a:headEnd len="sm" w="sm" type="none"/>
            <a:tailEnd len="sm" w="sm" type="none"/>
          </a:ln>
        </p:spPr>
      </p:cxnSp>
      <p:sp>
        <p:nvSpPr>
          <p:cNvPr id="125" name="Google Shape;125;p1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ernate" showMasterSp="0">
  <p:cSld name="Title Slide - Alternate">
    <p:bg>
      <p:bgPr>
        <a:blipFill>
          <a:blip r:embed="rId2">
            <a:alphaModFix/>
          </a:blip>
          <a:stretch>
            <a:fillRect/>
          </a:stretch>
        </a:blipFill>
      </p:bgPr>
    </p:bg>
    <p:spTree>
      <p:nvGrpSpPr>
        <p:cNvPr id="127" name="Shape 127"/>
        <p:cNvGrpSpPr/>
        <p:nvPr/>
      </p:nvGrpSpPr>
      <p:grpSpPr>
        <a:xfrm>
          <a:off x="0" y="0"/>
          <a:ext cx="0" cy="0"/>
          <a:chOff x="0" y="0"/>
          <a:chExt cx="0" cy="0"/>
        </a:xfrm>
      </p:grpSpPr>
      <p:sp>
        <p:nvSpPr>
          <p:cNvPr id="128" name="Google Shape;128;p17"/>
          <p:cNvSpPr/>
          <p:nvPr/>
        </p:nvSpPr>
        <p:spPr>
          <a:xfrm>
            <a:off x="0" y="5598621"/>
            <a:ext cx="12192000" cy="1259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17"/>
          <p:cNvSpPr txBox="1"/>
          <p:nvPr>
            <p:ph type="ctrTitle"/>
          </p:nvPr>
        </p:nvSpPr>
        <p:spPr>
          <a:xfrm>
            <a:off x="1097280" y="1645920"/>
            <a:ext cx="10058400" cy="42756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0" name="Google Shape;130;p17"/>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131" name="Google Shape;131;p17"/>
          <p:cNvPicPr preferRelativeResize="0"/>
          <p:nvPr/>
        </p:nvPicPr>
        <p:blipFill rotWithShape="1">
          <a:blip r:embed="rId4">
            <a:alphaModFix/>
          </a:blip>
          <a:srcRect b="0" l="0" r="0" t="0"/>
          <a:stretch/>
        </p:blipFill>
        <p:spPr>
          <a:xfrm>
            <a:off x="1097280" y="6138311"/>
            <a:ext cx="1065408" cy="360001"/>
          </a:xfrm>
          <a:prstGeom prst="rect">
            <a:avLst/>
          </a:prstGeom>
          <a:noFill/>
          <a:ln>
            <a:noFill/>
          </a:ln>
        </p:spPr>
      </p:pic>
      <p:pic>
        <p:nvPicPr>
          <p:cNvPr id="132" name="Google Shape;132;p17"/>
          <p:cNvPicPr preferRelativeResize="0"/>
          <p:nvPr/>
        </p:nvPicPr>
        <p:blipFill rotWithShape="1">
          <a:blip r:embed="rId5">
            <a:alphaModFix/>
          </a:blip>
          <a:srcRect b="0" l="0" r="0" t="0"/>
          <a:stretch/>
        </p:blipFill>
        <p:spPr>
          <a:xfrm>
            <a:off x="2460229" y="5958311"/>
            <a:ext cx="751042" cy="719999"/>
          </a:xfrm>
          <a:prstGeom prst="rect">
            <a:avLst/>
          </a:prstGeom>
          <a:noFill/>
          <a:ln>
            <a:noFill/>
          </a:ln>
        </p:spPr>
      </p:pic>
      <p:sp>
        <p:nvSpPr>
          <p:cNvPr id="133" name="Google Shape;133;p17"/>
          <p:cNvSpPr txBox="1"/>
          <p:nvPr>
            <p:ph idx="1" type="subTitle"/>
          </p:nvPr>
        </p:nvSpPr>
        <p:spPr>
          <a:xfrm>
            <a:off x="1097280" y="228600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34" name="Google Shape;134;p1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18"/>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8"/>
          <p:cNvSpPr txBox="1"/>
          <p:nvPr>
            <p:ph idx="1" type="body"/>
          </p:nvPr>
        </p:nvSpPr>
        <p:spPr>
          <a:xfrm rot="5400000">
            <a:off x="4114830" y="-1171816"/>
            <a:ext cx="402330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38" name="Google Shape;138;p1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19"/>
          <p:cNvSpPr txBox="1"/>
          <p:nvPr>
            <p:ph type="title"/>
          </p:nvPr>
        </p:nvSpPr>
        <p:spPr>
          <a:xfrm rot="5400000">
            <a:off x="7160701" y="1978979"/>
            <a:ext cx="5757300"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9"/>
          <p:cNvSpPr txBox="1"/>
          <p:nvPr>
            <p:ph idx="1" type="body"/>
          </p:nvPr>
        </p:nvSpPr>
        <p:spPr>
          <a:xfrm rot="5400000">
            <a:off x="1826700" y="-573722"/>
            <a:ext cx="5757300"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3" name="Google Shape;143;p1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ajor" showMasterSp="0">
  <p:cSld name="Section Separator - Major">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3"/>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5" name="Google Shape;25;p3"/>
          <p:cNvPicPr preferRelativeResize="0"/>
          <p:nvPr/>
        </p:nvPicPr>
        <p:blipFill rotWithShape="1">
          <a:blip r:embed="rId3">
            <a:alphaModFix/>
          </a:blip>
          <a:srcRect b="8933" l="6481" r="3738" t="7062"/>
          <a:stretch/>
        </p:blipFill>
        <p:spPr>
          <a:xfrm>
            <a:off x="1097280" y="6481397"/>
            <a:ext cx="569367" cy="179999"/>
          </a:xfrm>
          <a:prstGeom prst="rect">
            <a:avLst/>
          </a:prstGeom>
          <a:noFill/>
          <a:ln>
            <a:noFill/>
          </a:ln>
        </p:spPr>
      </p:pic>
      <p:pic>
        <p:nvPicPr>
          <p:cNvPr id="26" name="Google Shape;26;p3"/>
          <p:cNvPicPr preferRelativeResize="0"/>
          <p:nvPr/>
        </p:nvPicPr>
        <p:blipFill rotWithShape="1">
          <a:blip r:embed="rId4">
            <a:alphaModFix/>
          </a:blip>
          <a:srcRect b="0" l="0" r="0" t="0"/>
          <a:stretch/>
        </p:blipFill>
        <p:spPr>
          <a:xfrm>
            <a:off x="1799100" y="6391397"/>
            <a:ext cx="375521" cy="360000"/>
          </a:xfrm>
          <a:prstGeom prst="rect">
            <a:avLst/>
          </a:prstGeom>
          <a:noFill/>
          <a:ln>
            <a:noFill/>
          </a:ln>
        </p:spPr>
      </p:pic>
      <p:pic>
        <p:nvPicPr>
          <p:cNvPr id="27" name="Google Shape;27;p3"/>
          <p:cNvPicPr preferRelativeResize="0"/>
          <p:nvPr/>
        </p:nvPicPr>
        <p:blipFill rotWithShape="1">
          <a:blip r:embed="rId5">
            <a:alphaModFix/>
          </a:blip>
          <a:srcRect b="0" l="0" r="0" t="0"/>
          <a:stretch/>
        </p:blipFill>
        <p:spPr>
          <a:xfrm>
            <a:off x="5687115" y="6391397"/>
            <a:ext cx="817770" cy="270000"/>
          </a:xfrm>
          <a:prstGeom prst="rect">
            <a:avLst/>
          </a:prstGeom>
          <a:noFill/>
          <a:ln>
            <a:noFill/>
          </a:ln>
        </p:spPr>
      </p:pic>
      <p:sp>
        <p:nvSpPr>
          <p:cNvPr id="28" name="Google Shape;28;p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3" name="Google Shape;33;p4"/>
          <p:cNvCxnSpPr/>
          <p:nvPr/>
        </p:nvCxnSpPr>
        <p:spPr>
          <a:xfrm>
            <a:off x="1097280" y="1737360"/>
            <a:ext cx="10063200" cy="600"/>
          </a:xfrm>
          <a:prstGeom prst="straightConnector1">
            <a:avLst/>
          </a:prstGeom>
          <a:noFill/>
          <a:ln cap="sq" cmpd="sng" w="76200">
            <a:solidFill>
              <a:schemeClr val="accent1"/>
            </a:solidFill>
            <a:prstDash val="solid"/>
            <a:round/>
            <a:headEnd len="sm" w="sm" type="none"/>
            <a:tailEnd len="sm" w="sm" type="none"/>
          </a:ln>
        </p:spPr>
      </p:cxnSp>
      <p:sp>
        <p:nvSpPr>
          <p:cNvPr id="34" name="Google Shape;34;p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8" name="Google Shape;38;p5"/>
          <p:cNvCxnSpPr/>
          <p:nvPr/>
        </p:nvCxnSpPr>
        <p:spPr>
          <a:xfrm>
            <a:off x="1097280" y="1737360"/>
            <a:ext cx="10063200" cy="600"/>
          </a:xfrm>
          <a:prstGeom prst="straightConnector1">
            <a:avLst/>
          </a:prstGeom>
          <a:noFill/>
          <a:ln cap="sq" cmpd="sng" w="76200">
            <a:solidFill>
              <a:schemeClr val="accent1"/>
            </a:solidFill>
            <a:prstDash val="solid"/>
            <a:round/>
            <a:headEnd len="sm" w="sm" type="none"/>
            <a:tailEnd len="sm" w="sm" type="none"/>
          </a:ln>
        </p:spPr>
      </p:cxnSp>
      <p:sp>
        <p:nvSpPr>
          <p:cNvPr id="39" name="Google Shape;39;p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inor">
  <p:cSld name="Section Separator - Minor">
    <p:bg>
      <p:bgPr>
        <a:solidFill>
          <a:schemeClr val="lt1"/>
        </a:solidFill>
      </p:bgPr>
    </p:bg>
    <p:spTree>
      <p:nvGrpSpPr>
        <p:cNvPr id="41" name="Shape 41"/>
        <p:cNvGrpSpPr/>
        <p:nvPr/>
      </p:nvGrpSpPr>
      <p:grpSpPr>
        <a:xfrm>
          <a:off x="0" y="0"/>
          <a:ext cx="0" cy="0"/>
          <a:chOff x="0" y="0"/>
          <a:chExt cx="0" cy="0"/>
        </a:xfrm>
      </p:grpSpPr>
      <p:sp>
        <p:nvSpPr>
          <p:cNvPr id="42" name="Google Shape;42;p6"/>
          <p:cNvSpPr txBox="1"/>
          <p:nvPr>
            <p:ph type="ctrTitle"/>
          </p:nvPr>
        </p:nvSpPr>
        <p:spPr>
          <a:xfrm>
            <a:off x="1097280" y="758952"/>
            <a:ext cx="10058400" cy="35661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44" name="Google Shape;44;p6"/>
          <p:cNvCxnSpPr/>
          <p:nvPr/>
        </p:nvCxnSpPr>
        <p:spPr>
          <a:xfrm>
            <a:off x="1171575" y="4343400"/>
            <a:ext cx="9906000" cy="0"/>
          </a:xfrm>
          <a:prstGeom prst="straightConnector1">
            <a:avLst/>
          </a:prstGeom>
          <a:noFill/>
          <a:ln cap="sq" cmpd="sng" w="152400">
            <a:solidFill>
              <a:schemeClr val="accent1"/>
            </a:solidFill>
            <a:prstDash val="solid"/>
            <a:round/>
            <a:headEnd len="sm" w="sm" type="none"/>
            <a:tailEnd len="sm" w="sm" type="none"/>
          </a:ln>
        </p:spPr>
      </p:cxnSp>
      <p:sp>
        <p:nvSpPr>
          <p:cNvPr id="45" name="Google Shape;45;p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Point">
  <p:cSld name="Key Point">
    <p:bg>
      <p:bgPr>
        <a:solidFill>
          <a:schemeClr val="lt1"/>
        </a:solidFill>
      </p:bgPr>
    </p:bg>
    <p:spTree>
      <p:nvGrpSpPr>
        <p:cNvPr id="47" name="Shape 47"/>
        <p:cNvGrpSpPr/>
        <p:nvPr/>
      </p:nvGrpSpPr>
      <p:grpSpPr>
        <a:xfrm>
          <a:off x="0" y="0"/>
          <a:ext cx="0" cy="0"/>
          <a:chOff x="0" y="0"/>
          <a:chExt cx="0" cy="0"/>
        </a:xfrm>
      </p:grpSpPr>
      <p:sp>
        <p:nvSpPr>
          <p:cNvPr id="48" name="Google Shape;48;p7"/>
          <p:cNvSpPr txBox="1"/>
          <p:nvPr>
            <p:ph type="ctrTitle"/>
          </p:nvPr>
        </p:nvSpPr>
        <p:spPr>
          <a:xfrm>
            <a:off x="1097280" y="758951"/>
            <a:ext cx="10058400" cy="51465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49" name="Google Shape;49;p7"/>
          <p:cNvCxnSpPr/>
          <p:nvPr/>
        </p:nvCxnSpPr>
        <p:spPr>
          <a:xfrm>
            <a:off x="1143000" y="5895975"/>
            <a:ext cx="10012800" cy="9600"/>
          </a:xfrm>
          <a:prstGeom prst="straightConnector1">
            <a:avLst/>
          </a:prstGeom>
          <a:noFill/>
          <a:ln cap="sq" cmpd="sng" w="152400">
            <a:solidFill>
              <a:schemeClr val="accent1"/>
            </a:solidFill>
            <a:prstDash val="solid"/>
            <a:round/>
            <a:headEnd len="sm" w="sm" type="none"/>
            <a:tailEnd len="sm" w="sm" type="none"/>
          </a:ln>
        </p:spPr>
      </p:cxnSp>
      <p:sp>
        <p:nvSpPr>
          <p:cNvPr id="50" name="Google Shape;50;p7"/>
          <p:cNvSpPr txBox="1"/>
          <p:nvPr/>
        </p:nvSpPr>
        <p:spPr>
          <a:xfrm>
            <a:off x="10393193" y="167670"/>
            <a:ext cx="1114500" cy="1569600"/>
          </a:xfrm>
          <a:prstGeom prst="rect">
            <a:avLst/>
          </a:prstGeom>
          <a:noFill/>
          <a:ln>
            <a:noFill/>
          </a:ln>
          <a:effectLst>
            <a:outerShdw blurRad="63500" sx="102000" rotWithShape="0" algn="ctr" sy="102000">
              <a:srgbClr val="D9D9D9">
                <a:alpha val="40000"/>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accent1"/>
                </a:solidFill>
                <a:latin typeface="Arial"/>
                <a:ea typeface="Arial"/>
                <a:cs typeface="Arial"/>
                <a:sym typeface="Arial"/>
              </a:rPr>
              <a:t>🢇</a:t>
            </a:r>
            <a:endParaRPr b="1" i="0" sz="9600" u="none" cap="none" strike="noStrike">
              <a:solidFill>
                <a:schemeClr val="accent1"/>
              </a:solidFill>
              <a:latin typeface="Arial"/>
              <a:ea typeface="Arial"/>
              <a:cs typeface="Arial"/>
              <a:sym typeface="Arial"/>
            </a:endParaRPr>
          </a:p>
        </p:txBody>
      </p:sp>
      <p:sp>
        <p:nvSpPr>
          <p:cNvPr id="51" name="Google Shape;51;p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8"/>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 type="body"/>
          </p:nvPr>
        </p:nvSpPr>
        <p:spPr>
          <a:xfrm>
            <a:off x="1097279" y="1845734"/>
            <a:ext cx="4937700" cy="4023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8"/>
          <p:cNvSpPr txBox="1"/>
          <p:nvPr>
            <p:ph idx="2" type="body"/>
          </p:nvPr>
        </p:nvSpPr>
        <p:spPr>
          <a:xfrm>
            <a:off x="6217920" y="1845735"/>
            <a:ext cx="4937700" cy="4023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57" name="Google Shape;57;p8"/>
          <p:cNvCxnSpPr/>
          <p:nvPr/>
        </p:nvCxnSpPr>
        <p:spPr>
          <a:xfrm>
            <a:off x="1097280" y="1737360"/>
            <a:ext cx="10063200" cy="600"/>
          </a:xfrm>
          <a:prstGeom prst="straightConnector1">
            <a:avLst/>
          </a:prstGeom>
          <a:noFill/>
          <a:ln cap="sq" cmpd="sng" w="76200">
            <a:solidFill>
              <a:schemeClr val="accent1"/>
            </a:solidFill>
            <a:prstDash val="solid"/>
            <a:round/>
            <a:headEnd len="sm" w="sm" type="none"/>
            <a:tailEnd len="sm" w="sm" type="none"/>
          </a:ln>
        </p:spPr>
      </p:cxnSp>
      <p:sp>
        <p:nvSpPr>
          <p:cNvPr id="58" name="Google Shape;58;p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60" name="Shape 60"/>
        <p:cNvGrpSpPr/>
        <p:nvPr/>
      </p:nvGrpSpPr>
      <p:grpSpPr>
        <a:xfrm>
          <a:off x="0" y="0"/>
          <a:ext cx="0" cy="0"/>
          <a:chOff x="0" y="0"/>
          <a:chExt cx="0" cy="0"/>
        </a:xfrm>
      </p:grpSpPr>
      <p:sp>
        <p:nvSpPr>
          <p:cNvPr id="61" name="Google Shape;61;p9"/>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 type="body"/>
          </p:nvPr>
        </p:nvSpPr>
        <p:spPr>
          <a:xfrm>
            <a:off x="1097279" y="1845734"/>
            <a:ext cx="3240000" cy="4023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9"/>
          <p:cNvSpPr txBox="1"/>
          <p:nvPr>
            <p:ph idx="2" type="body"/>
          </p:nvPr>
        </p:nvSpPr>
        <p:spPr>
          <a:xfrm>
            <a:off x="7915680" y="1845734"/>
            <a:ext cx="3240000" cy="4023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64" name="Google Shape;64;p9"/>
          <p:cNvCxnSpPr/>
          <p:nvPr/>
        </p:nvCxnSpPr>
        <p:spPr>
          <a:xfrm>
            <a:off x="1097280" y="1737360"/>
            <a:ext cx="10063200" cy="600"/>
          </a:xfrm>
          <a:prstGeom prst="straightConnector1">
            <a:avLst/>
          </a:prstGeom>
          <a:noFill/>
          <a:ln cap="sq" cmpd="sng" w="76200">
            <a:solidFill>
              <a:schemeClr val="accent1"/>
            </a:solidFill>
            <a:prstDash val="solid"/>
            <a:round/>
            <a:headEnd len="sm" w="sm" type="none"/>
            <a:tailEnd len="sm" w="sm" type="none"/>
          </a:ln>
        </p:spPr>
      </p:cxnSp>
      <p:sp>
        <p:nvSpPr>
          <p:cNvPr id="65" name="Google Shape;65;p9"/>
          <p:cNvSpPr txBox="1"/>
          <p:nvPr>
            <p:ph idx="3" type="body"/>
          </p:nvPr>
        </p:nvSpPr>
        <p:spPr>
          <a:xfrm>
            <a:off x="4506480" y="1845734"/>
            <a:ext cx="3240000" cy="4023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6" name="Google Shape;66;p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10"/>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 type="body"/>
          </p:nvPr>
        </p:nvSpPr>
        <p:spPr>
          <a:xfrm>
            <a:off x="1097280" y="1846052"/>
            <a:ext cx="4937700" cy="7362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1" name="Google Shape;71;p10"/>
          <p:cNvSpPr txBox="1"/>
          <p:nvPr>
            <p:ph idx="2" type="body"/>
          </p:nvPr>
        </p:nvSpPr>
        <p:spPr>
          <a:xfrm>
            <a:off x="1097280" y="2582334"/>
            <a:ext cx="4937700" cy="3378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2" name="Google Shape;72;p10"/>
          <p:cNvSpPr txBox="1"/>
          <p:nvPr>
            <p:ph idx="3" type="body"/>
          </p:nvPr>
        </p:nvSpPr>
        <p:spPr>
          <a:xfrm>
            <a:off x="6217920" y="1846052"/>
            <a:ext cx="4937700" cy="7362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3" name="Google Shape;73;p10"/>
          <p:cNvSpPr txBox="1"/>
          <p:nvPr>
            <p:ph idx="4" type="body"/>
          </p:nvPr>
        </p:nvSpPr>
        <p:spPr>
          <a:xfrm>
            <a:off x="6217920" y="2582334"/>
            <a:ext cx="4937700" cy="3378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74" name="Google Shape;74;p10"/>
          <p:cNvCxnSpPr/>
          <p:nvPr/>
        </p:nvCxnSpPr>
        <p:spPr>
          <a:xfrm>
            <a:off x="1097280" y="1737360"/>
            <a:ext cx="10063200" cy="600"/>
          </a:xfrm>
          <a:prstGeom prst="straightConnector1">
            <a:avLst/>
          </a:prstGeom>
          <a:noFill/>
          <a:ln cap="sq" cmpd="sng" w="76200">
            <a:solidFill>
              <a:schemeClr val="accent1"/>
            </a:solidFill>
            <a:prstDash val="solid"/>
            <a:round/>
            <a:headEnd len="sm" w="sm" type="none"/>
            <a:tailEnd len="sm" w="sm" type="none"/>
          </a:ln>
        </p:spPr>
      </p:cxnSp>
      <p:sp>
        <p:nvSpPr>
          <p:cNvPr id="75" name="Google Shape;75;p1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22" Type="http://schemas.openxmlformats.org/officeDocument/2006/relationships/theme" Target="../theme/theme1.xml"/><Relationship Id="rId10" Type="http://schemas.openxmlformats.org/officeDocument/2006/relationships/slideLayout" Target="../slideLayouts/slideLayout7.xml"/><Relationship Id="rId21" Type="http://schemas.openxmlformats.org/officeDocument/2006/relationships/slideLayout" Target="../slideLayouts/slideLayout18.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656565"/>
                </a:solidFill>
                <a:latin typeface="Arial"/>
                <a:ea typeface="Arial"/>
                <a:cs typeface="Arial"/>
                <a:sym typeface="Arial"/>
              </a:defRPr>
            </a:lvl9pPr>
          </a:lstStyle>
          <a:p/>
        </p:txBody>
      </p:sp>
      <p:pic>
        <p:nvPicPr>
          <p:cNvPr id="12" name="Google Shape;12;p1"/>
          <p:cNvPicPr preferRelativeResize="0"/>
          <p:nvPr/>
        </p:nvPicPr>
        <p:blipFill rotWithShape="1">
          <a:blip r:embed="rId1">
            <a:alphaModFix/>
          </a:blip>
          <a:srcRect b="8933" l="6481" r="3738" t="7062"/>
          <a:stretch/>
        </p:blipFill>
        <p:spPr>
          <a:xfrm>
            <a:off x="1097280" y="6481397"/>
            <a:ext cx="569367" cy="179999"/>
          </a:xfrm>
          <a:prstGeom prst="rect">
            <a:avLst/>
          </a:prstGeom>
          <a:noFill/>
          <a:ln>
            <a:noFill/>
          </a:ln>
        </p:spPr>
      </p:pic>
      <p:pic>
        <p:nvPicPr>
          <p:cNvPr id="13" name="Google Shape;13;p1"/>
          <p:cNvPicPr preferRelativeResize="0"/>
          <p:nvPr/>
        </p:nvPicPr>
        <p:blipFill rotWithShape="1">
          <a:blip r:embed="rId2">
            <a:alphaModFix/>
          </a:blip>
          <a:srcRect b="0" l="0" r="0" t="0"/>
          <a:stretch/>
        </p:blipFill>
        <p:spPr>
          <a:xfrm>
            <a:off x="1799100" y="6391397"/>
            <a:ext cx="375521" cy="360000"/>
          </a:xfrm>
          <a:prstGeom prst="rect">
            <a:avLst/>
          </a:prstGeom>
          <a:noFill/>
          <a:ln>
            <a:noFill/>
          </a:ln>
        </p:spPr>
      </p:pic>
      <p:pic>
        <p:nvPicPr>
          <p:cNvPr id="14" name="Google Shape;14;p1"/>
          <p:cNvPicPr preferRelativeResize="0"/>
          <p:nvPr/>
        </p:nvPicPr>
        <p:blipFill rotWithShape="1">
          <a:blip r:embed="rId3">
            <a:alphaModFix/>
          </a:blip>
          <a:srcRect b="0" l="0" r="0" t="0"/>
          <a:stretch/>
        </p:blipFill>
        <p:spPr>
          <a:xfrm>
            <a:off x="5687115" y="6391397"/>
            <a:ext cx="817770" cy="270000"/>
          </a:xfrm>
          <a:prstGeom prst="rect">
            <a:avLst/>
          </a:prstGeom>
          <a:noFill/>
          <a:ln>
            <a:noFill/>
          </a:ln>
        </p:spPr>
      </p:pic>
      <p:sp>
        <p:nvSpPr>
          <p:cNvPr id="15" name="Google Shape;15;p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ctrTitle"/>
          </p:nvPr>
        </p:nvSpPr>
        <p:spPr>
          <a:xfrm>
            <a:off x="1097280" y="758952"/>
            <a:ext cx="10058400" cy="356610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FFFFFF"/>
              </a:buClr>
              <a:buSzPts val="7200"/>
              <a:buFont typeface="Arial"/>
              <a:buNone/>
            </a:pPr>
            <a:r>
              <a:rPr b="1" lang="en-US" sz="2900"/>
              <a:t>1_ReactJS-1_ Working With State Part 1 - SYNC_</a:t>
            </a:r>
            <a:endParaRPr b="1" sz="2900"/>
          </a:p>
        </p:txBody>
      </p:sp>
      <p:sp>
        <p:nvSpPr>
          <p:cNvPr id="150" name="Google Shape;150;p20"/>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MEAN/MERN STACK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19" name="Google Shape;219;p29"/>
          <p:cNvSpPr txBox="1"/>
          <p:nvPr>
            <p:ph type="title"/>
          </p:nvPr>
        </p:nvSpPr>
        <p:spPr>
          <a:xfrm>
            <a:off x="1066800" y="1018402"/>
            <a:ext cx="10058400" cy="5934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FUNDAMENTALS:</a:t>
            </a:r>
            <a:endParaRPr sz="3300"/>
          </a:p>
        </p:txBody>
      </p:sp>
      <p:graphicFrame>
        <p:nvGraphicFramePr>
          <p:cNvPr id="220" name="Google Shape;220;p29"/>
          <p:cNvGraphicFramePr/>
          <p:nvPr/>
        </p:nvGraphicFramePr>
        <p:xfrm>
          <a:off x="1066800" y="2219040"/>
          <a:ext cx="3000000" cy="3000000"/>
        </p:xfrm>
        <a:graphic>
          <a:graphicData uri="http://schemas.openxmlformats.org/drawingml/2006/table">
            <a:tbl>
              <a:tblPr>
                <a:noFill/>
                <a:tableStyleId>{F97243B6-E62F-43ED-8858-47C16F3C647A}</a:tableStyleId>
              </a:tblPr>
              <a:tblGrid>
                <a:gridCol w="10163175"/>
              </a:tblGrid>
              <a:tr h="74095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import { useState } from "react";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function Favorite Color()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const [color, setColor] = useState("");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1610325">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Notice that we are destructuring the return values of useState.</a:t>
                      </a:r>
                      <a:endParaRPr sz="1200" u="none" cap="none" strike="noStrike">
                        <a:latin typeface="Times New Roman"/>
                        <a:ea typeface="Times New Roman"/>
                        <a:cs typeface="Times New Roman"/>
                        <a:sym typeface="Times New Roman"/>
                      </a:endParaRPr>
                    </a:p>
                    <a:p>
                      <a:pPr indent="-292100" lvl="0" marL="457200" marR="0" rtl="0" algn="just">
                        <a:lnSpc>
                          <a:spcPct val="100000"/>
                        </a:lnSpc>
                        <a:spcBef>
                          <a:spcPts val="300"/>
                        </a:spcBef>
                        <a:spcAft>
                          <a:spcPts val="0"/>
                        </a:spcAft>
                        <a:buClr>
                          <a:srgbClr val="000000"/>
                        </a:buClr>
                        <a:buSzPts val="1000"/>
                        <a:buFont typeface="Courier New"/>
                        <a:buChar char="o"/>
                      </a:pPr>
                      <a:r>
                        <a:rPr lang="en-US" sz="1200" u="none" cap="none" strike="noStrike">
                          <a:latin typeface="Times New Roman"/>
                          <a:ea typeface="Times New Roman"/>
                          <a:cs typeface="Times New Roman"/>
                          <a:sym typeface="Times New Roman"/>
                        </a:rPr>
                        <a:t>The 1st value is color, which is the current state.</a:t>
                      </a:r>
                      <a:endParaRPr sz="1200" u="none" cap="none" strike="noStrike">
                        <a:latin typeface="Times New Roman"/>
                        <a:ea typeface="Times New Roman"/>
                        <a:cs typeface="Times New Roman"/>
                        <a:sym typeface="Times New Roman"/>
                      </a:endParaRPr>
                    </a:p>
                    <a:p>
                      <a:pPr indent="-292100" lvl="0" marL="457200" marR="0" rtl="0" algn="just">
                        <a:lnSpc>
                          <a:spcPct val="100000"/>
                        </a:lnSpc>
                        <a:spcBef>
                          <a:spcPts val="300"/>
                        </a:spcBef>
                        <a:spcAft>
                          <a:spcPts val="0"/>
                        </a:spcAft>
                        <a:buClr>
                          <a:srgbClr val="000000"/>
                        </a:buClr>
                        <a:buSzPts val="1000"/>
                        <a:buFont typeface="Courier New"/>
                        <a:buChar char="o"/>
                      </a:pPr>
                      <a:r>
                        <a:rPr lang="en-US" sz="1200" u="none" cap="none" strike="noStrike">
                          <a:latin typeface="Times New Roman"/>
                          <a:ea typeface="Times New Roman"/>
                          <a:cs typeface="Times New Roman"/>
                          <a:sym typeface="Times New Roman"/>
                        </a:rPr>
                        <a:t>The second value is the setColor, which is used to update the useState.</a:t>
                      </a:r>
                      <a:endParaRPr sz="1200" u="none" cap="none" strike="noStrike">
                        <a:latin typeface="Times New Roman"/>
                        <a:ea typeface="Times New Roman"/>
                        <a:cs typeface="Times New Roman"/>
                        <a:sym typeface="Times New Roman"/>
                      </a:endParaRPr>
                    </a:p>
                    <a:p>
                      <a:pPr indent="-292100" lvl="0" marL="457200" marR="0" rtl="0" algn="just">
                        <a:lnSpc>
                          <a:spcPct val="100000"/>
                        </a:lnSpc>
                        <a:spcBef>
                          <a:spcPts val="300"/>
                        </a:spcBef>
                        <a:spcAft>
                          <a:spcPts val="0"/>
                        </a:spcAft>
                        <a:buClr>
                          <a:srgbClr val="000000"/>
                        </a:buClr>
                        <a:buSzPts val="1000"/>
                        <a:buFont typeface="Courier New"/>
                        <a:buChar char="o"/>
                      </a:pPr>
                      <a:r>
                        <a:rPr lang="en-US" sz="1200" u="none" cap="none" strike="noStrike">
                          <a:latin typeface="Times New Roman"/>
                          <a:ea typeface="Times New Roman"/>
                          <a:cs typeface="Times New Roman"/>
                          <a:sym typeface="Times New Roman"/>
                        </a:rPr>
                        <a:t>These names of variables can have the name we like.</a:t>
                      </a:r>
                      <a:endParaRPr sz="1200" u="none" cap="none" strike="noStrike">
                        <a:latin typeface="Times New Roman"/>
                        <a:ea typeface="Times New Roman"/>
                        <a:cs typeface="Times New Roman"/>
                        <a:sym typeface="Times New Roman"/>
                      </a:endParaRPr>
                    </a:p>
                    <a:p>
                      <a:pPr indent="-292100" lvl="0" marL="457200" marR="0" rtl="0" algn="just">
                        <a:lnSpc>
                          <a:spcPct val="100000"/>
                        </a:lnSpc>
                        <a:spcBef>
                          <a:spcPts val="300"/>
                        </a:spcBef>
                        <a:spcAft>
                          <a:spcPts val="0"/>
                        </a:spcAft>
                        <a:buClr>
                          <a:srgbClr val="000000"/>
                        </a:buClr>
                        <a:buSzPts val="1000"/>
                        <a:buFont typeface="Courier New"/>
                        <a:buChar char="o"/>
                      </a:pPr>
                      <a:r>
                        <a:rPr lang="en-US" sz="1200" u="none" cap="none" strike="noStrike">
                          <a:latin typeface="Times New Roman"/>
                          <a:ea typeface="Times New Roman"/>
                          <a:cs typeface="Times New Roman"/>
                          <a:sym typeface="Times New Roman"/>
                        </a:rPr>
                        <a:t>Set a initial state to the empty string: useState(").</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140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Example: Use the state variable in rendered component.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16230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import { useState } from "react";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import ReactDOM from "react-dom/client";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function Favorite Color()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const [color, setColor] = useState("red");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back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My favourite color is {color}!</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const root = ReactDOM.createRoot(document.getElementById('root'));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root.render(</a:t>
                      </a:r>
                      <a:r>
                        <a:rPr lang="en-US" sz="1050" u="none" cap="none" strike="noStrike">
                          <a:solidFill>
                            <a:srgbClr val="808080"/>
                          </a:solidFill>
                          <a:latin typeface="Consolas"/>
                          <a:ea typeface="Consolas"/>
                          <a:cs typeface="Consolas"/>
                          <a:sym typeface="Consolas"/>
                        </a:rPr>
                        <a:t>&lt;</a:t>
                      </a:r>
                      <a:r>
                        <a:rPr lang="en-US" sz="1050" u="none" cap="none" strike="noStrike">
                          <a:solidFill>
                            <a:srgbClr val="F44747"/>
                          </a:solidFill>
                          <a:latin typeface="Consolas"/>
                          <a:ea typeface="Consolas"/>
                          <a:cs typeface="Consolas"/>
                          <a:sym typeface="Consolas"/>
                        </a:rPr>
                        <a:t>FavoriteColor</a:t>
                      </a:r>
                      <a:r>
                        <a:rPr lang="en-US" sz="1050" u="none" cap="none" strike="noStrike">
                          <a:solidFill>
                            <a:srgbClr val="808080"/>
                          </a:solidFill>
                          <a:latin typeface="Consolas"/>
                          <a:ea typeface="Consolas"/>
                          <a:cs typeface="Consolas"/>
                          <a:sym typeface="Consolas"/>
                        </a:rPr>
                        <a:t> /&gt;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Closing (3 mins)</a:t>
            </a:r>
            <a:endParaRPr/>
          </a:p>
        </p:txBody>
      </p:sp>
      <p:sp>
        <p:nvSpPr>
          <p:cNvPr id="226" name="Google Shape;226;p3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227" name="Google Shape;227;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Opening (5 mins)</a:t>
            </a:r>
            <a:endParaRPr/>
          </a:p>
        </p:txBody>
      </p:sp>
      <p:sp>
        <p:nvSpPr>
          <p:cNvPr id="156" name="Google Shape;156;p2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57" name="Google Shape;157;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Learning Objectives:</a:t>
            </a:r>
            <a:endParaRPr/>
          </a:p>
        </p:txBody>
      </p:sp>
      <p:sp>
        <p:nvSpPr>
          <p:cNvPr id="163" name="Google Shape;163;p22"/>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1400"/>
              </a:spcBef>
              <a:spcAft>
                <a:spcPts val="0"/>
              </a:spcAft>
              <a:buSzPts val="1800"/>
              <a:buNone/>
            </a:pPr>
            <a:r>
              <a:t/>
            </a:r>
            <a:endParaRPr/>
          </a:p>
          <a:p>
            <a:pPr indent="-144780" lvl="1" marL="384048" rtl="0" algn="l">
              <a:lnSpc>
                <a:spcPct val="100000"/>
              </a:lnSpc>
              <a:spcBef>
                <a:spcPts val="0"/>
              </a:spcBef>
              <a:spcAft>
                <a:spcPts val="0"/>
              </a:spcAft>
              <a:buClr>
                <a:srgbClr val="000000"/>
              </a:buClr>
              <a:buSzPts val="1200"/>
              <a:buFont typeface="Times New Roman"/>
              <a:buChar char="►"/>
            </a:pPr>
            <a:r>
              <a:rPr lang="en-US" sz="2000"/>
              <a:t>Stateful React components </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useState functional argument </a:t>
            </a:r>
            <a:endParaRPr sz="2000"/>
          </a:p>
          <a:p>
            <a:pPr indent="0" lvl="0" marL="914400" rtl="0" algn="l">
              <a:lnSpc>
                <a:spcPct val="100000"/>
              </a:lnSpc>
              <a:spcBef>
                <a:spcPts val="0"/>
              </a:spcBef>
              <a:spcAft>
                <a:spcPts val="0"/>
              </a:spcAft>
              <a:buSzPts val="1800"/>
              <a:buNone/>
            </a:pPr>
            <a:r>
              <a:t/>
            </a:r>
            <a:endParaRPr sz="2000"/>
          </a:p>
          <a:p>
            <a:pPr indent="0" lvl="0" marL="914400" rtl="0" algn="l">
              <a:lnSpc>
                <a:spcPct val="100000"/>
              </a:lnSpc>
              <a:spcBef>
                <a:spcPts val="0"/>
              </a:spcBef>
              <a:spcAft>
                <a:spcPts val="0"/>
              </a:spcAft>
              <a:buSzPts val="1800"/>
              <a:buNone/>
            </a:pPr>
            <a:r>
              <a:t/>
            </a:r>
            <a:endParaRPr sz="2000"/>
          </a:p>
          <a:p>
            <a:pPr indent="0" lvl="0" marL="914400"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p:txBody>
      </p:sp>
      <p:sp>
        <p:nvSpPr>
          <p:cNvPr id="164" name="Google Shape;164;p2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65" name="Google Shape;165;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Content (25 mins)</a:t>
            </a:r>
            <a:endParaRPr/>
          </a:p>
        </p:txBody>
      </p:sp>
      <p:sp>
        <p:nvSpPr>
          <p:cNvPr id="171" name="Google Shape;171;p2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72" name="Google Shape;172;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1066800" y="966827"/>
            <a:ext cx="10058400" cy="5934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FUNDAMENTALS:</a:t>
            </a:r>
            <a:endParaRPr sz="3300"/>
          </a:p>
        </p:txBody>
      </p:sp>
      <p:sp>
        <p:nvSpPr>
          <p:cNvPr id="178" name="Google Shape;178;p2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79" name="Google Shape;179;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0" name="Google Shape;180;p24"/>
          <p:cNvGraphicFramePr/>
          <p:nvPr/>
        </p:nvGraphicFramePr>
        <p:xfrm>
          <a:off x="1066800" y="1793075"/>
          <a:ext cx="3000000" cy="3000000"/>
        </p:xfrm>
        <a:graphic>
          <a:graphicData uri="http://schemas.openxmlformats.org/drawingml/2006/table">
            <a:tbl>
              <a:tblPr>
                <a:noFill/>
                <a:tableStyleId>{F97243B6-E62F-43ED-8858-47C16F3C647A}</a:tableStyleId>
              </a:tblPr>
              <a:tblGrid>
                <a:gridCol w="5429650"/>
                <a:gridCol w="4788450"/>
              </a:tblGrid>
              <a:tr h="43487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Stateful React components</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The state is an updatable structure that is used to contain data or information about the component. The state in a component can change over time. The change in state over time can happen as a response to user action or system event. A component with the state is known as stateful components. It is the heart of the react component which determines the behavior of the component and how it will render. They are also responsible for making a component dynamic and interactive.</a:t>
                      </a:r>
                      <a:endParaRPr sz="1200" u="none" cap="none" strike="noStrike">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A state must be kept as simple as possible. It can be set by using the setState() method and calling setState() method triggers UI updates. A state represents the component's local state or information. It can only be accessed or modified inside the component or by the component directly. To set an initial state before any interaction occurs, we need to use the getInitialState() method.</a:t>
                      </a:r>
                      <a:endParaRPr sz="1200" u="none" cap="none" strike="noStrike">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For example, if we have five components that need data or information from the state, then we need to create one container component that will keep the state for all of them.</a:t>
                      </a:r>
                      <a:endParaRPr sz="1200" u="none" cap="none" strike="noStrike">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To define a state, you have to first declare a default set of values for defining the component's initial state. To do this, add a class constructor which assigns an initial state using this.state. The 'this.state' property can be rendered inside render() method.</a:t>
                      </a:r>
                      <a:endParaRPr sz="1200" u="none" cap="none" strike="noStrike">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Example: The below sample code shows how we can create a stateful component using ES6 syntax.</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FFFFFF"/>
                          </a:solidFill>
                          <a:latin typeface="Times New Roman"/>
                          <a:ea typeface="Times New Roman"/>
                          <a:cs typeface="Times New Roman"/>
                          <a:sym typeface="Times New Roman"/>
                        </a:rPr>
                        <a:t>import React, { Component } from 'react';  </a:t>
                      </a:r>
                      <a:endParaRPr sz="12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FFFFFF"/>
                          </a:solidFill>
                          <a:latin typeface="Times New Roman"/>
                          <a:ea typeface="Times New Roman"/>
                          <a:cs typeface="Times New Roman"/>
                          <a:sym typeface="Times New Roman"/>
                        </a:rPr>
                        <a:t>class App extends React.Component {  </a:t>
                      </a:r>
                      <a:endParaRPr sz="12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FFFFFF"/>
                          </a:solidFill>
                          <a:latin typeface="Times New Roman"/>
                          <a:ea typeface="Times New Roman"/>
                          <a:cs typeface="Times New Roman"/>
                          <a:sym typeface="Times New Roman"/>
                        </a:rPr>
                        <a:t> constructor() {  </a:t>
                      </a:r>
                      <a:endParaRPr sz="12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FFFFFF"/>
                          </a:solidFill>
                          <a:latin typeface="Times New Roman"/>
                          <a:ea typeface="Times New Roman"/>
                          <a:cs typeface="Times New Roman"/>
                          <a:sym typeface="Times New Roman"/>
                        </a:rPr>
                        <a:t>      super();        </a:t>
                      </a:r>
                      <a:endParaRPr sz="12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FFFFFF"/>
                          </a:solidFill>
                          <a:latin typeface="Times New Roman"/>
                          <a:ea typeface="Times New Roman"/>
                          <a:cs typeface="Times New Roman"/>
                          <a:sym typeface="Times New Roman"/>
                        </a:rPr>
                        <a:t>      this.state = { displayBio: true };  </a:t>
                      </a:r>
                      <a:endParaRPr sz="12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FFFFFF"/>
                          </a:solidFill>
                          <a:latin typeface="Times New Roman"/>
                          <a:ea typeface="Times New Roman"/>
                          <a:cs typeface="Times New Roman"/>
                          <a:sym typeface="Times New Roman"/>
                        </a:rPr>
                        <a:t>      }  </a:t>
                      </a:r>
                      <a:endParaRPr sz="12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FFFFFF"/>
                          </a:solidFill>
                          <a:latin typeface="Times New Roman"/>
                          <a:ea typeface="Times New Roman"/>
                          <a:cs typeface="Times New Roman"/>
                          <a:sym typeface="Times New Roman"/>
                        </a:rPr>
                        <a:t>      render() {  </a:t>
                      </a:r>
                      <a:endParaRPr sz="12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FFFFFF"/>
                          </a:solidFill>
                          <a:latin typeface="Times New Roman"/>
                          <a:ea typeface="Times New Roman"/>
                          <a:cs typeface="Times New Roman"/>
                          <a:sym typeface="Times New Roman"/>
                        </a:rPr>
                        <a:t>          const bio = this.state.displayBio ? (  </a:t>
                      </a:r>
                      <a:endParaRPr sz="12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FFFFFF"/>
                          </a:solidFill>
                          <a:latin typeface="Times New Roman"/>
                          <a:ea typeface="Times New Roman"/>
                          <a:cs typeface="Times New Roman"/>
                          <a:sym typeface="Times New Roman"/>
                        </a:rPr>
                        <a:t>              &lt;div&gt;  </a:t>
                      </a:r>
                      <a:endParaRPr sz="12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FFFFFF"/>
                          </a:solidFill>
                          <a:latin typeface="Times New Roman"/>
                          <a:ea typeface="Times New Roman"/>
                          <a:cs typeface="Times New Roman"/>
                          <a:sym typeface="Times New Roman"/>
                        </a:rPr>
                        <a:t>                  &lt;p&gt;&lt;h3&gt; Write some text here&lt;/h3&gt;&lt;/p&gt;   </a:t>
                      </a:r>
                      <a:endParaRPr sz="12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FFFFFF"/>
                          </a:solidFill>
                          <a:latin typeface="Times New Roman"/>
                          <a:ea typeface="Times New Roman"/>
                          <a:cs typeface="Times New Roman"/>
                          <a:sym typeface="Times New Roman"/>
                        </a:rPr>
                        <a:t>            &lt;/div&gt;  </a:t>
                      </a:r>
                      <a:endParaRPr sz="12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FFFFFF"/>
                          </a:solidFill>
                          <a:latin typeface="Times New Roman"/>
                          <a:ea typeface="Times New Roman"/>
                          <a:cs typeface="Times New Roman"/>
                          <a:sym typeface="Times New Roman"/>
                        </a:rPr>
                        <a:t>              ) : null;  </a:t>
                      </a:r>
                      <a:endParaRPr sz="12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FFFFFF"/>
                          </a:solidFill>
                          <a:latin typeface="Times New Roman"/>
                          <a:ea typeface="Times New Roman"/>
                          <a:cs typeface="Times New Roman"/>
                          <a:sym typeface="Times New Roman"/>
                        </a:rPr>
                        <a:t>              return (  </a:t>
                      </a:r>
                      <a:endParaRPr sz="12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FFFFFF"/>
                          </a:solidFill>
                          <a:latin typeface="Times New Roman"/>
                          <a:ea typeface="Times New Roman"/>
                          <a:cs typeface="Times New Roman"/>
                          <a:sym typeface="Times New Roman"/>
                        </a:rPr>
                        <a:t>                  &lt;div&gt;  </a:t>
                      </a:r>
                      <a:endParaRPr sz="12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FFFFFF"/>
                          </a:solidFill>
                          <a:latin typeface="Times New Roman"/>
                          <a:ea typeface="Times New Roman"/>
                          <a:cs typeface="Times New Roman"/>
                          <a:sym typeface="Times New Roman"/>
                        </a:rPr>
                        <a:t>                      &lt;h1&gt; Welcome !! &lt;/h1&gt;  </a:t>
                      </a:r>
                      <a:endParaRPr sz="12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FFFFFF"/>
                          </a:solidFill>
                          <a:latin typeface="Times New Roman"/>
                          <a:ea typeface="Times New Roman"/>
                          <a:cs typeface="Times New Roman"/>
                          <a:sym typeface="Times New Roman"/>
                        </a:rPr>
                        <a:t>                      { bio }   </a:t>
                      </a:r>
                      <a:endParaRPr sz="12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FFFFFF"/>
                          </a:solidFill>
                          <a:latin typeface="Times New Roman"/>
                          <a:ea typeface="Times New Roman"/>
                          <a:cs typeface="Times New Roman"/>
                          <a:sym typeface="Times New Roman"/>
                        </a:rPr>
                        <a:t>                  &lt;/div&gt;  </a:t>
                      </a:r>
                      <a:endParaRPr sz="12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FFFFFF"/>
                          </a:solidFill>
                          <a:latin typeface="Times New Roman"/>
                          <a:ea typeface="Times New Roman"/>
                          <a:cs typeface="Times New Roman"/>
                          <a:sym typeface="Times New Roman"/>
                        </a:rPr>
                        <a:t>              );  </a:t>
                      </a:r>
                      <a:endParaRPr sz="12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FFFFFF"/>
                          </a:solidFill>
                          <a:latin typeface="Times New Roman"/>
                          <a:ea typeface="Times New Roman"/>
                          <a:cs typeface="Times New Roman"/>
                          <a:sym typeface="Times New Roman"/>
                        </a:rPr>
                        <a:t>     }  </a:t>
                      </a:r>
                      <a:endParaRPr sz="12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FFFFFF"/>
                          </a:solidFill>
                          <a:latin typeface="Times New Roman"/>
                          <a:ea typeface="Times New Roman"/>
                          <a:cs typeface="Times New Roman"/>
                          <a:sym typeface="Times New Roman"/>
                        </a:rPr>
                        <a:t>}  </a:t>
                      </a:r>
                      <a:endParaRPr sz="12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FFFFFF"/>
                          </a:solidFill>
                          <a:latin typeface="Times New Roman"/>
                          <a:ea typeface="Times New Roman"/>
                          <a:cs typeface="Times New Roman"/>
                          <a:sym typeface="Times New Roman"/>
                        </a:rPr>
                        <a:t>export default App;  </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25"/>
          <p:cNvSpPr txBox="1"/>
          <p:nvPr>
            <p:ph type="title"/>
          </p:nvPr>
        </p:nvSpPr>
        <p:spPr>
          <a:xfrm>
            <a:off x="997125" y="1018427"/>
            <a:ext cx="10058400" cy="5934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FUNDAMENTALS:</a:t>
            </a:r>
            <a:endParaRPr sz="3300"/>
          </a:p>
        </p:txBody>
      </p:sp>
      <p:sp>
        <p:nvSpPr>
          <p:cNvPr id="186" name="Google Shape;186;p2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87" name="Google Shape;187;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8" name="Google Shape;188;p25"/>
          <p:cNvGraphicFramePr/>
          <p:nvPr/>
        </p:nvGraphicFramePr>
        <p:xfrm>
          <a:off x="1206175" y="2372340"/>
          <a:ext cx="3000000" cy="3000000"/>
        </p:xfrm>
        <a:graphic>
          <a:graphicData uri="http://schemas.openxmlformats.org/drawingml/2006/table">
            <a:tbl>
              <a:tblPr>
                <a:noFill/>
                <a:tableStyleId>{F97243B6-E62F-43ED-8858-47C16F3C647A}</a:tableStyleId>
              </a:tblPr>
              <a:tblGrid>
                <a:gridCol w="9849350"/>
              </a:tblGrid>
              <a:tr h="2592825">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Note: To set the state, it is required to call the super() method in the constructor. It is because </a:t>
                      </a:r>
                      <a:r>
                        <a:rPr b="1" lang="en-US" sz="1200" u="none" cap="none" strike="noStrike">
                          <a:latin typeface="Times New Roman"/>
                          <a:ea typeface="Times New Roman"/>
                          <a:cs typeface="Times New Roman"/>
                          <a:sym typeface="Times New Roman"/>
                        </a:rPr>
                        <a:t>this.state</a:t>
                      </a:r>
                      <a:r>
                        <a:rPr lang="en-US" sz="1200" u="none" cap="none" strike="noStrike">
                          <a:latin typeface="Times New Roman"/>
                          <a:ea typeface="Times New Roman"/>
                          <a:cs typeface="Times New Roman"/>
                          <a:sym typeface="Times New Roman"/>
                        </a:rPr>
                        <a:t> is uninitialized before the </a:t>
                      </a:r>
                      <a:r>
                        <a:rPr b="1" lang="en-US" sz="1200" u="none" cap="none" strike="noStrike">
                          <a:latin typeface="Times New Roman"/>
                          <a:ea typeface="Times New Roman"/>
                          <a:cs typeface="Times New Roman"/>
                          <a:sym typeface="Times New Roman"/>
                        </a:rPr>
                        <a:t>super</a:t>
                      </a:r>
                      <a:r>
                        <a:rPr lang="en-US" sz="1200" u="none" cap="none" strike="noStrike">
                          <a:latin typeface="Times New Roman"/>
                          <a:ea typeface="Times New Roman"/>
                          <a:cs typeface="Times New Roman"/>
                          <a:sym typeface="Times New Roman"/>
                        </a:rPr>
                        <a:t>() method has been called.:</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140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Changing the State:</a:t>
                      </a:r>
                      <a:endParaRPr b="1"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We can change the component state by using the </a:t>
                      </a:r>
                      <a:r>
                        <a:rPr b="1" lang="en-US" sz="1200" u="none" cap="none" strike="noStrike">
                          <a:latin typeface="Times New Roman"/>
                          <a:ea typeface="Times New Roman"/>
                          <a:cs typeface="Times New Roman"/>
                          <a:sym typeface="Times New Roman"/>
                        </a:rPr>
                        <a:t>setState</a:t>
                      </a:r>
                      <a:r>
                        <a:rPr lang="en-US" sz="1200" u="none" cap="none" strike="noStrike">
                          <a:latin typeface="Times New Roman"/>
                          <a:ea typeface="Times New Roman"/>
                          <a:cs typeface="Times New Roman"/>
                          <a:sym typeface="Times New Roman"/>
                        </a:rPr>
                        <a:t>() method and passing a new state object as the argument. Now, create a new method </a:t>
                      </a:r>
                      <a:r>
                        <a:rPr b="1" lang="en-US" sz="1200" u="none" cap="none" strike="noStrike">
                          <a:latin typeface="Times New Roman"/>
                          <a:ea typeface="Times New Roman"/>
                          <a:cs typeface="Times New Roman"/>
                          <a:sym typeface="Times New Roman"/>
                        </a:rPr>
                        <a:t>toggleDisplayBio</a:t>
                      </a:r>
                      <a:r>
                        <a:rPr lang="en-US" sz="1200" u="none" cap="none" strike="noStrike">
                          <a:latin typeface="Times New Roman"/>
                          <a:ea typeface="Times New Roman"/>
                          <a:cs typeface="Times New Roman"/>
                          <a:sym typeface="Times New Roman"/>
                        </a:rPr>
                        <a:t>() in the above example and bind this keyword to the </a:t>
                      </a:r>
                      <a:r>
                        <a:rPr b="1" lang="en-US" sz="1200" u="none" cap="none" strike="noStrike">
                          <a:latin typeface="Times New Roman"/>
                          <a:ea typeface="Times New Roman"/>
                          <a:cs typeface="Times New Roman"/>
                          <a:sym typeface="Times New Roman"/>
                        </a:rPr>
                        <a:t>toggleDisplayBio</a:t>
                      </a:r>
                      <a:r>
                        <a:rPr lang="en-US" sz="1200" u="none" cap="none" strike="noStrike">
                          <a:latin typeface="Times New Roman"/>
                          <a:ea typeface="Times New Roman"/>
                          <a:cs typeface="Times New Roman"/>
                          <a:sym typeface="Times New Roman"/>
                        </a:rPr>
                        <a:t>() method otherwise we can't access this inside </a:t>
                      </a:r>
                      <a:r>
                        <a:rPr b="1" lang="en-US" sz="1200" u="none" cap="none" strike="noStrike">
                          <a:latin typeface="Times New Roman"/>
                          <a:ea typeface="Times New Roman"/>
                          <a:cs typeface="Times New Roman"/>
                          <a:sym typeface="Times New Roman"/>
                        </a:rPr>
                        <a:t>toggleDisplayBio</a:t>
                      </a:r>
                      <a:r>
                        <a:rPr lang="en-US" sz="1200" u="none" cap="none" strike="noStrike">
                          <a:latin typeface="Times New Roman"/>
                          <a:ea typeface="Times New Roman"/>
                          <a:cs typeface="Times New Roman"/>
                          <a:sym typeface="Times New Roman"/>
                        </a:rPr>
                        <a:t>() method.</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				</a:t>
                      </a:r>
                      <a:r>
                        <a:rPr b="1" lang="en-US" sz="1200" u="none" cap="none" strike="noStrike">
                          <a:latin typeface="Times New Roman"/>
                          <a:ea typeface="Times New Roman"/>
                          <a:cs typeface="Times New Roman"/>
                          <a:sym typeface="Times New Roman"/>
                        </a:rPr>
                        <a:t>this.toggleDisplayBio = this.toggleDisplayBio.bind(this);  </a:t>
                      </a:r>
                      <a:endParaRPr b="1" sz="1200" u="none" cap="none" strike="noStrike">
                        <a:latin typeface="Times New Roman"/>
                        <a:ea typeface="Times New Roman"/>
                        <a:cs typeface="Times New Roman"/>
                        <a:sym typeface="Times New Roman"/>
                      </a:endParaRPr>
                    </a:p>
                    <a:p>
                      <a:pPr indent="0" lvl="0" marL="0" marR="0" rtl="0" algn="just">
                        <a:lnSpc>
                          <a:spcPct val="100000"/>
                        </a:lnSpc>
                        <a:spcBef>
                          <a:spcPts val="160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Example: </a:t>
                      </a:r>
                      <a:r>
                        <a:rPr lang="en-US" sz="1200" u="none" cap="none" strike="noStrike">
                          <a:latin typeface="Times New Roman"/>
                          <a:ea typeface="Times New Roman"/>
                          <a:cs typeface="Times New Roman"/>
                          <a:sym typeface="Times New Roman"/>
                        </a:rPr>
                        <a:t>In this example, we are going to add a button to the </a:t>
                      </a:r>
                      <a:r>
                        <a:rPr b="1" lang="en-US" sz="1200" u="none" cap="none" strike="noStrike">
                          <a:latin typeface="Times New Roman"/>
                          <a:ea typeface="Times New Roman"/>
                          <a:cs typeface="Times New Roman"/>
                          <a:sym typeface="Times New Roman"/>
                        </a:rPr>
                        <a:t>render</a:t>
                      </a:r>
                      <a:r>
                        <a:rPr lang="en-US" sz="1200" u="none" cap="none" strike="noStrike">
                          <a:latin typeface="Times New Roman"/>
                          <a:ea typeface="Times New Roman"/>
                          <a:cs typeface="Times New Roman"/>
                          <a:sym typeface="Times New Roman"/>
                        </a:rPr>
                        <a:t>() method. Clicking on this button triggers the </a:t>
                      </a:r>
                      <a:r>
                        <a:rPr b="1" lang="en-US" sz="1200" u="none" cap="none" strike="noStrike">
                          <a:latin typeface="Times New Roman"/>
                          <a:ea typeface="Times New Roman"/>
                          <a:cs typeface="Times New Roman"/>
                          <a:sym typeface="Times New Roman"/>
                        </a:rPr>
                        <a:t>toggleDisplayBio</a:t>
                      </a:r>
                      <a:r>
                        <a:rPr lang="en-US" sz="1200" u="none" cap="none" strike="noStrike">
                          <a:latin typeface="Times New Roman"/>
                          <a:ea typeface="Times New Roman"/>
                          <a:cs typeface="Times New Roman"/>
                          <a:sym typeface="Times New Roman"/>
                        </a:rPr>
                        <a:t>() method which displays the desired output.</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195" name="Google Shape;195;p26"/>
          <p:cNvSpPr txBox="1"/>
          <p:nvPr/>
        </p:nvSpPr>
        <p:spPr>
          <a:xfrm>
            <a:off x="1164375" y="999850"/>
            <a:ext cx="10058400" cy="53565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import React, { Component } from 'react';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class App extends React.Component {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constructor() {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super();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this.state = { displayBio: false };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console.log('Component this', this);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this.toggleDisplayBio = this.toggleDisplayBio.bind(this);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toggleDisplayBio(){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this.setState({displayBio: !this.state.displayBio});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render() {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return (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div</a:t>
            </a:r>
            <a:r>
              <a:rPr b="0" i="0" lang="en-US" sz="1050" u="none" cap="none" strike="noStrike">
                <a:solidFill>
                  <a:srgbClr val="808080"/>
                </a:solidFill>
                <a:latin typeface="Consolas"/>
                <a:ea typeface="Consolas"/>
                <a:cs typeface="Consolas"/>
                <a:sym typeface="Consolas"/>
              </a:rPr>
              <a:t>&gt;</a:t>
            </a:r>
            <a:r>
              <a:rPr b="0" i="0" lang="en-US" sz="1050" u="none" cap="none" strike="noStrike">
                <a:solidFill>
                  <a:srgbClr val="D4D4D4"/>
                </a:solidFill>
                <a:latin typeface="Consolas"/>
                <a:ea typeface="Consolas"/>
                <a:cs typeface="Consolas"/>
                <a:sym typeface="Consolas"/>
              </a:rPr>
              <a:t>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h1</a:t>
            </a:r>
            <a:r>
              <a:rPr b="0" i="0" lang="en-US" sz="1050" u="none" cap="none" strike="noStrike">
                <a:solidFill>
                  <a:srgbClr val="808080"/>
                </a:solidFill>
                <a:latin typeface="Consolas"/>
                <a:ea typeface="Consolas"/>
                <a:cs typeface="Consolas"/>
                <a:sym typeface="Consolas"/>
              </a:rPr>
              <a:t>&gt;</a:t>
            </a:r>
            <a:r>
              <a:rPr b="0" i="0" lang="en-US" sz="1050" u="none" cap="none" strike="noStrike">
                <a:solidFill>
                  <a:srgbClr val="D4D4D4"/>
                </a:solidFill>
                <a:latin typeface="Consolas"/>
                <a:ea typeface="Consolas"/>
                <a:cs typeface="Consolas"/>
                <a:sym typeface="Consolas"/>
              </a:rPr>
              <a:t>Welcome!!</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h1</a:t>
            </a:r>
            <a:r>
              <a:rPr b="0" i="0" lang="en-US" sz="1050" u="none" cap="none" strike="noStrike">
                <a:solidFill>
                  <a:srgbClr val="808080"/>
                </a:solidFill>
                <a:latin typeface="Consolas"/>
                <a:ea typeface="Consolas"/>
                <a:cs typeface="Consolas"/>
                <a:sym typeface="Consolas"/>
              </a:rPr>
              <a:t>&gt;</a:t>
            </a:r>
            <a:r>
              <a:rPr b="0" i="0" lang="en-US" sz="1050" u="none" cap="none" strike="noStrike">
                <a:solidFill>
                  <a:srgbClr val="D4D4D4"/>
                </a:solidFill>
                <a:latin typeface="Consolas"/>
                <a:ea typeface="Consolas"/>
                <a:cs typeface="Consolas"/>
                <a:sym typeface="Consolas"/>
              </a:rPr>
              <a:t>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this.state.displayBio ? (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div</a:t>
            </a:r>
            <a:r>
              <a:rPr b="0" i="0" lang="en-US" sz="1050" u="none" cap="none" strike="noStrike">
                <a:solidFill>
                  <a:srgbClr val="808080"/>
                </a:solidFill>
                <a:latin typeface="Consolas"/>
                <a:ea typeface="Consolas"/>
                <a:cs typeface="Consolas"/>
                <a:sym typeface="Consolas"/>
              </a:rPr>
              <a:t>&gt;</a:t>
            </a:r>
            <a:r>
              <a:rPr b="0" i="0" lang="en-US" sz="1050" u="none" cap="none" strike="noStrike">
                <a:solidFill>
                  <a:srgbClr val="D4D4D4"/>
                </a:solidFill>
                <a:latin typeface="Consolas"/>
                <a:ea typeface="Consolas"/>
                <a:cs typeface="Consolas"/>
                <a:sym typeface="Consolas"/>
              </a:rPr>
              <a:t>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p</a:t>
            </a:r>
            <a:r>
              <a:rPr b="0" i="0" lang="en-US" sz="1050" u="none" cap="none" strike="noStrike">
                <a:solidFill>
                  <a:srgbClr val="808080"/>
                </a:solidFill>
                <a:latin typeface="Consolas"/>
                <a:ea typeface="Consolas"/>
                <a:cs typeface="Consolas"/>
                <a:sym typeface="Consolas"/>
              </a:rPr>
              <a:t>&gt;&lt;</a:t>
            </a:r>
            <a:r>
              <a:rPr b="0" i="0" lang="en-US" sz="1050" u="none" cap="none" strike="noStrike">
                <a:solidFill>
                  <a:srgbClr val="569CD6"/>
                </a:solidFill>
                <a:latin typeface="Consolas"/>
                <a:ea typeface="Consolas"/>
                <a:cs typeface="Consolas"/>
                <a:sym typeface="Consolas"/>
              </a:rPr>
              <a:t>h4</a:t>
            </a:r>
            <a:r>
              <a:rPr b="0" i="0" lang="en-US" sz="1050" u="none" cap="none" strike="noStrike">
                <a:solidFill>
                  <a:srgbClr val="808080"/>
                </a:solidFill>
                <a:latin typeface="Consolas"/>
                <a:ea typeface="Consolas"/>
                <a:cs typeface="Consolas"/>
                <a:sym typeface="Consolas"/>
              </a:rPr>
              <a:t>&gt;</a:t>
            </a:r>
            <a:r>
              <a:rPr b="0" i="0" lang="en-US" sz="1050" u="none" cap="none" strike="noStrike">
                <a:solidFill>
                  <a:srgbClr val="D4D4D4"/>
                </a:solidFill>
                <a:latin typeface="Consolas"/>
                <a:ea typeface="Consolas"/>
                <a:cs typeface="Consolas"/>
                <a:sym typeface="Consolas"/>
              </a:rPr>
              <a:t>Some text.</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h4</a:t>
            </a:r>
            <a:r>
              <a:rPr b="0" i="0" lang="en-US" sz="1050" u="none" cap="none" strike="noStrike">
                <a:solidFill>
                  <a:srgbClr val="808080"/>
                </a:solidFill>
                <a:latin typeface="Consolas"/>
                <a:ea typeface="Consolas"/>
                <a:cs typeface="Consolas"/>
                <a:sym typeface="Consolas"/>
              </a:rPr>
              <a:t>&gt;&lt;/</a:t>
            </a:r>
            <a:r>
              <a:rPr b="0" i="0" lang="en-US" sz="1050" u="none" cap="none" strike="noStrike">
                <a:solidFill>
                  <a:srgbClr val="569CD6"/>
                </a:solidFill>
                <a:latin typeface="Consolas"/>
                <a:ea typeface="Consolas"/>
                <a:cs typeface="Consolas"/>
                <a:sym typeface="Consolas"/>
              </a:rPr>
              <a:t>p</a:t>
            </a:r>
            <a:r>
              <a:rPr b="0" i="0" lang="en-US" sz="1050" u="none" cap="none" strike="noStrike">
                <a:solidFill>
                  <a:srgbClr val="808080"/>
                </a:solidFill>
                <a:latin typeface="Consolas"/>
                <a:ea typeface="Consolas"/>
                <a:cs typeface="Consolas"/>
                <a:sym typeface="Consolas"/>
              </a:rPr>
              <a:t>&gt;</a:t>
            </a:r>
            <a:r>
              <a:rPr b="0" i="0" lang="en-US" sz="1050" u="none" cap="none" strike="noStrike">
                <a:solidFill>
                  <a:srgbClr val="D4D4D4"/>
                </a:solidFill>
                <a:latin typeface="Consolas"/>
                <a:ea typeface="Consolas"/>
                <a:cs typeface="Consolas"/>
                <a:sym typeface="Consolas"/>
              </a:rPr>
              <a:t>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button</a:t>
            </a: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9CDCFE"/>
                </a:solidFill>
                <a:latin typeface="Consolas"/>
                <a:ea typeface="Consolas"/>
                <a:cs typeface="Consolas"/>
                <a:sym typeface="Consolas"/>
              </a:rPr>
              <a:t>onClick</a:t>
            </a:r>
            <a:r>
              <a:rPr b="0" i="0" lang="en-US" sz="1050" u="none" cap="none" strike="noStrike">
                <a:solidFill>
                  <a:srgbClr val="D4D4D4"/>
                </a:solidFill>
                <a:latin typeface="Consolas"/>
                <a:ea typeface="Consolas"/>
                <a:cs typeface="Consolas"/>
                <a:sym typeface="Consolas"/>
              </a:rPr>
              <a:t>=</a:t>
            </a:r>
            <a:r>
              <a:rPr b="0" i="0" lang="en-US" sz="1050" u="none" cap="none" strike="noStrike">
                <a:solidFill>
                  <a:srgbClr val="CE9178"/>
                </a:solidFill>
                <a:latin typeface="Consolas"/>
                <a:ea typeface="Consolas"/>
                <a:cs typeface="Consolas"/>
                <a:sym typeface="Consolas"/>
              </a:rPr>
              <a:t>{this.toggleDisplayBio}</a:t>
            </a:r>
            <a:r>
              <a:rPr b="0" i="0" lang="en-US" sz="1050" u="none" cap="none" strike="noStrike">
                <a:solidFill>
                  <a:srgbClr val="808080"/>
                </a:solidFill>
                <a:latin typeface="Consolas"/>
                <a:ea typeface="Consolas"/>
                <a:cs typeface="Consolas"/>
                <a:sym typeface="Consolas"/>
              </a:rPr>
              <a:t>&gt;</a:t>
            </a:r>
            <a:r>
              <a:rPr b="0" i="0" lang="en-US" sz="1050" u="none" cap="none" strike="noStrike">
                <a:solidFill>
                  <a:srgbClr val="D4D4D4"/>
                </a:solidFill>
                <a:latin typeface="Consolas"/>
                <a:ea typeface="Consolas"/>
                <a:cs typeface="Consolas"/>
                <a:sym typeface="Consolas"/>
              </a:rPr>
              <a:t> Show Less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button</a:t>
            </a:r>
            <a:r>
              <a:rPr b="0" i="0" lang="en-US" sz="1050" u="none" cap="none" strike="noStrike">
                <a:solidFill>
                  <a:srgbClr val="808080"/>
                </a:solidFill>
                <a:latin typeface="Consolas"/>
                <a:ea typeface="Consolas"/>
                <a:cs typeface="Consolas"/>
                <a:sym typeface="Consolas"/>
              </a:rPr>
              <a:t>&gt;</a:t>
            </a:r>
            <a:r>
              <a:rPr b="0" i="0" lang="en-US" sz="1050" u="none" cap="none" strike="noStrike">
                <a:solidFill>
                  <a:srgbClr val="D4D4D4"/>
                </a:solidFill>
                <a:latin typeface="Consolas"/>
                <a:ea typeface="Consolas"/>
                <a:cs typeface="Consolas"/>
                <a:sym typeface="Consolas"/>
              </a:rPr>
              <a:t>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div</a:t>
            </a:r>
            <a:r>
              <a:rPr b="0" i="0" lang="en-US" sz="1050" u="none" cap="none" strike="noStrike">
                <a:solidFill>
                  <a:srgbClr val="808080"/>
                </a:solidFill>
                <a:latin typeface="Consolas"/>
                <a:ea typeface="Consolas"/>
                <a:cs typeface="Consolas"/>
                <a:sym typeface="Consolas"/>
              </a:rPr>
              <a:t>&gt;</a:t>
            </a:r>
            <a:r>
              <a:rPr b="0" i="0" lang="en-US" sz="1050" u="none" cap="none" strike="noStrike">
                <a:solidFill>
                  <a:srgbClr val="D4D4D4"/>
                </a:solidFill>
                <a:latin typeface="Consolas"/>
                <a:ea typeface="Consolas"/>
                <a:cs typeface="Consolas"/>
                <a:sym typeface="Consolas"/>
              </a:rPr>
              <a:t>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 : (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div</a:t>
            </a:r>
            <a:r>
              <a:rPr b="0" i="0" lang="en-US" sz="1050" u="none" cap="none" strike="noStrike">
                <a:solidFill>
                  <a:srgbClr val="808080"/>
                </a:solidFill>
                <a:latin typeface="Consolas"/>
                <a:ea typeface="Consolas"/>
                <a:cs typeface="Consolas"/>
                <a:sym typeface="Consolas"/>
              </a:rPr>
              <a:t>&gt;</a:t>
            </a:r>
            <a:r>
              <a:rPr b="0" i="0" lang="en-US" sz="1050" u="none" cap="none" strike="noStrike">
                <a:solidFill>
                  <a:srgbClr val="D4D4D4"/>
                </a:solidFill>
                <a:latin typeface="Consolas"/>
                <a:ea typeface="Consolas"/>
                <a:cs typeface="Consolas"/>
                <a:sym typeface="Consolas"/>
              </a:rPr>
              <a:t>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button</a:t>
            </a: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9CDCFE"/>
                </a:solidFill>
                <a:latin typeface="Consolas"/>
                <a:ea typeface="Consolas"/>
                <a:cs typeface="Consolas"/>
                <a:sym typeface="Consolas"/>
              </a:rPr>
              <a:t>onClick</a:t>
            </a:r>
            <a:r>
              <a:rPr b="0" i="0" lang="en-US" sz="1050" u="none" cap="none" strike="noStrike">
                <a:solidFill>
                  <a:srgbClr val="D4D4D4"/>
                </a:solidFill>
                <a:latin typeface="Consolas"/>
                <a:ea typeface="Consolas"/>
                <a:cs typeface="Consolas"/>
                <a:sym typeface="Consolas"/>
              </a:rPr>
              <a:t>=</a:t>
            </a:r>
            <a:r>
              <a:rPr b="0" i="0" lang="en-US" sz="1050" u="none" cap="none" strike="noStrike">
                <a:solidFill>
                  <a:srgbClr val="CE9178"/>
                </a:solidFill>
                <a:latin typeface="Consolas"/>
                <a:ea typeface="Consolas"/>
                <a:cs typeface="Consolas"/>
                <a:sym typeface="Consolas"/>
              </a:rPr>
              <a:t>{this.toggleDisplayBio}</a:t>
            </a:r>
            <a:r>
              <a:rPr b="0" i="0" lang="en-US" sz="1050" u="none" cap="none" strike="noStrike">
                <a:solidFill>
                  <a:srgbClr val="808080"/>
                </a:solidFill>
                <a:latin typeface="Consolas"/>
                <a:ea typeface="Consolas"/>
                <a:cs typeface="Consolas"/>
                <a:sym typeface="Consolas"/>
              </a:rPr>
              <a:t>&gt;</a:t>
            </a:r>
            <a:r>
              <a:rPr b="0" i="0" lang="en-US" sz="1050" u="none" cap="none" strike="noStrike">
                <a:solidFill>
                  <a:srgbClr val="D4D4D4"/>
                </a:solidFill>
                <a:latin typeface="Consolas"/>
                <a:ea typeface="Consolas"/>
                <a:cs typeface="Consolas"/>
                <a:sym typeface="Consolas"/>
              </a:rPr>
              <a:t> Read More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button</a:t>
            </a:r>
            <a:r>
              <a:rPr b="0" i="0" lang="en-US" sz="1050" u="none" cap="none" strike="noStrike">
                <a:solidFill>
                  <a:srgbClr val="808080"/>
                </a:solidFill>
                <a:latin typeface="Consolas"/>
                <a:ea typeface="Consolas"/>
                <a:cs typeface="Consolas"/>
                <a:sym typeface="Consolas"/>
              </a:rPr>
              <a:t>&gt;</a:t>
            </a:r>
            <a:r>
              <a:rPr b="0" i="0" lang="en-US" sz="1050" u="none" cap="none" strike="noStrike">
                <a:solidFill>
                  <a:srgbClr val="D4D4D4"/>
                </a:solidFill>
                <a:latin typeface="Consolas"/>
                <a:ea typeface="Consolas"/>
                <a:cs typeface="Consolas"/>
                <a:sym typeface="Consolas"/>
              </a:rPr>
              <a:t>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div</a:t>
            </a:r>
            <a:r>
              <a:rPr b="0" i="0" lang="en-US" sz="1050" u="none" cap="none" strike="noStrike">
                <a:solidFill>
                  <a:srgbClr val="808080"/>
                </a:solidFill>
                <a:latin typeface="Consolas"/>
                <a:ea typeface="Consolas"/>
                <a:cs typeface="Consolas"/>
                <a:sym typeface="Consolas"/>
              </a:rPr>
              <a:t>&gt;</a:t>
            </a:r>
            <a:r>
              <a:rPr b="0" i="0" lang="en-US" sz="1050" u="none" cap="none" strike="noStrike">
                <a:solidFill>
                  <a:srgbClr val="D4D4D4"/>
                </a:solidFill>
                <a:latin typeface="Consolas"/>
                <a:ea typeface="Consolas"/>
                <a:cs typeface="Consolas"/>
                <a:sym typeface="Consolas"/>
              </a:rPr>
              <a:t>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div</a:t>
            </a:r>
            <a:r>
              <a:rPr b="0" i="0" lang="en-US" sz="1050" u="none" cap="none" strike="noStrike">
                <a:solidFill>
                  <a:srgbClr val="808080"/>
                </a:solidFill>
                <a:latin typeface="Consolas"/>
                <a:ea typeface="Consolas"/>
                <a:cs typeface="Consolas"/>
                <a:sym typeface="Consolas"/>
              </a:rPr>
              <a:t>&gt;</a:t>
            </a:r>
            <a:r>
              <a:rPr b="0" i="0" lang="en-US" sz="1050" u="none" cap="none" strike="noStrike">
                <a:solidFill>
                  <a:srgbClr val="D4D4D4"/>
                </a:solidFill>
                <a:latin typeface="Consolas"/>
                <a:ea typeface="Consolas"/>
                <a:cs typeface="Consolas"/>
                <a:sym typeface="Consolas"/>
              </a:rPr>
              <a:t>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export default App;  </a:t>
            </a:r>
            <a:endParaRPr b="0" i="0" sz="1200" u="none" cap="none" strike="noStrike">
              <a:solidFill>
                <a:srgbClr val="000000"/>
              </a:solidFill>
              <a:latin typeface="Times New Roman"/>
              <a:ea typeface="Times New Roman"/>
              <a:cs typeface="Times New Roman"/>
              <a:sym typeface="Times New Roman"/>
            </a:endParaRPr>
          </a:p>
        </p:txBody>
      </p:sp>
      <p:sp>
        <p:nvSpPr>
          <p:cNvPr id="196" name="Google Shape;196;p26"/>
          <p:cNvSpPr txBox="1"/>
          <p:nvPr>
            <p:ph type="title"/>
          </p:nvPr>
        </p:nvSpPr>
        <p:spPr>
          <a:xfrm>
            <a:off x="1066800" y="321452"/>
            <a:ext cx="10058400" cy="5934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FUNDAMENTALS:</a:t>
            </a:r>
            <a:endParaRPr sz="3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03" name="Google Shape;203;p27"/>
          <p:cNvSpPr txBox="1"/>
          <p:nvPr>
            <p:ph type="title"/>
          </p:nvPr>
        </p:nvSpPr>
        <p:spPr>
          <a:xfrm>
            <a:off x="1066800" y="1018402"/>
            <a:ext cx="10058400" cy="5934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FUNDAMENTALS:</a:t>
            </a:r>
            <a:endParaRPr sz="3300"/>
          </a:p>
        </p:txBody>
      </p:sp>
      <p:graphicFrame>
        <p:nvGraphicFramePr>
          <p:cNvPr id="204" name="Google Shape;204;p27"/>
          <p:cNvGraphicFramePr/>
          <p:nvPr/>
        </p:nvGraphicFramePr>
        <p:xfrm>
          <a:off x="1066800" y="1689340"/>
          <a:ext cx="3000000" cy="3000000"/>
        </p:xfrm>
        <a:graphic>
          <a:graphicData uri="http://schemas.openxmlformats.org/drawingml/2006/table">
            <a:tbl>
              <a:tblPr>
                <a:noFill/>
                <a:tableStyleId>{F97243B6-E62F-43ED-8858-47C16F3C647A}</a:tableStyleId>
              </a:tblPr>
              <a:tblGrid>
                <a:gridCol w="9849350"/>
              </a:tblGrid>
              <a:tr h="17766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useState</a:t>
                      </a:r>
                      <a:endParaRPr b="1" sz="1200" u="none" cap="none" strike="noStrike">
                        <a:latin typeface="Times New Roman"/>
                        <a:ea typeface="Times New Roman"/>
                        <a:cs typeface="Times New Roman"/>
                        <a:sym typeface="Times New Roman"/>
                      </a:endParaRPr>
                    </a:p>
                    <a:p>
                      <a:pPr indent="-292100" lvl="0" marL="457200" marR="0" rtl="0" algn="l">
                        <a:lnSpc>
                          <a:spcPct val="100000"/>
                        </a:lnSpc>
                        <a:spcBef>
                          <a:spcPts val="1440"/>
                        </a:spcBef>
                        <a:spcAft>
                          <a:spcPts val="0"/>
                        </a:spcAft>
                        <a:buClr>
                          <a:srgbClr val="000000"/>
                        </a:buClr>
                        <a:buSzPts val="1000"/>
                        <a:buFont typeface="Noto Sans Symbols"/>
                        <a:buChar char="●"/>
                      </a:pPr>
                      <a:r>
                        <a:rPr lang="en-US" sz="1200" u="none" cap="none" strike="noStrike">
                          <a:latin typeface="Times New Roman"/>
                          <a:ea typeface="Times New Roman"/>
                          <a:cs typeface="Times New Roman"/>
                          <a:sym typeface="Times New Roman"/>
                        </a:rPr>
                        <a:t>The React useState Hook allows us to track state in a function component.</a:t>
                      </a:r>
                      <a:endParaRPr sz="1200" u="none" cap="none" strike="noStrike">
                        <a:latin typeface="Times New Roman"/>
                        <a:ea typeface="Times New Roman"/>
                        <a:cs typeface="Times New Roman"/>
                        <a:sym typeface="Times New Roman"/>
                      </a:endParaRPr>
                    </a:p>
                    <a:p>
                      <a:pPr indent="-292100" lvl="0" marL="457200" marR="0" rtl="0" algn="l">
                        <a:lnSpc>
                          <a:spcPct val="100000"/>
                        </a:lnSpc>
                        <a:spcBef>
                          <a:spcPts val="0"/>
                        </a:spcBef>
                        <a:spcAft>
                          <a:spcPts val="0"/>
                        </a:spcAft>
                        <a:buClr>
                          <a:srgbClr val="000000"/>
                        </a:buClr>
                        <a:buSzPts val="1000"/>
                        <a:buFont typeface="Noto Sans Symbols"/>
                        <a:buChar char="●"/>
                      </a:pPr>
                      <a:r>
                        <a:rPr lang="en-US" sz="1200" u="none" cap="none" strike="noStrike">
                          <a:latin typeface="Times New Roman"/>
                          <a:ea typeface="Times New Roman"/>
                          <a:cs typeface="Times New Roman"/>
                          <a:sym typeface="Times New Roman"/>
                        </a:rPr>
                        <a:t>State generally refers to data or properties that need to be tracking in an application.</a:t>
                      </a:r>
                      <a:endParaRPr sz="1200" u="none" cap="none" strike="noStrike">
                        <a:latin typeface="Times New Roman"/>
                        <a:ea typeface="Times New Roman"/>
                        <a:cs typeface="Times New Roman"/>
                        <a:sym typeface="Times New Roman"/>
                      </a:endParaRPr>
                    </a:p>
                    <a:p>
                      <a:pPr indent="-292100" lvl="0" marL="457200" marR="0" rtl="0" algn="just">
                        <a:lnSpc>
                          <a:spcPct val="100000"/>
                        </a:lnSpc>
                        <a:spcBef>
                          <a:spcPts val="0"/>
                        </a:spcBef>
                        <a:spcAft>
                          <a:spcPts val="0"/>
                        </a:spcAft>
                        <a:buClr>
                          <a:srgbClr val="000000"/>
                        </a:buClr>
                        <a:buSzPts val="1000"/>
                        <a:buFont typeface="Noto Sans Symbols"/>
                        <a:buChar char="●"/>
                      </a:pPr>
                      <a:r>
                        <a:rPr lang="en-US" sz="1200" u="none" cap="none" strike="noStrike">
                          <a:latin typeface="Times New Roman"/>
                          <a:ea typeface="Times New Roman"/>
                          <a:cs typeface="Times New Roman"/>
                          <a:sym typeface="Times New Roman"/>
                        </a:rPr>
                        <a:t>UseState Hook is used to keep track of Strings, Like Numbers, Booleans, Arrays, Objects, and other combinations of these.</a:t>
                      </a:r>
                      <a:endParaRPr sz="1200" u="none" cap="none" strike="noStrike">
                        <a:latin typeface="Times New Roman"/>
                        <a:ea typeface="Times New Roman"/>
                        <a:cs typeface="Times New Roman"/>
                        <a:sym typeface="Times New Roman"/>
                      </a:endParaRPr>
                    </a:p>
                    <a:p>
                      <a:pPr indent="-292100" lvl="0" marL="457200" marR="0" rtl="0" algn="just">
                        <a:lnSpc>
                          <a:spcPct val="100000"/>
                        </a:lnSpc>
                        <a:spcBef>
                          <a:spcPts val="0"/>
                        </a:spcBef>
                        <a:spcAft>
                          <a:spcPts val="0"/>
                        </a:spcAft>
                        <a:buClr>
                          <a:srgbClr val="000000"/>
                        </a:buClr>
                        <a:buSzPts val="1000"/>
                        <a:buFont typeface="Noto Sans Symbols"/>
                        <a:buChar char="●"/>
                      </a:pPr>
                      <a:r>
                        <a:rPr lang="en-US" sz="1200" u="none" cap="none" strike="noStrike">
                          <a:latin typeface="Times New Roman"/>
                          <a:ea typeface="Times New Roman"/>
                          <a:cs typeface="Times New Roman"/>
                          <a:sym typeface="Times New Roman"/>
                        </a:rPr>
                        <a:t>UseState is a function that takes only one argument at a time, the initial state, and it returns two values: the current state and a state case.</a:t>
                      </a:r>
                      <a:endParaRPr sz="1200" u="none" cap="none" strike="noStrike">
                        <a:latin typeface="Times New Roman"/>
                        <a:ea typeface="Times New Roman"/>
                        <a:cs typeface="Times New Roman"/>
                        <a:sym typeface="Times New Roman"/>
                      </a:endParaRPr>
                    </a:p>
                    <a:p>
                      <a:pPr indent="-292100" lvl="0" marL="457200" marR="0" rtl="0" algn="just">
                        <a:lnSpc>
                          <a:spcPct val="100000"/>
                        </a:lnSpc>
                        <a:spcBef>
                          <a:spcPts val="0"/>
                        </a:spcBef>
                        <a:spcAft>
                          <a:spcPts val="0"/>
                        </a:spcAft>
                        <a:buClr>
                          <a:srgbClr val="000000"/>
                        </a:buClr>
                        <a:buSzPts val="1000"/>
                        <a:buFont typeface="Noto Sans Symbols"/>
                        <a:buChar char="●"/>
                      </a:pPr>
                      <a:r>
                        <a:rPr lang="en-US" sz="1200" u="none" cap="none" strike="noStrike">
                          <a:latin typeface="Times New Roman"/>
                          <a:ea typeface="Times New Roman"/>
                          <a:cs typeface="Times New Roman"/>
                          <a:sym typeface="Times New Roman"/>
                        </a:rPr>
                        <a:t>If we print the useState() function in the React dev tools (console.log(useState)), we notice that it returns an array containing the argument that you have put in the useState function.</a:t>
                      </a:r>
                      <a:endParaRPr sz="1200" u="none" cap="none" strike="noStrike">
                        <a:latin typeface="Times New Roman"/>
                        <a:ea typeface="Times New Roman"/>
                        <a:cs typeface="Times New Roman"/>
                        <a:sym typeface="Times New Roman"/>
                      </a:endParaRPr>
                    </a:p>
                    <a:p>
                      <a:pPr indent="-292100" lvl="0" marL="457200" marR="0" rtl="0" algn="just">
                        <a:lnSpc>
                          <a:spcPct val="100000"/>
                        </a:lnSpc>
                        <a:spcBef>
                          <a:spcPts val="0"/>
                        </a:spcBef>
                        <a:spcAft>
                          <a:spcPts val="0"/>
                        </a:spcAft>
                        <a:buClr>
                          <a:srgbClr val="000000"/>
                        </a:buClr>
                        <a:buSzPts val="1000"/>
                        <a:buFont typeface="Noto Sans Symbols"/>
                        <a:buChar char="●"/>
                      </a:pPr>
                      <a:r>
                        <a:rPr lang="en-US" sz="1200" u="none" cap="none" strike="noStrike">
                          <a:latin typeface="Times New Roman"/>
                          <a:ea typeface="Times New Roman"/>
                          <a:cs typeface="Times New Roman"/>
                          <a:sym typeface="Times New Roman"/>
                        </a:rPr>
                        <a:t>UseState Hook is used when you want to change the text after clicking a button, like creating a counter.</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75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Import useState: </a:t>
                      </a:r>
                      <a:r>
                        <a:rPr lang="en-US" sz="1200" u="none" cap="none" strike="noStrike">
                          <a:latin typeface="Times New Roman"/>
                          <a:ea typeface="Times New Roman"/>
                          <a:cs typeface="Times New Roman"/>
                          <a:sym typeface="Times New Roman"/>
                        </a:rPr>
                        <a:t>To use the useState Hook, we first need to import it into our component.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778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import React, { useState } from "react" </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296025">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useState() is a built-in function which comes by the React library.</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778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import { useState } from "react";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22050">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useState() is only used inside a functional component.</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8094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Application constant = () =&gt;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const [counter, setCounter] = useState(0);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 JSX elements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11" name="Google Shape;211;p28"/>
          <p:cNvSpPr txBox="1"/>
          <p:nvPr>
            <p:ph type="title"/>
          </p:nvPr>
        </p:nvSpPr>
        <p:spPr>
          <a:xfrm>
            <a:off x="1066800" y="1018402"/>
            <a:ext cx="10058400" cy="5934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FUNDAMENTALS:</a:t>
            </a:r>
            <a:endParaRPr sz="3300"/>
          </a:p>
        </p:txBody>
      </p:sp>
      <p:graphicFrame>
        <p:nvGraphicFramePr>
          <p:cNvPr id="212" name="Google Shape;212;p28"/>
          <p:cNvGraphicFramePr/>
          <p:nvPr/>
        </p:nvGraphicFramePr>
        <p:xfrm>
          <a:off x="1066800" y="1689340"/>
          <a:ext cx="3000000" cy="3000000"/>
        </p:xfrm>
        <a:graphic>
          <a:graphicData uri="http://schemas.openxmlformats.org/drawingml/2006/table">
            <a:tbl>
              <a:tblPr>
                <a:noFill/>
                <a:tableStyleId>{F97243B6-E62F-43ED-8858-47C16F3C647A}</a:tableStyleId>
              </a:tblPr>
              <a:tblGrid>
                <a:gridCol w="9849350"/>
              </a:tblGrid>
              <a:tr h="661500">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useState() returns a tuple. The parameter of the array is the current state of value. The second parameter is the function that allows updating the value of the state.</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778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setCounter(counter + 1); </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296025">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React useState() example: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778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Application constant = () =&gt;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const [counter, setCounter] = React.useState(0);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const handleClick = () =&gt; setCounter(counter + 1);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return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&lt;&gt;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Counter: {counter}</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onClick</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{handleClick}</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Increase</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&lt;/&gt;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22050">
                <a:tc>
                  <a:txBody>
                    <a:bodyPr/>
                    <a:lstStyle/>
                    <a:p>
                      <a:pPr indent="0" lvl="0" marL="0" marR="0" rtl="0" algn="just">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Initialize useState: </a:t>
                      </a:r>
                      <a:r>
                        <a:rPr lang="en-US" sz="1200" u="none" cap="none" strike="noStrike">
                          <a:latin typeface="Times New Roman"/>
                          <a:ea typeface="Times New Roman"/>
                          <a:cs typeface="Times New Roman"/>
                          <a:sym typeface="Times New Roman"/>
                        </a:rPr>
                        <a:t>Initialize our state by calling the use State on the function component. useState accepts the initial state and returns the two values which are given below:</a:t>
                      </a:r>
                      <a:endParaRPr sz="1200" u="none" cap="none" strike="noStrike">
                        <a:latin typeface="Times New Roman"/>
                        <a:ea typeface="Times New Roman"/>
                        <a:cs typeface="Times New Roman"/>
                        <a:sym typeface="Times New Roman"/>
                      </a:endParaRPr>
                    </a:p>
                    <a:p>
                      <a:pPr indent="-292100" lvl="0" marL="457200" marR="0" rtl="0" algn="just">
                        <a:lnSpc>
                          <a:spcPct val="100000"/>
                        </a:lnSpc>
                        <a:spcBef>
                          <a:spcPts val="400"/>
                        </a:spcBef>
                        <a:spcAft>
                          <a:spcPts val="0"/>
                        </a:spcAft>
                        <a:buClr>
                          <a:srgbClr val="000000"/>
                        </a:buClr>
                        <a:buSzPts val="1000"/>
                        <a:buFont typeface="Courier New"/>
                        <a:buChar char="o"/>
                      </a:pPr>
                      <a:r>
                        <a:rPr lang="en-US" sz="1200" u="none" cap="none" strike="noStrike">
                          <a:latin typeface="Times New Roman"/>
                          <a:ea typeface="Times New Roman"/>
                          <a:cs typeface="Times New Roman"/>
                          <a:sym typeface="Times New Roman"/>
                        </a:rPr>
                        <a:t>The current status of useCase.</a:t>
                      </a:r>
                      <a:endParaRPr sz="1200" u="none" cap="none" strike="noStrike">
                        <a:latin typeface="Times New Roman"/>
                        <a:ea typeface="Times New Roman"/>
                        <a:cs typeface="Times New Roman"/>
                        <a:sym typeface="Times New Roman"/>
                      </a:endParaRPr>
                    </a:p>
                    <a:p>
                      <a:pPr indent="-292100" lvl="0" marL="457200" marR="0" rtl="0" algn="just">
                        <a:lnSpc>
                          <a:spcPct val="100000"/>
                        </a:lnSpc>
                        <a:spcBef>
                          <a:spcPts val="300"/>
                        </a:spcBef>
                        <a:spcAft>
                          <a:spcPts val="0"/>
                        </a:spcAft>
                        <a:buClr>
                          <a:srgbClr val="000000"/>
                        </a:buClr>
                        <a:buSzPts val="1000"/>
                        <a:buFont typeface="Courier New"/>
                        <a:buChar char="o"/>
                      </a:pPr>
                      <a:r>
                        <a:rPr lang="en-US" sz="1200" u="none" cap="none" strike="noStrike">
                          <a:latin typeface="Times New Roman"/>
                          <a:ea typeface="Times New Roman"/>
                          <a:cs typeface="Times New Roman"/>
                          <a:sym typeface="Times New Roman"/>
                        </a:rPr>
                        <a:t>And a function that updates the state.</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140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Example:  </a:t>
                      </a:r>
                      <a:r>
                        <a:rPr lang="en-US" sz="1200" u="none" cap="none" strike="noStrike">
                          <a:latin typeface="Times New Roman"/>
                          <a:ea typeface="Times New Roman"/>
                          <a:cs typeface="Times New Roman"/>
                          <a:sym typeface="Times New Roman"/>
                        </a:rPr>
                        <a:t>Initialize the state at the top of the function component.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Theme1">
  <a:themeElements>
    <a:clrScheme name="TechLift 1">
      <a:dk1>
        <a:srgbClr val="333333"/>
      </a:dk1>
      <a:lt1>
        <a:srgbClr val="F2F2F2"/>
      </a:lt1>
      <a:dk2>
        <a:srgbClr val="273C75"/>
      </a:dk2>
      <a:lt2>
        <a:srgbClr val="FDB823"/>
      </a:lt2>
      <a:accent1>
        <a:srgbClr val="0BE881"/>
      </a:accent1>
      <a:accent2>
        <a:srgbClr val="FED330"/>
      </a:accent2>
      <a:accent3>
        <a:srgbClr val="0097E6"/>
      </a:accent3>
      <a:accent4>
        <a:srgbClr val="FA8231"/>
      </a:accent4>
      <a:accent5>
        <a:srgbClr val="8E44AD"/>
      </a:accent5>
      <a:accent6>
        <a:srgbClr val="FA8231"/>
      </a:accent6>
      <a:hlink>
        <a:srgbClr val="ED1B2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0D4CEB536B37499FF605EABBA1649A" ma:contentTypeVersion="18" ma:contentTypeDescription="Create a new document." ma:contentTypeScope="" ma:versionID="42284d3473392e3855eab728922f0527">
  <xsd:schema xmlns:xsd="http://www.w3.org/2001/XMLSchema" xmlns:xs="http://www.w3.org/2001/XMLSchema" xmlns:p="http://schemas.microsoft.com/office/2006/metadata/properties" xmlns:ns2="dffc2d62-02fd-49cb-8e37-7788bb0cad48" xmlns:ns3="80782c8c-842d-4d61-859b-2c968903b156" targetNamespace="http://schemas.microsoft.com/office/2006/metadata/properties" ma:root="true" ma:fieldsID="1062c1af6ef3b6ab203531a114db4c3f" ns2:_="" ns3:_="">
    <xsd:import namespace="dffc2d62-02fd-49cb-8e37-7788bb0cad48"/>
    <xsd:import namespace="80782c8c-842d-4d61-859b-2c968903b156"/>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c2d62-02fd-49cb-8e37-7788bb0cad4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4" nillable="true" ma:displayName="Taxonomy Catch All Column" ma:hidden="true" ma:list="{6ae76d3f-67b7-4fa4-a107-3a568caecef8}" ma:internalName="TaxCatchAll" ma:showField="CatchAllData" ma:web="dffc2d62-02fd-49cb-8e37-7788bb0cad4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0782c8c-842d-4d61-859b-2c968903b156"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ffba1a00-cd55-4846-a578-cb4195594600"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782c8c-842d-4d61-859b-2c968903b156">
      <Terms xmlns="http://schemas.microsoft.com/office/infopath/2007/PartnerControls"/>
    </lcf76f155ced4ddcb4097134ff3c332f>
    <TaxCatchAll xmlns="dffc2d62-02fd-49cb-8e37-7788bb0cad48" xsi:nil="true"/>
  </documentManagement>
</p:properties>
</file>

<file path=customXml/itemProps1.xml><?xml version="1.0" encoding="utf-8"?>
<ds:datastoreItem xmlns:ds="http://schemas.openxmlformats.org/officeDocument/2006/customXml" ds:itemID="{7806D4A7-1C7F-46A9-86C2-7718A062D3DB}"/>
</file>

<file path=customXml/itemProps2.xml><?xml version="1.0" encoding="utf-8"?>
<ds:datastoreItem xmlns:ds="http://schemas.openxmlformats.org/officeDocument/2006/customXml" ds:itemID="{AC04F332-DBA1-4C7C-A864-DBD7BC9C8113}"/>
</file>

<file path=customXml/itemProps3.xml><?xml version="1.0" encoding="utf-8"?>
<ds:datastoreItem xmlns:ds="http://schemas.openxmlformats.org/officeDocument/2006/customXml" ds:itemID="{22794104-4F97-4908-876E-37712567492C}"/>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0x0101004E0D4CEB536B37499FF605EABBA1649A</vt:lpwstr>
  </property>
</Properties>
</file>