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542F59-948A-43C0-A43F-4F6DC9F8D3A9}">
  <a:tblStyle styleId="{E2542F59-948A-43C0-A43F-4F6DC9F8D3A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8" Type="http://schemas.openxmlformats.org/officeDocument/2006/relationships/slide" Target="slides/slide3.xml"/><Relationship Id="rId18" Type="http://schemas.openxmlformats.org/officeDocument/2006/relationships/customXml" Target="../customXml/item3.xml"/><Relationship Id="rId3" Type="http://schemas.openxmlformats.org/officeDocument/2006/relationships/tableStyles" Target="tableStyles.xml"/><Relationship Id="rId12" Type="http://schemas.openxmlformats.org/officeDocument/2006/relationships/slide" Target="slides/slide7.xml"/><Relationship Id="rId7" Type="http://schemas.openxmlformats.org/officeDocument/2006/relationships/slide" Target="slides/slide2.xml"/><Relationship Id="rId17" Type="http://schemas.openxmlformats.org/officeDocument/2006/relationships/customXml" Target="../customXml/item2.xml"/><Relationship Id="rId2" Type="http://schemas.openxmlformats.org/officeDocument/2006/relationships/presProps" Target="presProps.xml"/><Relationship Id="rId16" Type="http://schemas.openxmlformats.org/officeDocument/2006/relationships/customXml" Target="../customXml/item1.xml"/><Relationship Id="rId11" Type="http://schemas.openxmlformats.org/officeDocument/2006/relationships/slide" Target="slides/slide6.xml"/><Relationship Id="rId1" Type="http://schemas.openxmlformats.org/officeDocument/2006/relationships/theme" Target="theme/theme1.xml"/><Relationship Id="rId6" Type="http://schemas.openxmlformats.org/officeDocument/2006/relationships/slide" Target="slides/slide1.xml"/><Relationship Id="rId15" Type="http://schemas.openxmlformats.org/officeDocument/2006/relationships/slide" Target="slides/slide10.xml"/><Relationship Id="rId5" Type="http://schemas.openxmlformats.org/officeDocument/2006/relationships/notesMaster" Target="notesMasters/notesMaster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8" cy="360001"/>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2" cy="7199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9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900"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9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10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900" cy="337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2000" cy="4600500"/>
          </a:xfrm>
          <a:prstGeom prst="rect">
            <a:avLst/>
          </a:prstGeom>
          <a:noFill/>
          <a:ln>
            <a:noFill/>
          </a:ln>
        </p:spPr>
      </p:sp>
      <p:sp>
        <p:nvSpPr>
          <p:cNvPr id="101" name="Google Shape;101;p14"/>
          <p:cNvSpPr/>
          <p:nvPr/>
        </p:nvSpPr>
        <p:spPr>
          <a:xfrm>
            <a:off x="0" y="4600575"/>
            <a:ext cx="12188700" cy="225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00" cy="66870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00" cy="75780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7" cy="179999"/>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1"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7000"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000"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300" cy="337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7" cy="179999"/>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1"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30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6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8" cy="360001"/>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2" cy="719999"/>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30" y="-1171816"/>
            <a:ext cx="402330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701" y="1978979"/>
            <a:ext cx="5757300"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700" y="-573722"/>
            <a:ext cx="5757300"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7" cy="179999"/>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1"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800" cy="9600"/>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500" cy="156960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00" cy="736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00" cy="3378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00" cy="736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00" cy="3378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1.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6.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7" cy="179999"/>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1"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javatpoint.com/what-is-the-usestate-in-reac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b="1" lang="en-US" sz="2900"/>
              <a:t>1_ReactJS-1_ Working With State Part 2 - SYNC_</a:t>
            </a:r>
            <a:endParaRPr b="1"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(5 mins)</a:t>
            </a:r>
            <a:endParaRPr/>
          </a:p>
        </p:txBody>
      </p:sp>
      <p:sp>
        <p:nvSpPr>
          <p:cNvPr id="219" name="Google Shape;219;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220" name="Google Shape;220;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useEffect Hook</a:t>
            </a:r>
            <a:endParaRPr sz="2000"/>
          </a:p>
          <a:p>
            <a:pPr indent="0" lvl="0" marL="91440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(20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66800" y="600277"/>
            <a:ext cx="10058400" cy="5934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178" name="Google Shape;178;p2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1066800" y="2057900"/>
          <a:ext cx="3000000" cy="3000000"/>
        </p:xfrm>
        <a:graphic>
          <a:graphicData uri="http://schemas.openxmlformats.org/drawingml/2006/table">
            <a:tbl>
              <a:tblPr>
                <a:noFill/>
                <a:tableStyleId>{E2542F59-948A-43C0-A43F-4F6DC9F8D3A9}</a:tableStyleId>
              </a:tblPr>
              <a:tblGrid>
                <a:gridCol w="10287000"/>
              </a:tblGrid>
              <a:tr h="3810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 useEffect Hook allows you to perform side effects in your components.Some examples of side effects are: fetching data, directly updating the DOM, and timers.</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14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useEffect accepts two arguments. The second argument is optional. 	useEffect(&lt;function&gt;, &lt;dependency&gt;)</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Let's use a timer as an example.</a:t>
                      </a:r>
                      <a:endParaRPr sz="1200" u="none" cap="none" strike="noStrike">
                        <a:solidFill>
                          <a:schemeClr val="hlink"/>
                        </a:solidFill>
                        <a:uFill>
                          <a:noFill/>
                        </a:uFill>
                        <a:latin typeface="Times New Roman"/>
                        <a:ea typeface="Times New Roman"/>
                        <a:cs typeface="Times New Roman"/>
                        <a:sym typeface="Times New Roman"/>
                        <a:hlinkClick r:id="rId3"/>
                      </a:endParaRPr>
                    </a:p>
                    <a:p>
                      <a:pPr indent="0" lvl="0" marL="0" marR="0" rtl="0" algn="l">
                        <a:lnSpc>
                          <a:spcPct val="100000"/>
                        </a:lnSpc>
                        <a:spcBef>
                          <a:spcPts val="75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Example: </a:t>
                      </a:r>
                      <a:r>
                        <a:rPr lang="en-US" sz="1200" u="none" cap="none" strike="noStrike">
                          <a:latin typeface="Times New Roman"/>
                          <a:ea typeface="Times New Roman"/>
                          <a:cs typeface="Times New Roman"/>
                          <a:sym typeface="Times New Roman"/>
                        </a:rPr>
                        <a:t>Use </a:t>
                      </a:r>
                      <a:r>
                        <a:rPr b="1" lang="en-US" sz="1200" u="none" cap="none" strike="noStrike">
                          <a:latin typeface="Times New Roman"/>
                          <a:ea typeface="Times New Roman"/>
                          <a:cs typeface="Times New Roman"/>
                          <a:sym typeface="Times New Roman"/>
                        </a:rPr>
                        <a:t>setTimeout()</a:t>
                      </a:r>
                      <a:r>
                        <a:rPr lang="en-US" sz="1200" u="none" cap="none" strike="noStrike">
                          <a:latin typeface="Times New Roman"/>
                          <a:ea typeface="Times New Roman"/>
                          <a:cs typeface="Times New Roman"/>
                          <a:sym typeface="Times New Roman"/>
                        </a:rPr>
                        <a:t> to count 1 second after initial render:</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 useState, useEffect } from "react";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ReactDOM from "react-dom/client";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function Timer()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const [count, setCount] = useState(0);</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useEffect(() =&gt;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setTimeout(() =&gt;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setCount((count) =&gt; count + 1);</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1000);</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I've rendered {count} times!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const root = ReactDOM.createRoot(document.getElementById('root'));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root.render(</a:t>
                      </a:r>
                      <a:r>
                        <a:rPr lang="en-US" sz="1050" u="none" cap="none" strike="noStrike">
                          <a:solidFill>
                            <a:srgbClr val="808080"/>
                          </a:solidFill>
                          <a:latin typeface="Consolas"/>
                          <a:ea typeface="Consolas"/>
                          <a:cs typeface="Consolas"/>
                          <a:sym typeface="Consolas"/>
                        </a:rPr>
                        <a:t>&lt;</a:t>
                      </a:r>
                      <a:r>
                        <a:rPr lang="en-US" sz="1050" u="none" cap="none" strike="noStrike">
                          <a:solidFill>
                            <a:srgbClr val="F44747"/>
                          </a:solidFill>
                          <a:latin typeface="Consolas"/>
                          <a:ea typeface="Consolas"/>
                          <a:cs typeface="Consolas"/>
                          <a:sym typeface="Consolas"/>
                        </a:rPr>
                        <a:t>Timer</a:t>
                      </a:r>
                      <a:r>
                        <a:rPr lang="en-US" sz="1050" u="none" cap="none" strike="noStrike">
                          <a:solidFill>
                            <a:srgbClr val="808080"/>
                          </a:solidFill>
                          <a:latin typeface="Consolas"/>
                          <a:ea typeface="Consolas"/>
                          <a:cs typeface="Consolas"/>
                          <a:sym typeface="Consolas"/>
                        </a:rPr>
                        <a:t> /&gt;</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066800" y="600277"/>
            <a:ext cx="10058400" cy="5934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8" name="Google Shape;188;p25"/>
          <p:cNvGraphicFramePr/>
          <p:nvPr/>
        </p:nvGraphicFramePr>
        <p:xfrm>
          <a:off x="1066800" y="1890625"/>
          <a:ext cx="3000000" cy="3000000"/>
        </p:xfrm>
        <a:graphic>
          <a:graphicData uri="http://schemas.openxmlformats.org/drawingml/2006/table">
            <a:tbl>
              <a:tblPr>
                <a:noFill/>
                <a:tableStyleId>{E2542F59-948A-43C0-A43F-4F6DC9F8D3A9}</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But wait!! It keeps counting even though it should only count once.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44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useEffect runs on every render. That means that when the count changes, a render happens, which then triggers another effect. This is not what we want. There are several ways to control when side effects run. We should always include the second parameter which accepts an array. We can optionally pass dependencies to useEffect in this array.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144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No dependency passed:</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useEffect(() =&gt;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//Runs on every render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An empty array:</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useEffect(() =&gt;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//Runs only on the first render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Props or state values:</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seEffect(() =&gt;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//Runs on the first render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//And any time any dependency value changes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[prop, state]);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1066800" y="600277"/>
            <a:ext cx="10058400" cy="5934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194" name="Google Shape;194;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5" name="Google Shape;19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6" name="Google Shape;196;p26"/>
          <p:cNvGraphicFramePr/>
          <p:nvPr/>
        </p:nvGraphicFramePr>
        <p:xfrm>
          <a:off x="1066800" y="1890625"/>
          <a:ext cx="3000000" cy="3000000"/>
        </p:xfrm>
        <a:graphic>
          <a:graphicData uri="http://schemas.openxmlformats.org/drawingml/2006/table">
            <a:tbl>
              <a:tblPr>
                <a:noFill/>
                <a:tableStyleId>{E2542F59-948A-43C0-A43F-4F6DC9F8D3A9}</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BSo, to fix this issue, let's only run this effect on the initial render. Only run the effect on the initial render:</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 useState, useEffect } from "react";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ReactDOM from "react-dom/client";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function Timer()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const [count, setCount] = useState(0);</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useEffect(() =&gt;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setTimeout(() =&gt;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setCount((count) =&gt; count + 1);</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1000);</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 // &lt;- add empty brackets here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I've rendered {count} times!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const root = ReactDOM.createRoot(document.getElementById('root'));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root.render(</a:t>
                      </a:r>
                      <a:r>
                        <a:rPr lang="en-US" sz="1050" u="none" cap="none" strike="noStrike">
                          <a:solidFill>
                            <a:srgbClr val="808080"/>
                          </a:solidFill>
                          <a:latin typeface="Consolas"/>
                          <a:ea typeface="Consolas"/>
                          <a:cs typeface="Consolas"/>
                          <a:sym typeface="Consolas"/>
                        </a:rPr>
                        <a:t>&lt;</a:t>
                      </a:r>
                      <a:r>
                        <a:rPr lang="en-US" sz="1050" u="none" cap="none" strike="noStrike">
                          <a:solidFill>
                            <a:srgbClr val="F44747"/>
                          </a:solidFill>
                          <a:latin typeface="Consolas"/>
                          <a:ea typeface="Consolas"/>
                          <a:cs typeface="Consolas"/>
                          <a:sym typeface="Consolas"/>
                        </a:rPr>
                        <a:t>Timer</a:t>
                      </a:r>
                      <a:r>
                        <a:rPr lang="en-US" sz="1050" u="none" cap="none" strike="noStrike">
                          <a:solidFill>
                            <a:srgbClr val="808080"/>
                          </a:solidFill>
                          <a:latin typeface="Consolas"/>
                          <a:ea typeface="Consolas"/>
                          <a:cs typeface="Consolas"/>
                          <a:sym typeface="Consolas"/>
                        </a:rPr>
                        <a:t> /&gt;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Example</a:t>
                      </a:r>
                      <a:r>
                        <a:rPr lang="en-US" sz="1200" u="none" cap="none" strike="noStrike">
                          <a:latin typeface="Times New Roman"/>
                          <a:ea typeface="Times New Roman"/>
                          <a:cs typeface="Times New Roman"/>
                          <a:sym typeface="Times New Roman"/>
                        </a:rPr>
                        <a:t>: Here is an example of a useEffect Hook that is dependent on a variable. If the count variable updates, the effect will run again:</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1066800" y="883189"/>
            <a:ext cx="10058400" cy="5934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202" name="Google Shape;202;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3" name="Google Shape;203;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4" name="Google Shape;204;p27"/>
          <p:cNvGraphicFramePr/>
          <p:nvPr/>
        </p:nvGraphicFramePr>
        <p:xfrm>
          <a:off x="1066800" y="1890625"/>
          <a:ext cx="3000000" cy="3000000"/>
        </p:xfrm>
        <a:graphic>
          <a:graphicData uri="http://schemas.openxmlformats.org/drawingml/2006/table">
            <a:tbl>
              <a:tblPr>
                <a:noFill/>
                <a:tableStyleId>{E2542F59-948A-43C0-A43F-4F6DC9F8D3A9}</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205" name="Google Shape;205;p27"/>
          <p:cNvGraphicFramePr/>
          <p:nvPr/>
        </p:nvGraphicFramePr>
        <p:xfrm>
          <a:off x="1066800" y="1890625"/>
          <a:ext cx="3000000" cy="3000000"/>
        </p:xfrm>
        <a:graphic>
          <a:graphicData uri="http://schemas.openxmlformats.org/drawingml/2006/table">
            <a:tbl>
              <a:tblPr>
                <a:noFill/>
                <a:tableStyleId>{E2542F59-948A-43C0-A43F-4F6DC9F8D3A9}</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 useState, useEffect } from "react";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ReactDOM from "react-dom/client";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function Counter()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const [count, setCount] = useState(0);</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const [calculation, setCalculation] = useState(0);</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useEffect(() =&gt;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setCalculation(() =&gt; count * 2);</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[count]); // &lt;- add the count variable here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&lt;&gt;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Count: {count}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F44747"/>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setCount((c) =&gt; c + 1)}&gt;+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Calculation: {calculation}</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&lt;/&gt;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const root = ReactDOM.createRoot(document.getElementById('root'));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root.render(</a:t>
                      </a:r>
                      <a:r>
                        <a:rPr lang="en-US" sz="1050" u="none" cap="none" strike="noStrike">
                          <a:solidFill>
                            <a:srgbClr val="808080"/>
                          </a:solidFill>
                          <a:latin typeface="Consolas"/>
                          <a:ea typeface="Consolas"/>
                          <a:cs typeface="Consolas"/>
                          <a:sym typeface="Consolas"/>
                        </a:rPr>
                        <a:t>&lt;</a:t>
                      </a:r>
                      <a:r>
                        <a:rPr lang="en-US" sz="1050" u="none" cap="none" strike="noStrike">
                          <a:solidFill>
                            <a:srgbClr val="F44747"/>
                          </a:solidFill>
                          <a:latin typeface="Consolas"/>
                          <a:ea typeface="Consolas"/>
                          <a:cs typeface="Consolas"/>
                          <a:sym typeface="Consolas"/>
                        </a:rPr>
                        <a:t>Counter</a:t>
                      </a:r>
                      <a:r>
                        <a:rPr lang="en-US" sz="1050" u="none" cap="none" strike="noStrike">
                          <a:solidFill>
                            <a:srgbClr val="808080"/>
                          </a:solidFill>
                          <a:latin typeface="Consolas"/>
                          <a:ea typeface="Consolas"/>
                          <a:cs typeface="Consolas"/>
                          <a:sym typeface="Consolas"/>
                        </a:rPr>
                        <a:t> /&gt;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1066800" y="976627"/>
            <a:ext cx="10058400" cy="5934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211" name="Google Shape;211;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2" name="Google Shape;212;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3" name="Google Shape;213;p28"/>
          <p:cNvGraphicFramePr/>
          <p:nvPr/>
        </p:nvGraphicFramePr>
        <p:xfrm>
          <a:off x="1066800" y="2077500"/>
          <a:ext cx="3000000" cy="3000000"/>
        </p:xfrm>
        <a:graphic>
          <a:graphicData uri="http://schemas.openxmlformats.org/drawingml/2006/table">
            <a:tbl>
              <a:tblPr>
                <a:noFill/>
                <a:tableStyleId>{E2542F59-948A-43C0-A43F-4F6DC9F8D3A9}</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Effect Cleanup: </a:t>
                      </a:r>
                      <a:r>
                        <a:rPr lang="en-US" sz="1200" u="none" cap="none" strike="noStrike">
                          <a:latin typeface="Times New Roman"/>
                          <a:ea typeface="Times New Roman"/>
                          <a:cs typeface="Times New Roman"/>
                          <a:sym typeface="Times New Roman"/>
                        </a:rPr>
                        <a:t>Some effects require cleanup to reduce memory leaks. Timeouts, subscriptions, event listeners, and other effects that are no longer needed should be disposed. We do this by including a return function at the end of the useEffect Hook.</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75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Example:</a:t>
                      </a:r>
                      <a:r>
                        <a:rPr lang="en-US" sz="1200" u="none" cap="none" strike="noStrike">
                          <a:latin typeface="Times New Roman"/>
                          <a:ea typeface="Times New Roman"/>
                          <a:cs typeface="Times New Roman"/>
                          <a:sym typeface="Times New Roman"/>
                        </a:rPr>
                        <a:t>Clean up the timer at the end of the useEffect Hook:</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 useState, useEffect } from "react";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ReactDOM from "react-dom/client";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function Timer()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const [count, setCount] = useState(0);</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useEffect(() =&gt;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let timer = setTimeout(() =&gt;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setCount((count) =&gt; count + 1);</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1000);</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 =&gt; clearTimeout(timer)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I've rendered {count} times!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const root = ReactDOM.createRoot(document.getElementById('root'));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root.render(</a:t>
                      </a:r>
                      <a:r>
                        <a:rPr lang="en-US" sz="1050" u="none" cap="none" strike="noStrike">
                          <a:solidFill>
                            <a:srgbClr val="808080"/>
                          </a:solidFill>
                          <a:latin typeface="Consolas"/>
                          <a:ea typeface="Consolas"/>
                          <a:cs typeface="Consolas"/>
                          <a:sym typeface="Consolas"/>
                        </a:rPr>
                        <a:t>&lt;</a:t>
                      </a:r>
                      <a:r>
                        <a:rPr lang="en-US" sz="1050" u="none" cap="none" strike="noStrike">
                          <a:solidFill>
                            <a:srgbClr val="F44747"/>
                          </a:solidFill>
                          <a:latin typeface="Consolas"/>
                          <a:ea typeface="Consolas"/>
                          <a:cs typeface="Consolas"/>
                          <a:sym typeface="Consolas"/>
                        </a:rPr>
                        <a:t>Timer</a:t>
                      </a:r>
                      <a:r>
                        <a:rPr lang="en-US" sz="1050" u="none" cap="none" strike="noStrike">
                          <a:solidFill>
                            <a:srgbClr val="808080"/>
                          </a:solidFill>
                          <a:latin typeface="Consolas"/>
                          <a:ea typeface="Consolas"/>
                          <a:cs typeface="Consolas"/>
                          <a:sym typeface="Consolas"/>
                        </a:rPr>
                        <a:t> /&gt;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1BDE48D2-8B24-438C-8D95-172173D7C7CC}"/>
</file>

<file path=customXml/itemProps2.xml><?xml version="1.0" encoding="utf-8"?>
<ds:datastoreItem xmlns:ds="http://schemas.openxmlformats.org/officeDocument/2006/customXml" ds:itemID="{6F995E19-D3B6-4992-AAC7-AA777906E9CC}"/>
</file>

<file path=customXml/itemProps3.xml><?xml version="1.0" encoding="utf-8"?>
<ds:datastoreItem xmlns:ds="http://schemas.openxmlformats.org/officeDocument/2006/customXml" ds:itemID="{4207ADB2-C11A-460A-9BB4-2C0518EC83B0}"/>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