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Arim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A7EDBB8-11E4-429E-B89F-54D26DD1BD09}">
  <a:tblStyle styleId="{0A7EDBB8-11E4-429E-B89F-54D26DD1BD0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18" Type="http://schemas.openxmlformats.org/officeDocument/2006/relationships/slide" Target="slides/slide13.xml"/><Relationship Id="rId21" Type="http://schemas.openxmlformats.org/officeDocument/2006/relationships/slide" Target="slides/slide16.xml"/><Relationship Id="rId3" Type="http://schemas.openxmlformats.org/officeDocument/2006/relationships/tableStyles" Target="tableStyles.xml"/><Relationship Id="rId25" Type="http://schemas.openxmlformats.org/officeDocument/2006/relationships/slide" Target="slides/slide20.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customXml" Target="../customXml/item3.xml"/><Relationship Id="rId20" Type="http://schemas.openxmlformats.org/officeDocument/2006/relationships/slide" Target="slides/slide15.xml"/><Relationship Id="rId2" Type="http://schemas.openxmlformats.org/officeDocument/2006/relationships/presProps" Target="presProps.xml"/><Relationship Id="rId29" Type="http://schemas.openxmlformats.org/officeDocument/2006/relationships/font" Target="fonts/Arimo-italic.fntdata"/><Relationship Id="rId16" Type="http://schemas.openxmlformats.org/officeDocument/2006/relationships/slide" Target="slides/slide11.xml"/><Relationship Id="rId24" Type="http://schemas.openxmlformats.org/officeDocument/2006/relationships/slide" Target="slides/slide19.xml"/><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customXml" Target="../customXml/item2.xml"/><Relationship Id="rId23" Type="http://schemas.openxmlformats.org/officeDocument/2006/relationships/slide" Target="slides/slide18.xml"/><Relationship Id="rId28" Type="http://schemas.openxmlformats.org/officeDocument/2006/relationships/font" Target="fonts/Arimo-bold.fntdata"/><Relationship Id="rId5" Type="http://schemas.openxmlformats.org/officeDocument/2006/relationships/notesMaster" Target="notesMasters/notes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ustomXml" Target="../customXml/item1.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font" Target="fonts/Arimo-regular.fntdata"/><Relationship Id="rId30" Type="http://schemas.openxmlformats.org/officeDocument/2006/relationships/font" Target="fonts/Arimo-boldItalic.fntdata"/><Relationship Id="rId14" Type="http://schemas.openxmlformats.org/officeDocument/2006/relationships/slide" Target="slides/slide9.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 name="Google Shape;28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 name="Google Shape;29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5" name="Google Shape;30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8.png"/><Relationship Id="rId4"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8.png"/><Relationship Id="rId4"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pic>
        <p:nvPicPr>
          <p:cNvPr id="20" name="Google Shape;20;p2"/>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21" name="Google Shape;21;p2"/>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22" name="Google Shape;22;p2"/>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mparison">
  <p:cSld name="Three Comparison">
    <p:spTree>
      <p:nvGrpSpPr>
        <p:cNvPr id="77" name="Shape 77"/>
        <p:cNvGrpSpPr/>
        <p:nvPr/>
      </p:nvGrpSpPr>
      <p:grpSpPr>
        <a:xfrm>
          <a:off x="0" y="0"/>
          <a:ext cx="0" cy="0"/>
          <a:chOff x="0" y="0"/>
          <a:chExt cx="0" cy="0"/>
        </a:xfrm>
      </p:grpSpPr>
      <p:sp>
        <p:nvSpPr>
          <p:cNvPr id="78" name="Google Shape;78;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 type="body"/>
          </p:nvPr>
        </p:nvSpPr>
        <p:spPr>
          <a:xfrm>
            <a:off x="10972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0" name="Google Shape;80;p11"/>
          <p:cNvSpPr txBox="1"/>
          <p:nvPr>
            <p:ph idx="2" type="body"/>
          </p:nvPr>
        </p:nvSpPr>
        <p:spPr>
          <a:xfrm>
            <a:off x="10972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11"/>
          <p:cNvSpPr txBox="1"/>
          <p:nvPr>
            <p:ph idx="3" type="body"/>
          </p:nvPr>
        </p:nvSpPr>
        <p:spPr>
          <a:xfrm>
            <a:off x="45064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2" name="Google Shape;82;p11"/>
          <p:cNvSpPr txBox="1"/>
          <p:nvPr>
            <p:ph idx="4" type="body"/>
          </p:nvPr>
        </p:nvSpPr>
        <p:spPr>
          <a:xfrm>
            <a:off x="45064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83" name="Google Shape;83;p11"/>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84" name="Google Shape;84;p11"/>
          <p:cNvSpPr txBox="1"/>
          <p:nvPr>
            <p:ph idx="5" type="body"/>
          </p:nvPr>
        </p:nvSpPr>
        <p:spPr>
          <a:xfrm>
            <a:off x="7915680" y="1850285"/>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5" name="Google Shape;85;p11"/>
          <p:cNvSpPr txBox="1"/>
          <p:nvPr>
            <p:ph idx="6" type="body"/>
          </p:nvPr>
        </p:nvSpPr>
        <p:spPr>
          <a:xfrm>
            <a:off x="7915680" y="2586567"/>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8" name="Shape 88"/>
        <p:cNvGrpSpPr/>
        <p:nvPr/>
      </p:nvGrpSpPr>
      <p:grpSpPr>
        <a:xfrm>
          <a:off x="0" y="0"/>
          <a:ext cx="0" cy="0"/>
          <a:chOff x="0" y="0"/>
          <a:chExt cx="0" cy="0"/>
        </a:xfrm>
      </p:grpSpPr>
      <p:sp>
        <p:nvSpPr>
          <p:cNvPr id="89" name="Google Shape;89;p1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13"/>
          <p:cNvSpPr/>
          <p:nvPr/>
        </p:nvSpPr>
        <p:spPr>
          <a:xfrm>
            <a:off x="8141209" y="0"/>
            <a:ext cx="4050791"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 name="Google Shape;93;p13"/>
          <p:cNvCxnSpPr/>
          <p:nvPr/>
        </p:nvCxnSpPr>
        <p:spPr>
          <a:xfrm>
            <a:off x="8322906" y="2699177"/>
            <a:ext cx="3030894" cy="0"/>
          </a:xfrm>
          <a:prstGeom prst="straightConnector1">
            <a:avLst/>
          </a:prstGeom>
          <a:noFill/>
          <a:ln cap="sq" cmpd="sng" w="76200">
            <a:solidFill>
              <a:schemeClr val="lt2"/>
            </a:solidFill>
            <a:prstDash val="solid"/>
            <a:round/>
            <a:headEnd len="sm" w="sm" type="none"/>
            <a:tailEnd len="sm" w="sm" type="none"/>
          </a:ln>
        </p:spPr>
      </p:cxnSp>
      <p:sp>
        <p:nvSpPr>
          <p:cNvPr id="94" name="Google Shape;94;p13"/>
          <p:cNvSpPr txBox="1"/>
          <p:nvPr>
            <p:ph type="title"/>
          </p:nvPr>
        </p:nvSpPr>
        <p:spPr>
          <a:xfrm>
            <a:off x="8322906" y="415635"/>
            <a:ext cx="3030894"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Arial"/>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3"/>
          <p:cNvSpPr txBox="1"/>
          <p:nvPr>
            <p:ph idx="1" type="body"/>
          </p:nvPr>
        </p:nvSpPr>
        <p:spPr>
          <a:xfrm>
            <a:off x="691342" y="731520"/>
            <a:ext cx="7277001"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6" name="Google Shape;96;p13"/>
          <p:cNvSpPr txBox="1"/>
          <p:nvPr>
            <p:ph idx="2" type="body"/>
          </p:nvPr>
        </p:nvSpPr>
        <p:spPr>
          <a:xfrm>
            <a:off x="8322906" y="2747356"/>
            <a:ext cx="3030894"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7" name="Google Shape;97;p1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9" name="Shape 99"/>
        <p:cNvGrpSpPr/>
        <p:nvPr/>
      </p:nvGrpSpPr>
      <p:grpSpPr>
        <a:xfrm>
          <a:off x="0" y="0"/>
          <a:ext cx="0" cy="0"/>
          <a:chOff x="0" y="0"/>
          <a:chExt cx="0" cy="0"/>
        </a:xfrm>
      </p:grpSpPr>
      <p:sp>
        <p:nvSpPr>
          <p:cNvPr id="100" name="Google Shape;100;p14"/>
          <p:cNvSpPr/>
          <p:nvPr>
            <p:ph idx="2" type="pic"/>
          </p:nvPr>
        </p:nvSpPr>
        <p:spPr>
          <a:xfrm>
            <a:off x="15" y="0"/>
            <a:ext cx="12191985" cy="4600574"/>
          </a:xfrm>
          <a:prstGeom prst="rect">
            <a:avLst/>
          </a:prstGeom>
          <a:noFill/>
          <a:ln>
            <a:noFill/>
          </a:ln>
        </p:spPr>
      </p:sp>
      <p:sp>
        <p:nvSpPr>
          <p:cNvPr id="101" name="Google Shape;101;p14"/>
          <p:cNvSpPr/>
          <p:nvPr/>
        </p:nvSpPr>
        <p:spPr>
          <a:xfrm>
            <a:off x="0" y="4600575"/>
            <a:ext cx="12188825" cy="2257425"/>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
          <p:cNvSpPr txBox="1"/>
          <p:nvPr>
            <p:ph type="title"/>
          </p:nvPr>
        </p:nvSpPr>
        <p:spPr>
          <a:xfrm>
            <a:off x="924115" y="4766395"/>
            <a:ext cx="10343769" cy="668611"/>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4"/>
          <p:cNvSpPr txBox="1"/>
          <p:nvPr>
            <p:ph idx="1" type="body"/>
          </p:nvPr>
        </p:nvSpPr>
        <p:spPr>
          <a:xfrm>
            <a:off x="924115" y="5435006"/>
            <a:ext cx="10343769" cy="757852"/>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000000"/>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04" name="Google Shape;104;p14"/>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05" name="Google Shape;105;p14"/>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06" name="Google Shape;106;p14"/>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07" name="Google Shape;107;p14"/>
          <p:cNvCxnSpPr/>
          <p:nvPr/>
        </p:nvCxnSpPr>
        <p:spPr>
          <a:xfrm>
            <a:off x="920940" y="5406763"/>
            <a:ext cx="10346944" cy="0"/>
          </a:xfrm>
          <a:prstGeom prst="straightConnector1">
            <a:avLst/>
          </a:prstGeom>
          <a:noFill/>
          <a:ln cap="sq" cmpd="sng" w="76200">
            <a:solidFill>
              <a:schemeClr val="accent1"/>
            </a:solidFill>
            <a:prstDash val="solid"/>
            <a:round/>
            <a:headEnd len="sm" w="sm" type="none"/>
            <a:tailEnd len="sm" w="sm" type="none"/>
          </a:ln>
        </p:spPr>
      </p:cxnSp>
      <p:sp>
        <p:nvSpPr>
          <p:cNvPr id="108" name="Google Shape;108;p1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icture with Caption" showMasterSp="0">
  <p:cSld name="Square Picture with Caption">
    <p:spTree>
      <p:nvGrpSpPr>
        <p:cNvPr id="110" name="Shape 110"/>
        <p:cNvGrpSpPr/>
        <p:nvPr/>
      </p:nvGrpSpPr>
      <p:grpSpPr>
        <a:xfrm>
          <a:off x="0" y="0"/>
          <a:ext cx="0" cy="0"/>
          <a:chOff x="0" y="0"/>
          <a:chExt cx="0" cy="0"/>
        </a:xfrm>
      </p:grpSpPr>
      <p:sp>
        <p:nvSpPr>
          <p:cNvPr id="111" name="Google Shape;111;p15"/>
          <p:cNvSpPr/>
          <p:nvPr>
            <p:ph idx="2" type="pic"/>
          </p:nvPr>
        </p:nvSpPr>
        <p:spPr>
          <a:xfrm>
            <a:off x="5391150" y="0"/>
            <a:ext cx="6864856" cy="6864856"/>
          </a:xfrm>
          <a:prstGeom prst="rect">
            <a:avLst/>
          </a:prstGeom>
          <a:noFill/>
          <a:ln>
            <a:noFill/>
          </a:ln>
        </p:spPr>
      </p:sp>
      <p:sp>
        <p:nvSpPr>
          <p:cNvPr id="112" name="Google Shape;112;p15"/>
          <p:cNvSpPr/>
          <p:nvPr/>
        </p:nvSpPr>
        <p:spPr>
          <a:xfrm>
            <a:off x="0" y="0"/>
            <a:ext cx="5391149" cy="6858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5"/>
          <p:cNvSpPr txBox="1"/>
          <p:nvPr>
            <p:ph type="title"/>
          </p:nvPr>
        </p:nvSpPr>
        <p:spPr>
          <a:xfrm>
            <a:off x="838200" y="645505"/>
            <a:ext cx="424815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5"/>
          <p:cNvSpPr txBox="1"/>
          <p:nvPr>
            <p:ph idx="1" type="body"/>
          </p:nvPr>
        </p:nvSpPr>
        <p:spPr>
          <a:xfrm>
            <a:off x="838200" y="2977226"/>
            <a:ext cx="424815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15" name="Google Shape;115;p15"/>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16" name="Google Shape;116;p15"/>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17" name="Google Shape;117;p15"/>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18" name="Google Shape;118;p15"/>
          <p:cNvCxnSpPr/>
          <p:nvPr/>
        </p:nvCxnSpPr>
        <p:spPr>
          <a:xfrm>
            <a:off x="838200" y="2885289"/>
            <a:ext cx="4248150" cy="0"/>
          </a:xfrm>
          <a:prstGeom prst="straightConnector1">
            <a:avLst/>
          </a:prstGeom>
          <a:noFill/>
          <a:ln cap="sq" cmpd="sng" w="76200">
            <a:solidFill>
              <a:schemeClr val="accent1"/>
            </a:solidFill>
            <a:prstDash val="solid"/>
            <a:round/>
            <a:headEnd len="sm" w="sm" type="none"/>
            <a:tailEnd len="sm" w="sm" type="none"/>
          </a:ln>
        </p:spPr>
      </p:cxnSp>
      <p:sp>
        <p:nvSpPr>
          <p:cNvPr id="119" name="Google Shape;119;p1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cSld name="End">
    <p:bg>
      <p:bgPr>
        <a:solidFill>
          <a:schemeClr val="accent1"/>
        </a:solidFill>
      </p:bgPr>
    </p:bg>
    <p:spTree>
      <p:nvGrpSpPr>
        <p:cNvPr id="121" name="Shape 121"/>
        <p:cNvGrpSpPr/>
        <p:nvPr/>
      </p:nvGrpSpPr>
      <p:grpSpPr>
        <a:xfrm>
          <a:off x="0" y="0"/>
          <a:ext cx="0" cy="0"/>
          <a:chOff x="0" y="0"/>
          <a:chExt cx="0" cy="0"/>
        </a:xfrm>
      </p:grpSpPr>
      <p:sp>
        <p:nvSpPr>
          <p:cNvPr id="122" name="Google Shape;122;p1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24" name="Google Shape;124;p16"/>
          <p:cNvCxnSpPr/>
          <p:nvPr/>
        </p:nvCxnSpPr>
        <p:spPr>
          <a:xfrm>
            <a:off x="1171575" y="4343400"/>
            <a:ext cx="9906000" cy="0"/>
          </a:xfrm>
          <a:prstGeom prst="straightConnector1">
            <a:avLst/>
          </a:prstGeom>
          <a:noFill/>
          <a:ln cap="sq" cmpd="sng" w="76200">
            <a:solidFill>
              <a:schemeClr val="lt2"/>
            </a:solidFill>
            <a:prstDash val="solid"/>
            <a:round/>
            <a:headEnd len="sm" w="sm" type="none"/>
            <a:tailEnd len="sm" w="sm" type="none"/>
          </a:ln>
        </p:spPr>
      </p:cxnSp>
      <p:sp>
        <p:nvSpPr>
          <p:cNvPr id="125" name="Google Shape;125;p1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ernate" showMasterSp="0">
  <p:cSld name="Title Slide - Alternate">
    <p:bg>
      <p:bgPr>
        <a:blipFill>
          <a:blip r:embed="rId2">
            <a:alphaModFix/>
          </a:blip>
          <a:stretch>
            <a:fillRect/>
          </a:stretch>
        </a:blipFill>
      </p:bgPr>
    </p:bg>
    <p:spTree>
      <p:nvGrpSpPr>
        <p:cNvPr id="127" name="Shape 127"/>
        <p:cNvGrpSpPr/>
        <p:nvPr/>
      </p:nvGrpSpPr>
      <p:grpSpPr>
        <a:xfrm>
          <a:off x="0" y="0"/>
          <a:ext cx="0" cy="0"/>
          <a:chOff x="0" y="0"/>
          <a:chExt cx="0" cy="0"/>
        </a:xfrm>
      </p:grpSpPr>
      <p:sp>
        <p:nvSpPr>
          <p:cNvPr id="128" name="Google Shape;128;p17"/>
          <p:cNvSpPr/>
          <p:nvPr/>
        </p:nvSpPr>
        <p:spPr>
          <a:xfrm>
            <a:off x="0" y="5598621"/>
            <a:ext cx="12192000" cy="12593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17"/>
          <p:cNvSpPr txBox="1"/>
          <p:nvPr>
            <p:ph type="ctrTitle"/>
          </p:nvPr>
        </p:nvSpPr>
        <p:spPr>
          <a:xfrm>
            <a:off x="1097280" y="1645920"/>
            <a:ext cx="10058400" cy="4275486"/>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0" name="Google Shape;130;p17"/>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131" name="Google Shape;131;p17"/>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132" name="Google Shape;132;p17"/>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
        <p:nvSpPr>
          <p:cNvPr id="133" name="Google Shape;133;p17"/>
          <p:cNvSpPr txBox="1"/>
          <p:nvPr>
            <p:ph idx="1" type="subTitle"/>
          </p:nvPr>
        </p:nvSpPr>
        <p:spPr>
          <a:xfrm>
            <a:off x="1097280" y="228600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34" name="Google Shape;134;p1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8"/>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38" name="Google Shape;138;p1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19"/>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9"/>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3" name="Google Shape;143;p1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ajor" showMasterSp="0">
  <p:cSld name="Section Separator - Major">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3"/>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5" name="Google Shape;25;p3"/>
          <p:cNvPicPr preferRelativeResize="0"/>
          <p:nvPr/>
        </p:nvPicPr>
        <p:blipFill rotWithShape="1">
          <a:blip r:embed="rId3">
            <a:alphaModFix/>
          </a:blip>
          <a:srcRect b="8933" l="6481" r="3738" t="7062"/>
          <a:stretch/>
        </p:blipFill>
        <p:spPr>
          <a:xfrm>
            <a:off x="1097280" y="6481397"/>
            <a:ext cx="569369" cy="180000"/>
          </a:xfrm>
          <a:prstGeom prst="rect">
            <a:avLst/>
          </a:prstGeom>
          <a:noFill/>
          <a:ln>
            <a:noFill/>
          </a:ln>
        </p:spPr>
      </p:pic>
      <p:pic>
        <p:nvPicPr>
          <p:cNvPr id="26" name="Google Shape;26;p3"/>
          <p:cNvPicPr preferRelativeResize="0"/>
          <p:nvPr/>
        </p:nvPicPr>
        <p:blipFill rotWithShape="1">
          <a:blip r:embed="rId4">
            <a:alphaModFix/>
          </a:blip>
          <a:srcRect b="0" l="0" r="0" t="0"/>
          <a:stretch/>
        </p:blipFill>
        <p:spPr>
          <a:xfrm>
            <a:off x="1799100" y="6391397"/>
            <a:ext cx="375522" cy="360000"/>
          </a:xfrm>
          <a:prstGeom prst="rect">
            <a:avLst/>
          </a:prstGeom>
          <a:noFill/>
          <a:ln>
            <a:noFill/>
          </a:ln>
        </p:spPr>
      </p:pic>
      <p:pic>
        <p:nvPicPr>
          <p:cNvPr id="27" name="Google Shape;27;p3"/>
          <p:cNvPicPr preferRelativeResize="0"/>
          <p:nvPr/>
        </p:nvPicPr>
        <p:blipFill rotWithShape="1">
          <a:blip r:embed="rId5">
            <a:alphaModFix/>
          </a:blip>
          <a:srcRect b="0" l="0" r="0" t="0"/>
          <a:stretch/>
        </p:blipFill>
        <p:spPr>
          <a:xfrm>
            <a:off x="5687115" y="6391397"/>
            <a:ext cx="817770" cy="270000"/>
          </a:xfrm>
          <a:prstGeom prst="rect">
            <a:avLst/>
          </a:prstGeom>
          <a:noFill/>
          <a:ln>
            <a:noFill/>
          </a:ln>
        </p:spPr>
      </p:pic>
      <p:sp>
        <p:nvSpPr>
          <p:cNvPr id="28" name="Google Shape;28;p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3" name="Google Shape;33;p4"/>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4" name="Google Shape;34;p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8" name="Google Shape;38;p5"/>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9" name="Google Shape;39;p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inor">
  <p:cSld name="Section Separator - Minor">
    <p:bg>
      <p:bgPr>
        <a:solidFill>
          <a:schemeClr val="lt1"/>
        </a:solidFill>
      </p:bgPr>
    </p:bg>
    <p:spTree>
      <p:nvGrpSpPr>
        <p:cNvPr id="41" name="Shape 41"/>
        <p:cNvGrpSpPr/>
        <p:nvPr/>
      </p:nvGrpSpPr>
      <p:grpSpPr>
        <a:xfrm>
          <a:off x="0" y="0"/>
          <a:ext cx="0" cy="0"/>
          <a:chOff x="0" y="0"/>
          <a:chExt cx="0" cy="0"/>
        </a:xfrm>
      </p:grpSpPr>
      <p:sp>
        <p:nvSpPr>
          <p:cNvPr id="42" name="Google Shape;42;p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44" name="Google Shape;44;p6"/>
          <p:cNvCxnSpPr/>
          <p:nvPr/>
        </p:nvCxnSpPr>
        <p:spPr>
          <a:xfrm>
            <a:off x="1171575" y="4343400"/>
            <a:ext cx="9906000" cy="0"/>
          </a:xfrm>
          <a:prstGeom prst="straightConnector1">
            <a:avLst/>
          </a:prstGeom>
          <a:noFill/>
          <a:ln cap="sq" cmpd="sng" w="152400">
            <a:solidFill>
              <a:schemeClr val="accent1"/>
            </a:solidFill>
            <a:prstDash val="solid"/>
            <a:round/>
            <a:headEnd len="sm" w="sm" type="none"/>
            <a:tailEnd len="sm" w="sm" type="none"/>
          </a:ln>
        </p:spPr>
      </p:cxnSp>
      <p:sp>
        <p:nvSpPr>
          <p:cNvPr id="45" name="Google Shape;45;p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Point">
  <p:cSld name="Key Point">
    <p:bg>
      <p:bgPr>
        <a:solidFill>
          <a:schemeClr val="lt1"/>
        </a:solidFill>
      </p:bgPr>
    </p:bg>
    <p:spTree>
      <p:nvGrpSpPr>
        <p:cNvPr id="47" name="Shape 47"/>
        <p:cNvGrpSpPr/>
        <p:nvPr/>
      </p:nvGrpSpPr>
      <p:grpSpPr>
        <a:xfrm>
          <a:off x="0" y="0"/>
          <a:ext cx="0" cy="0"/>
          <a:chOff x="0" y="0"/>
          <a:chExt cx="0" cy="0"/>
        </a:xfrm>
      </p:grpSpPr>
      <p:sp>
        <p:nvSpPr>
          <p:cNvPr id="48" name="Google Shape;48;p7"/>
          <p:cNvSpPr txBox="1"/>
          <p:nvPr>
            <p:ph type="ctrTitle"/>
          </p:nvPr>
        </p:nvSpPr>
        <p:spPr>
          <a:xfrm>
            <a:off x="1097280" y="758951"/>
            <a:ext cx="10058400" cy="5146549"/>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49" name="Google Shape;49;p7"/>
          <p:cNvCxnSpPr/>
          <p:nvPr/>
        </p:nvCxnSpPr>
        <p:spPr>
          <a:xfrm>
            <a:off x="1143000" y="5895975"/>
            <a:ext cx="10012680" cy="9525"/>
          </a:xfrm>
          <a:prstGeom prst="straightConnector1">
            <a:avLst/>
          </a:prstGeom>
          <a:noFill/>
          <a:ln cap="sq" cmpd="sng" w="152400">
            <a:solidFill>
              <a:schemeClr val="accent1"/>
            </a:solidFill>
            <a:prstDash val="solid"/>
            <a:round/>
            <a:headEnd len="sm" w="sm" type="none"/>
            <a:tailEnd len="sm" w="sm" type="none"/>
          </a:ln>
        </p:spPr>
      </p:cxnSp>
      <p:sp>
        <p:nvSpPr>
          <p:cNvPr id="50" name="Google Shape;50;p7"/>
          <p:cNvSpPr txBox="1"/>
          <p:nvPr/>
        </p:nvSpPr>
        <p:spPr>
          <a:xfrm>
            <a:off x="10393193" y="167670"/>
            <a:ext cx="1114426" cy="1569660"/>
          </a:xfrm>
          <a:prstGeom prst="rect">
            <a:avLst/>
          </a:prstGeom>
          <a:noFill/>
          <a:ln>
            <a:noFill/>
          </a:ln>
          <a:effectLst>
            <a:outerShdw blurRad="63500" sx="102000" rotWithShape="0" algn="ctr" sy="102000">
              <a:srgbClr val="D9D9D9">
                <a:alpha val="40000"/>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accent1"/>
                </a:solidFill>
                <a:latin typeface="Arial"/>
                <a:ea typeface="Arial"/>
                <a:cs typeface="Arial"/>
                <a:sym typeface="Arial"/>
              </a:rPr>
              <a:t>🢇</a:t>
            </a:r>
            <a:endParaRPr b="1" i="0" sz="9600" u="none" cap="none" strike="noStrike">
              <a:solidFill>
                <a:schemeClr val="accent1"/>
              </a:solidFill>
              <a:latin typeface="Arial"/>
              <a:ea typeface="Arial"/>
              <a:cs typeface="Arial"/>
              <a:sym typeface="Arial"/>
            </a:endParaRPr>
          </a:p>
        </p:txBody>
      </p:sp>
      <p:sp>
        <p:nvSpPr>
          <p:cNvPr id="51" name="Google Shape;51;p7"/>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8"/>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57" name="Google Shape;57;p8"/>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58" name="Google Shape;58;p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60" name="Shape 60"/>
        <p:cNvGrpSpPr/>
        <p:nvPr/>
      </p:nvGrpSpPr>
      <p:grpSpPr>
        <a:xfrm>
          <a:off x="0" y="0"/>
          <a:ext cx="0" cy="0"/>
          <a:chOff x="0" y="0"/>
          <a:chExt cx="0" cy="0"/>
        </a:xfrm>
      </p:grpSpPr>
      <p:sp>
        <p:nvSpPr>
          <p:cNvPr id="61" name="Google Shape;61;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 type="body"/>
          </p:nvPr>
        </p:nvSpPr>
        <p:spPr>
          <a:xfrm>
            <a:off x="1097279"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9"/>
          <p:cNvSpPr txBox="1"/>
          <p:nvPr>
            <p:ph idx="2" type="body"/>
          </p:nvPr>
        </p:nvSpPr>
        <p:spPr>
          <a:xfrm>
            <a:off x="79156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64" name="Google Shape;64;p9"/>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65" name="Google Shape;65;p9"/>
          <p:cNvSpPr txBox="1"/>
          <p:nvPr>
            <p:ph idx="3" type="body"/>
          </p:nvPr>
        </p:nvSpPr>
        <p:spPr>
          <a:xfrm>
            <a:off x="45064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6" name="Google Shape;66;p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1" name="Google Shape;71;p10"/>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2" name="Google Shape;72;p10"/>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3" name="Google Shape;73;p10"/>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74" name="Google Shape;74;p10"/>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75" name="Google Shape;75;p10"/>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22" Type="http://schemas.openxmlformats.org/officeDocument/2006/relationships/theme" Target="../theme/theme1.xml"/><Relationship Id="rId10" Type="http://schemas.openxmlformats.org/officeDocument/2006/relationships/slideLayout" Target="../slideLayouts/slideLayout7.xml"/><Relationship Id="rId21" Type="http://schemas.openxmlformats.org/officeDocument/2006/relationships/slideLayout" Target="../slideLayouts/slideLayout18.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4.png"/><Relationship Id="rId2" Type="http://schemas.openxmlformats.org/officeDocument/2006/relationships/image" Target="../media/image8.png"/><Relationship Id="rId3" Type="http://schemas.openxmlformats.org/officeDocument/2006/relationships/image" Target="../media/image1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656565"/>
                </a:solidFill>
                <a:latin typeface="Arial"/>
                <a:ea typeface="Arial"/>
                <a:cs typeface="Arial"/>
                <a:sym typeface="Arial"/>
              </a:defRPr>
            </a:lvl9pPr>
          </a:lstStyle>
          <a:p/>
        </p:txBody>
      </p:sp>
      <p:pic>
        <p:nvPicPr>
          <p:cNvPr id="12" name="Google Shape;12;p1"/>
          <p:cNvPicPr preferRelativeResize="0"/>
          <p:nvPr/>
        </p:nvPicPr>
        <p:blipFill rotWithShape="1">
          <a:blip r:embed="rId1">
            <a:alphaModFix/>
          </a:blip>
          <a:srcRect b="8933" l="6481" r="3738" t="7062"/>
          <a:stretch/>
        </p:blipFill>
        <p:spPr>
          <a:xfrm>
            <a:off x="1097280" y="6481397"/>
            <a:ext cx="569369" cy="180000"/>
          </a:xfrm>
          <a:prstGeom prst="rect">
            <a:avLst/>
          </a:prstGeom>
          <a:noFill/>
          <a:ln>
            <a:noFill/>
          </a:ln>
        </p:spPr>
      </p:pic>
      <p:pic>
        <p:nvPicPr>
          <p:cNvPr id="13" name="Google Shape;13;p1"/>
          <p:cNvPicPr preferRelativeResize="0"/>
          <p:nvPr/>
        </p:nvPicPr>
        <p:blipFill rotWithShape="1">
          <a:blip r:embed="rId2">
            <a:alphaModFix/>
          </a:blip>
          <a:srcRect b="0" l="0" r="0" t="0"/>
          <a:stretch/>
        </p:blipFill>
        <p:spPr>
          <a:xfrm>
            <a:off x="1799100" y="6391397"/>
            <a:ext cx="375522" cy="360000"/>
          </a:xfrm>
          <a:prstGeom prst="rect">
            <a:avLst/>
          </a:prstGeom>
          <a:noFill/>
          <a:ln>
            <a:noFill/>
          </a:ln>
        </p:spPr>
      </p:pic>
      <p:pic>
        <p:nvPicPr>
          <p:cNvPr id="14" name="Google Shape;14;p1"/>
          <p:cNvPicPr preferRelativeResize="0"/>
          <p:nvPr/>
        </p:nvPicPr>
        <p:blipFill rotWithShape="1">
          <a:blip r:embed="rId3">
            <a:alphaModFix/>
          </a:blip>
          <a:srcRect b="0" l="0" r="0" t="0"/>
          <a:stretch/>
        </p:blipFill>
        <p:spPr>
          <a:xfrm>
            <a:off x="5687115" y="6391397"/>
            <a:ext cx="817770" cy="270000"/>
          </a:xfrm>
          <a:prstGeom prst="rect">
            <a:avLst/>
          </a:prstGeom>
          <a:noFill/>
          <a:ln>
            <a:noFill/>
          </a:ln>
        </p:spPr>
      </p:pic>
      <p:sp>
        <p:nvSpPr>
          <p:cNvPr id="15" name="Google Shape;15;p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FFFFFF"/>
              </a:buClr>
              <a:buSzPts val="7200"/>
              <a:buFont typeface="Arial"/>
              <a:buNone/>
            </a:pPr>
            <a:r>
              <a:rPr lang="en-US" sz="2900"/>
              <a:t>1_ReactJS-2: React Queries - SYNC (1 Hour 10 Minutes)</a:t>
            </a:r>
            <a:endParaRPr sz="2900"/>
          </a:p>
        </p:txBody>
      </p:sp>
      <p:sp>
        <p:nvSpPr>
          <p:cNvPr id="150" name="Google Shape;150;p20"/>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MEAN/MERN STACK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9"/>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Queries </a:t>
            </a:r>
            <a:endParaRPr sz="3300"/>
          </a:p>
        </p:txBody>
      </p:sp>
      <p:sp>
        <p:nvSpPr>
          <p:cNvPr id="220" name="Google Shape;220;p2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21" name="Google Shape;221;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22" name="Google Shape;222;p29"/>
          <p:cNvGraphicFramePr/>
          <p:nvPr/>
        </p:nvGraphicFramePr>
        <p:xfrm>
          <a:off x="952500" y="1872475"/>
          <a:ext cx="3000000" cy="3000000"/>
        </p:xfrm>
        <a:graphic>
          <a:graphicData uri="http://schemas.openxmlformats.org/drawingml/2006/table">
            <a:tbl>
              <a:tblPr>
                <a:noFill/>
                <a:tableStyleId>{0A7EDBB8-11E4-429E-B89F-54D26DD1BD09}</a:tableStyleId>
              </a:tblPr>
              <a:tblGrid>
                <a:gridCol w="10287000"/>
              </a:tblGrid>
              <a:tr h="3810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Query Keys:</a:t>
                      </a:r>
                      <a:endParaRPr b="1" sz="1200" u="sng"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At its core, React Query manages query caching for you based on query keys. Query keys can be as simple as a string, or as complex as an array of many strings and nested objects. As long as the query key is serializable, and unique to the query's data, you can use it!</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b="1" lang="en-US" sz="1200" u="none" cap="none" strike="noStrike">
                          <a:latin typeface="Times New Roman"/>
                          <a:ea typeface="Times New Roman"/>
                          <a:cs typeface="Times New Roman"/>
                          <a:sym typeface="Times New Roman"/>
                        </a:rPr>
                        <a:t>String-Only Query Keys</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The simplest form of a key is actually not an array, but an individual string. When a string query key is passed, it is converted to an array internally with the string as the only item in the query key. This format is useful for:</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Generic List/Index resources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Non-hierarchical resources</a:t>
                      </a:r>
                      <a:endParaRPr sz="1050" u="none" cap="none" strike="noStrike">
                        <a:solidFill>
                          <a:srgbClr val="293742"/>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 </a:t>
                      </a:r>
                      <a:r>
                        <a:rPr i="1" lang="en-US" sz="1050" u="none" cap="none" strike="noStrike">
                          <a:solidFill>
                            <a:srgbClr val="A7B6C2"/>
                          </a:solidFill>
                          <a:latin typeface="Consolas"/>
                          <a:ea typeface="Consolas"/>
                          <a:cs typeface="Consolas"/>
                          <a:sym typeface="Consolas"/>
                        </a:rPr>
                        <a:t>// A list of todos</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2 </a:t>
                      </a:r>
                      <a:r>
                        <a:rPr lang="en-US" sz="1050" u="none" cap="none" strike="noStrike">
                          <a:solidFill>
                            <a:srgbClr val="DB2C6F"/>
                          </a:solidFill>
                          <a:latin typeface="Consolas"/>
                          <a:ea typeface="Consolas"/>
                          <a:cs typeface="Consolas"/>
                          <a:sym typeface="Consolas"/>
                        </a:rPr>
                        <a:t>useQuery</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'todos'</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i="1" lang="en-US" sz="1050" u="none" cap="none" strike="noStrike">
                          <a:solidFill>
                            <a:srgbClr val="A7B6C2"/>
                          </a:solidFill>
                          <a:latin typeface="Consolas"/>
                          <a:ea typeface="Consolas"/>
                          <a:cs typeface="Consolas"/>
                          <a:sym typeface="Consolas"/>
                        </a:rPr>
                        <a:t>// queryKey === ['todos']</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3 </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4 </a:t>
                      </a:r>
                      <a:r>
                        <a:rPr i="1" lang="en-US" sz="1050" u="none" cap="none" strike="noStrike">
                          <a:solidFill>
                            <a:srgbClr val="A7B6C2"/>
                          </a:solidFill>
                          <a:latin typeface="Consolas"/>
                          <a:ea typeface="Consolas"/>
                          <a:cs typeface="Consolas"/>
                          <a:sym typeface="Consolas"/>
                        </a:rPr>
                        <a:t>// Something else, whatever!</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5 </a:t>
                      </a:r>
                      <a:r>
                        <a:rPr lang="en-US" sz="1050" u="none" cap="none" strike="noStrike">
                          <a:solidFill>
                            <a:srgbClr val="DB2C6F"/>
                          </a:solidFill>
                          <a:latin typeface="Consolas"/>
                          <a:ea typeface="Consolas"/>
                          <a:cs typeface="Consolas"/>
                          <a:sym typeface="Consolas"/>
                        </a:rPr>
                        <a:t>useQuery</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'somethingSpecial'</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i="1" lang="en-US" sz="1050" u="none" cap="none" strike="noStrike">
                          <a:solidFill>
                            <a:srgbClr val="A7B6C2"/>
                          </a:solidFill>
                          <a:latin typeface="Consolas"/>
                          <a:ea typeface="Consolas"/>
                          <a:cs typeface="Consolas"/>
                          <a:sym typeface="Consolas"/>
                        </a:rPr>
                        <a:t>// queryKey === ['somethingSpecial']</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AD1DC"/>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Array Keys</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When a query needs more information to uniquely describe its data, you can use an array with a string and any number of serializable objects to describe it. This is useful for:</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Hierarchical or nested resources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It's common to pass an ID, index, or other primitive to uniquely identify the item</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Queries with additional parameters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It's common to pass an object of additional options</a:t>
                      </a:r>
                      <a:endParaRPr sz="1050" u="none" cap="none" strike="noStrike">
                        <a:solidFill>
                          <a:srgbClr val="293742"/>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0"/>
          <p:cNvSpPr txBox="1"/>
          <p:nvPr>
            <p:ph type="title"/>
          </p:nvPr>
        </p:nvSpPr>
        <p:spPr>
          <a:xfrm>
            <a:off x="1066800" y="538277"/>
            <a:ext cx="10058400" cy="6417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Queries </a:t>
            </a:r>
            <a:endParaRPr sz="3300"/>
          </a:p>
        </p:txBody>
      </p:sp>
      <p:sp>
        <p:nvSpPr>
          <p:cNvPr id="228" name="Google Shape;228;p3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29" name="Google Shape;229;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30" name="Google Shape;230;p30"/>
          <p:cNvGraphicFramePr/>
          <p:nvPr/>
        </p:nvGraphicFramePr>
        <p:xfrm>
          <a:off x="1066800" y="1249100"/>
          <a:ext cx="3000000" cy="3000000"/>
        </p:xfrm>
        <a:graphic>
          <a:graphicData uri="http://schemas.openxmlformats.org/drawingml/2006/table">
            <a:tbl>
              <a:tblPr>
                <a:noFill/>
                <a:tableStyleId>{0A7EDBB8-11E4-429E-B89F-54D26DD1BD09}</a:tableStyleId>
              </a:tblPr>
              <a:tblGrid>
                <a:gridCol w="10628700"/>
              </a:tblGrid>
              <a:tr h="19430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 </a:t>
                      </a:r>
                      <a:r>
                        <a:rPr i="1" lang="en-US" sz="1050" u="none" cap="none" strike="noStrike">
                          <a:solidFill>
                            <a:srgbClr val="A7B6C2"/>
                          </a:solidFill>
                          <a:latin typeface="Consolas"/>
                          <a:ea typeface="Consolas"/>
                          <a:cs typeface="Consolas"/>
                          <a:sym typeface="Consolas"/>
                        </a:rPr>
                        <a:t>// An individual todo</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2 </a:t>
                      </a:r>
                      <a:r>
                        <a:rPr lang="en-US" sz="1050" u="none" cap="none" strike="noStrike">
                          <a:solidFill>
                            <a:srgbClr val="DB2C6F"/>
                          </a:solidFill>
                          <a:latin typeface="Consolas"/>
                          <a:ea typeface="Consolas"/>
                          <a:cs typeface="Consolas"/>
                          <a:sym typeface="Consolas"/>
                        </a:rPr>
                        <a:t>useQuery</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'todo'</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6ACAA"/>
                          </a:solidFill>
                          <a:latin typeface="Consolas"/>
                          <a:ea typeface="Consolas"/>
                          <a:cs typeface="Consolas"/>
                          <a:sym typeface="Consolas"/>
                        </a:rPr>
                        <a:t>5</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3 </a:t>
                      </a:r>
                      <a:r>
                        <a:rPr i="1" lang="en-US" sz="1050" u="none" cap="none" strike="noStrike">
                          <a:solidFill>
                            <a:srgbClr val="A7B6C2"/>
                          </a:solidFill>
                          <a:latin typeface="Consolas"/>
                          <a:ea typeface="Consolas"/>
                          <a:cs typeface="Consolas"/>
                          <a:sym typeface="Consolas"/>
                        </a:rPr>
                        <a:t>// queryKey === ['todo', 5]</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4 </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5 </a:t>
                      </a:r>
                      <a:r>
                        <a:rPr i="1" lang="en-US" sz="1050" u="none" cap="none" strike="noStrike">
                          <a:solidFill>
                            <a:srgbClr val="A7B6C2"/>
                          </a:solidFill>
                          <a:latin typeface="Consolas"/>
                          <a:ea typeface="Consolas"/>
                          <a:cs typeface="Consolas"/>
                          <a:sym typeface="Consolas"/>
                        </a:rPr>
                        <a:t>// An individual todo in a "preview" format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6 </a:t>
                      </a:r>
                      <a:r>
                        <a:rPr lang="en-US" sz="1050" u="none" cap="none" strike="noStrike">
                          <a:solidFill>
                            <a:srgbClr val="DB2C6F"/>
                          </a:solidFill>
                          <a:latin typeface="Consolas"/>
                          <a:ea typeface="Consolas"/>
                          <a:cs typeface="Consolas"/>
                          <a:sym typeface="Consolas"/>
                        </a:rPr>
                        <a:t>useQuery</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'todo'</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6ACAA"/>
                          </a:solidFill>
                          <a:latin typeface="Consolas"/>
                          <a:ea typeface="Consolas"/>
                          <a:cs typeface="Consolas"/>
                          <a:sym typeface="Consolas"/>
                        </a:rPr>
                        <a:t>5</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preview</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6ACAA"/>
                          </a:solidFill>
                          <a:latin typeface="Consolas"/>
                          <a:ea typeface="Consolas"/>
                          <a:cs typeface="Consolas"/>
                          <a:sym typeface="Consolas"/>
                        </a:rPr>
                        <a:t>true</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7 </a:t>
                      </a:r>
                      <a:r>
                        <a:rPr i="1" lang="en-US" sz="1050" u="none" cap="none" strike="noStrike">
                          <a:solidFill>
                            <a:srgbClr val="A7B6C2"/>
                          </a:solidFill>
                          <a:latin typeface="Consolas"/>
                          <a:ea typeface="Consolas"/>
                          <a:cs typeface="Consolas"/>
                          <a:sym typeface="Consolas"/>
                        </a:rPr>
                        <a:t>// queryKey === ['todo', 5, { preview: true }]</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8 </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9 </a:t>
                      </a:r>
                      <a:r>
                        <a:rPr i="1" lang="en-US" sz="1050" u="none" cap="none" strike="noStrike">
                          <a:solidFill>
                            <a:srgbClr val="A7B6C2"/>
                          </a:solidFill>
                          <a:latin typeface="Consolas"/>
                          <a:ea typeface="Consolas"/>
                          <a:cs typeface="Consolas"/>
                          <a:sym typeface="Consolas"/>
                        </a:rPr>
                        <a:t>// A list of todos that are "done"</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10 </a:t>
                      </a:r>
                      <a:r>
                        <a:rPr lang="en-US" sz="1050" u="none" cap="none" strike="noStrike">
                          <a:solidFill>
                            <a:srgbClr val="DB2C6F"/>
                          </a:solidFill>
                          <a:latin typeface="Consolas"/>
                          <a:ea typeface="Consolas"/>
                          <a:cs typeface="Consolas"/>
                          <a:sym typeface="Consolas"/>
                        </a:rPr>
                        <a:t>useQuery</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'todos'</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type</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DB2C6F"/>
                          </a:solidFill>
                          <a:latin typeface="Consolas"/>
                          <a:ea typeface="Consolas"/>
                          <a:cs typeface="Consolas"/>
                          <a:sym typeface="Consolas"/>
                        </a:rPr>
                        <a:t>'done'</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11 </a:t>
                      </a:r>
                      <a:r>
                        <a:rPr i="1" lang="en-US" sz="1050" u="none" cap="none" strike="noStrike">
                          <a:solidFill>
                            <a:srgbClr val="A7B6C2"/>
                          </a:solidFill>
                          <a:latin typeface="Consolas"/>
                          <a:ea typeface="Consolas"/>
                          <a:cs typeface="Consolas"/>
                          <a:sym typeface="Consolas"/>
                        </a:rPr>
                        <a:t>// queryKey === ['todos', { type: 'done' }]</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AD1DC"/>
                    </a:solidFill>
                  </a:tcPr>
                </a:tc>
              </a:tr>
              <a:tr h="5486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Query Keys are hashed deterministically!</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This means that no matter the order of keys in objects, all of the following queries are considered equal:</a:t>
                      </a:r>
                      <a:endParaRPr sz="1050" u="none" cap="none" strike="noStrike">
                        <a:solidFill>
                          <a:srgbClr val="293742"/>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6629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 </a:t>
                      </a:r>
                      <a:r>
                        <a:rPr lang="en-US" sz="1050" u="none" cap="none" strike="noStrike">
                          <a:solidFill>
                            <a:srgbClr val="DB2C6F"/>
                          </a:solidFill>
                          <a:latin typeface="Consolas"/>
                          <a:ea typeface="Consolas"/>
                          <a:cs typeface="Consolas"/>
                          <a:sym typeface="Consolas"/>
                        </a:rPr>
                        <a:t>useQuery</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'todos'</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status</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page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2 </a:t>
                      </a:r>
                      <a:r>
                        <a:rPr lang="en-US" sz="1050" u="none" cap="none" strike="noStrike">
                          <a:solidFill>
                            <a:srgbClr val="DB2C6F"/>
                          </a:solidFill>
                          <a:latin typeface="Consolas"/>
                          <a:ea typeface="Consolas"/>
                          <a:cs typeface="Consolas"/>
                          <a:sym typeface="Consolas"/>
                        </a:rPr>
                        <a:t>useQuery</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'todos'</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page</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status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3 </a:t>
                      </a:r>
                      <a:r>
                        <a:rPr lang="en-US" sz="1050" u="none" cap="none" strike="noStrike">
                          <a:solidFill>
                            <a:srgbClr val="DB2C6F"/>
                          </a:solidFill>
                          <a:latin typeface="Consolas"/>
                          <a:ea typeface="Consolas"/>
                          <a:cs typeface="Consolas"/>
                          <a:sym typeface="Consolas"/>
                        </a:rPr>
                        <a:t>useQuery</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'todos'</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page</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status</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other</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1A56DB"/>
                          </a:solidFill>
                          <a:latin typeface="Consolas"/>
                          <a:ea typeface="Consolas"/>
                          <a:cs typeface="Consolas"/>
                          <a:sym typeface="Consolas"/>
                        </a:rPr>
                        <a:t>undefined</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AD1DC"/>
                    </a:solidFill>
                  </a:tcPr>
                </a:tc>
              </a:tr>
              <a:tr h="845800">
                <a:tc>
                  <a:txBody>
                    <a:bodyPr/>
                    <a:lstStyle/>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 The following query keys, however, are not equal. Array item order matters!</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 </a:t>
                      </a:r>
                      <a:r>
                        <a:rPr lang="en-US" sz="1050" u="none" cap="none" strike="noStrike">
                          <a:solidFill>
                            <a:srgbClr val="DB2C6F"/>
                          </a:solidFill>
                          <a:latin typeface="Consolas"/>
                          <a:ea typeface="Consolas"/>
                          <a:cs typeface="Consolas"/>
                          <a:sym typeface="Consolas"/>
                        </a:rPr>
                        <a:t>useQuery</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'todos'</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status</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page</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2 </a:t>
                      </a:r>
                      <a:r>
                        <a:rPr lang="en-US" sz="1050" u="none" cap="none" strike="noStrike">
                          <a:solidFill>
                            <a:srgbClr val="DB2C6F"/>
                          </a:solidFill>
                          <a:latin typeface="Consolas"/>
                          <a:ea typeface="Consolas"/>
                          <a:cs typeface="Consolas"/>
                          <a:sym typeface="Consolas"/>
                        </a:rPr>
                        <a:t>useQuery</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'todos'</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page</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status</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3 </a:t>
                      </a:r>
                      <a:r>
                        <a:rPr lang="en-US" sz="1050" u="none" cap="none" strike="noStrike">
                          <a:solidFill>
                            <a:srgbClr val="DB2C6F"/>
                          </a:solidFill>
                          <a:latin typeface="Consolas"/>
                          <a:ea typeface="Consolas"/>
                          <a:cs typeface="Consolas"/>
                          <a:sym typeface="Consolas"/>
                        </a:rPr>
                        <a:t>useQuery</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'todos'</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1A56DB"/>
                          </a:solidFill>
                          <a:latin typeface="Consolas"/>
                          <a:ea typeface="Consolas"/>
                          <a:cs typeface="Consolas"/>
                          <a:sym typeface="Consolas"/>
                        </a:rPr>
                        <a:t>undefined</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page</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status</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AD1DC"/>
                    </a:solidFill>
                  </a:tcPr>
                </a:tc>
              </a:tr>
              <a:tr h="548600">
                <a:tc>
                  <a:txBody>
                    <a:bodyPr/>
                    <a:lstStyle/>
                    <a:p>
                      <a:pPr indent="-304800" lvl="0" marL="914400" marR="0" rtl="0" algn="l">
                        <a:lnSpc>
                          <a:spcPct val="100000"/>
                        </a:lnSpc>
                        <a:spcBef>
                          <a:spcPts val="0"/>
                        </a:spcBef>
                        <a:spcAft>
                          <a:spcPts val="0"/>
                        </a:spcAft>
                        <a:buClr>
                          <a:srgbClr val="000000"/>
                        </a:buClr>
                        <a:buSzPts val="1200"/>
                        <a:buFont typeface="Courier New"/>
                        <a:buChar char="o"/>
                      </a:pPr>
                      <a:r>
                        <a:rPr b="1" lang="en-US" sz="1200" u="none" cap="none" strike="noStrike">
                          <a:latin typeface="Times New Roman"/>
                          <a:ea typeface="Times New Roman"/>
                          <a:cs typeface="Times New Roman"/>
                          <a:sym typeface="Times New Roman"/>
                        </a:rPr>
                        <a:t>If your query function depends on a variable, include it in your query key: </a:t>
                      </a:r>
                      <a:r>
                        <a:rPr lang="en-US" sz="1200" u="none" cap="none" strike="noStrike">
                          <a:latin typeface="Times New Roman"/>
                          <a:ea typeface="Times New Roman"/>
                          <a:cs typeface="Times New Roman"/>
                          <a:sym typeface="Times New Roman"/>
                        </a:rPr>
                        <a:t>Since query keys uniquely describe the data they are fetching, they should include any variables you use in your query function that change. For example: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6629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 </a:t>
                      </a:r>
                      <a:r>
                        <a:rPr lang="en-US" sz="1050" u="none" cap="none" strike="noStrike">
                          <a:solidFill>
                            <a:srgbClr val="1A56DB"/>
                          </a:solidFill>
                          <a:latin typeface="Consolas"/>
                          <a:ea typeface="Consolas"/>
                          <a:cs typeface="Consolas"/>
                          <a:sym typeface="Consolas"/>
                        </a:rPr>
                        <a:t>function</a:t>
                      </a:r>
                      <a:r>
                        <a:rPr lang="en-US" sz="1050" u="none" cap="none" strike="noStrike">
                          <a:solidFill>
                            <a:srgbClr val="293742"/>
                          </a:solidFill>
                          <a:latin typeface="Consolas"/>
                          <a:ea typeface="Consolas"/>
                          <a:cs typeface="Consolas"/>
                          <a:sym typeface="Consolas"/>
                        </a:rPr>
                        <a:t> </a:t>
                      </a:r>
                      <a:r>
                        <a:rPr lang="en-US" sz="1050" u="none" cap="none" strike="noStrike">
                          <a:solidFill>
                            <a:srgbClr val="DB2C6F"/>
                          </a:solidFill>
                          <a:latin typeface="Consolas"/>
                          <a:ea typeface="Consolas"/>
                          <a:cs typeface="Consolas"/>
                          <a:sym typeface="Consolas"/>
                        </a:rPr>
                        <a:t>Todos</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todoId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2   </a:t>
                      </a:r>
                      <a:r>
                        <a:rPr lang="en-US" sz="1050" u="none" cap="none" strike="noStrike">
                          <a:solidFill>
                            <a:srgbClr val="1A56DB"/>
                          </a:solidFill>
                          <a:latin typeface="Consolas"/>
                          <a:ea typeface="Consolas"/>
                          <a:cs typeface="Consolas"/>
                          <a:sym typeface="Consolas"/>
                        </a:rPr>
                        <a:t>const</a:t>
                      </a:r>
                      <a:r>
                        <a:rPr lang="en-US" sz="1050" u="none" cap="none" strike="noStrike">
                          <a:solidFill>
                            <a:srgbClr val="293742"/>
                          </a:solidFill>
                          <a:latin typeface="Consolas"/>
                          <a:ea typeface="Consolas"/>
                          <a:cs typeface="Consolas"/>
                          <a:sym typeface="Consolas"/>
                        </a:rPr>
                        <a:t> result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DB2C6F"/>
                          </a:solidFill>
                          <a:latin typeface="Consolas"/>
                          <a:ea typeface="Consolas"/>
                          <a:cs typeface="Consolas"/>
                          <a:sym typeface="Consolas"/>
                        </a:rPr>
                        <a:t>useQuery</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'todos'</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todoId</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=&gt;</a:t>
                      </a:r>
                      <a:r>
                        <a:rPr lang="en-US" sz="1050" u="none" cap="none" strike="noStrike">
                          <a:solidFill>
                            <a:srgbClr val="293742"/>
                          </a:solidFill>
                          <a:latin typeface="Consolas"/>
                          <a:ea typeface="Consolas"/>
                          <a:cs typeface="Consolas"/>
                          <a:sym typeface="Consolas"/>
                        </a:rPr>
                        <a:t> </a:t>
                      </a:r>
                      <a:r>
                        <a:rPr lang="en-US" sz="1050" u="none" cap="none" strike="noStrike">
                          <a:solidFill>
                            <a:srgbClr val="DB2C6F"/>
                          </a:solidFill>
                          <a:latin typeface="Consolas"/>
                          <a:ea typeface="Consolas"/>
                          <a:cs typeface="Consolas"/>
                          <a:sym typeface="Consolas"/>
                        </a:rPr>
                        <a:t>fetchTodoById</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todoId</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3 </a:t>
                      </a:r>
                      <a:r>
                        <a:rPr lang="en-US" sz="1050" u="none" cap="none" strike="noStrike">
                          <a:solidFill>
                            <a:srgbClr val="394B59"/>
                          </a:solidFill>
                          <a:latin typeface="Consolas"/>
                          <a:ea typeface="Consolas"/>
                          <a:cs typeface="Consolas"/>
                          <a:sym typeface="Consolas"/>
                        </a:rPr>
                        <a:t>}</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AD1DC"/>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Queries </a:t>
            </a:r>
            <a:endParaRPr sz="3300"/>
          </a:p>
        </p:txBody>
      </p:sp>
      <p:sp>
        <p:nvSpPr>
          <p:cNvPr id="236" name="Google Shape;236;p3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37" name="Google Shape;237;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38" name="Google Shape;238;p31"/>
          <p:cNvGraphicFramePr/>
          <p:nvPr/>
        </p:nvGraphicFramePr>
        <p:xfrm>
          <a:off x="952500" y="1872475"/>
          <a:ext cx="3000000" cy="3000000"/>
        </p:xfrm>
        <a:graphic>
          <a:graphicData uri="http://schemas.openxmlformats.org/drawingml/2006/table">
            <a:tbl>
              <a:tblPr>
                <a:noFill/>
                <a:tableStyleId>{0A7EDBB8-11E4-429E-B89F-54D26DD1BD09}</a:tableStyleId>
              </a:tblPr>
              <a:tblGrid>
                <a:gridCol w="10287000"/>
              </a:tblGrid>
              <a:tr h="3810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Dependent Query:</a:t>
                      </a:r>
                      <a:endParaRPr b="1" sz="1200" u="sng"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One of the more innovative features is the ability to set a boolean configuration value for when a query should run, this is a very helpful mechanism to have for cases where sub-components need to wait for an initial query to run.</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Additionally, you can handle success and error events directly from the query itself for cascading and eventful behavior.</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Dependent (or serial) queries depend on previous ones to finish before they can execute.</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To achieve this, it's as easy as using the </a:t>
                      </a:r>
                      <a:r>
                        <a:rPr lang="en-US" sz="1050" u="none" cap="none" strike="noStrike">
                          <a:solidFill>
                            <a:srgbClr val="161E2E"/>
                          </a:solidFill>
                          <a:highlight>
                            <a:srgbClr val="F4F5F7"/>
                          </a:highlight>
                          <a:latin typeface="Consolas"/>
                          <a:ea typeface="Consolas"/>
                          <a:cs typeface="Consolas"/>
                          <a:sym typeface="Consolas"/>
                        </a:rPr>
                        <a:t>enabled</a:t>
                      </a:r>
                      <a:r>
                        <a:rPr lang="en-US" sz="1200" u="none" cap="none" strike="noStrike">
                          <a:latin typeface="Times New Roman"/>
                          <a:ea typeface="Times New Roman"/>
                          <a:cs typeface="Times New Roman"/>
                          <a:sym typeface="Times New Roman"/>
                        </a:rPr>
                        <a:t> option to tell a query when it is ready to run:</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 </a:t>
                      </a:r>
                      <a:r>
                        <a:rPr i="1" lang="en-US" sz="1050" u="none" cap="none" strike="noStrike">
                          <a:solidFill>
                            <a:srgbClr val="A7B6C2"/>
                          </a:solidFill>
                          <a:latin typeface="Consolas"/>
                          <a:ea typeface="Consolas"/>
                          <a:cs typeface="Consolas"/>
                          <a:sym typeface="Consolas"/>
                        </a:rPr>
                        <a:t>// Get the user</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2 </a:t>
                      </a:r>
                      <a:r>
                        <a:rPr lang="en-US" sz="1050" u="none" cap="none" strike="noStrike">
                          <a:solidFill>
                            <a:srgbClr val="1A56DB"/>
                          </a:solidFill>
                          <a:latin typeface="Consolas"/>
                          <a:ea typeface="Consolas"/>
                          <a:cs typeface="Consolas"/>
                          <a:sym typeface="Consolas"/>
                        </a:rPr>
                        <a:t>const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data</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user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DB2C6F"/>
                          </a:solidFill>
                          <a:latin typeface="Consolas"/>
                          <a:ea typeface="Consolas"/>
                          <a:cs typeface="Consolas"/>
                          <a:sym typeface="Consolas"/>
                        </a:rPr>
                        <a:t>useQuery</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'user'</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email</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getUserByEmail</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3 </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4 </a:t>
                      </a:r>
                      <a:r>
                        <a:rPr lang="en-US" sz="1050" u="none" cap="none" strike="noStrike">
                          <a:solidFill>
                            <a:srgbClr val="1A56DB"/>
                          </a:solidFill>
                          <a:latin typeface="Consolas"/>
                          <a:ea typeface="Consolas"/>
                          <a:cs typeface="Consolas"/>
                          <a:sym typeface="Consolas"/>
                        </a:rPr>
                        <a:t>const</a:t>
                      </a:r>
                      <a:r>
                        <a:rPr lang="en-US" sz="1050" u="none" cap="none" strike="noStrike">
                          <a:solidFill>
                            <a:srgbClr val="293742"/>
                          </a:solidFill>
                          <a:latin typeface="Consolas"/>
                          <a:ea typeface="Consolas"/>
                          <a:cs typeface="Consolas"/>
                          <a:sym typeface="Consolas"/>
                        </a:rPr>
                        <a:t> userId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user</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id</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5 </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6 </a:t>
                      </a:r>
                      <a:r>
                        <a:rPr i="1" lang="en-US" sz="1050" u="none" cap="none" strike="noStrike">
                          <a:solidFill>
                            <a:srgbClr val="A7B6C2"/>
                          </a:solidFill>
                          <a:latin typeface="Consolas"/>
                          <a:ea typeface="Consolas"/>
                          <a:cs typeface="Consolas"/>
                          <a:sym typeface="Consolas"/>
                        </a:rPr>
                        <a:t>// Then get the user's projects</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7 </a:t>
                      </a:r>
                      <a:r>
                        <a:rPr lang="en-US" sz="1050" u="none" cap="none" strike="noStrike">
                          <a:solidFill>
                            <a:srgbClr val="1A56DB"/>
                          </a:solidFill>
                          <a:latin typeface="Consolas"/>
                          <a:ea typeface="Consolas"/>
                          <a:cs typeface="Consolas"/>
                          <a:sym typeface="Consolas"/>
                        </a:rPr>
                        <a:t>const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isIdle</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data</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projects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DB2C6F"/>
                          </a:solidFill>
                          <a:latin typeface="Consolas"/>
                          <a:ea typeface="Consolas"/>
                          <a:cs typeface="Consolas"/>
                          <a:sym typeface="Consolas"/>
                        </a:rPr>
                        <a:t>useQuery</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8   </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'projects'</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userId</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9   getProjectsByUser</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10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11     </a:t>
                      </a:r>
                      <a:r>
                        <a:rPr i="1" lang="en-US" sz="1050" u="none" cap="none" strike="noStrike">
                          <a:solidFill>
                            <a:srgbClr val="A7B6C2"/>
                          </a:solidFill>
                          <a:latin typeface="Consolas"/>
                          <a:ea typeface="Consolas"/>
                          <a:cs typeface="Consolas"/>
                          <a:sym typeface="Consolas"/>
                        </a:rPr>
                        <a:t>// The query will not execute until the userId exists</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12     enabled</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userId</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13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14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15 </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16 </a:t>
                      </a:r>
                      <a:r>
                        <a:rPr i="1" lang="en-US" sz="1050" u="none" cap="none" strike="noStrike">
                          <a:solidFill>
                            <a:srgbClr val="A7B6C2"/>
                          </a:solidFill>
                          <a:latin typeface="Consolas"/>
                          <a:ea typeface="Consolas"/>
                          <a:cs typeface="Consolas"/>
                          <a:sym typeface="Consolas"/>
                        </a:rPr>
                        <a:t>// isIdle will be `true` until `enabled` is true and the query begins to fetch.</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17 </a:t>
                      </a:r>
                      <a:r>
                        <a:rPr i="1" lang="en-US" sz="1050" u="none" cap="none" strike="noStrike">
                          <a:solidFill>
                            <a:srgbClr val="A7B6C2"/>
                          </a:solidFill>
                          <a:latin typeface="Consolas"/>
                          <a:ea typeface="Consolas"/>
                          <a:cs typeface="Consolas"/>
                          <a:sym typeface="Consolas"/>
                        </a:rPr>
                        <a:t>// It will then go to the `isLoading` stage and hopefully the `isSuccess` stage</a:t>
                      </a:r>
                      <a:endParaRPr sz="1050" u="none" cap="none" strike="noStrike">
                        <a:solidFill>
                          <a:srgbClr val="293742"/>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AD1DC"/>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2"/>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Queries </a:t>
            </a:r>
            <a:endParaRPr sz="3300"/>
          </a:p>
        </p:txBody>
      </p:sp>
      <p:sp>
        <p:nvSpPr>
          <p:cNvPr id="244" name="Google Shape;244;p3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45" name="Google Shape;245;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46" name="Google Shape;246;p32"/>
          <p:cNvGraphicFramePr/>
          <p:nvPr/>
        </p:nvGraphicFramePr>
        <p:xfrm>
          <a:off x="952500" y="1872475"/>
          <a:ext cx="3000000" cy="3000000"/>
        </p:xfrm>
        <a:graphic>
          <a:graphicData uri="http://schemas.openxmlformats.org/drawingml/2006/table">
            <a:tbl>
              <a:tblPr>
                <a:noFill/>
                <a:tableStyleId>{0A7EDBB8-11E4-429E-B89F-54D26DD1BD09}</a:tableStyleId>
              </a:tblPr>
              <a:tblGrid>
                <a:gridCol w="10287000"/>
              </a:tblGrid>
              <a:tr h="3810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GetQueryData: </a:t>
                      </a:r>
                      <a:r>
                        <a:rPr lang="en-US" sz="1200" u="none" cap="none" strike="noStrike">
                          <a:latin typeface="Times New Roman"/>
                          <a:ea typeface="Times New Roman"/>
                          <a:cs typeface="Times New Roman"/>
                          <a:sym typeface="Times New Roman"/>
                        </a:rPr>
                        <a:t>The </a:t>
                      </a:r>
                      <a:r>
                        <a:rPr lang="en-US" sz="1050" u="none" cap="none" strike="noStrike">
                          <a:solidFill>
                            <a:srgbClr val="161E2E"/>
                          </a:solidFill>
                          <a:highlight>
                            <a:srgbClr val="F4F5F7"/>
                          </a:highlight>
                          <a:latin typeface="Consolas"/>
                          <a:ea typeface="Consolas"/>
                          <a:cs typeface="Consolas"/>
                          <a:sym typeface="Consolas"/>
                        </a:rPr>
                        <a:t>QueryClient</a:t>
                      </a:r>
                      <a:r>
                        <a:rPr lang="en-US" sz="1200" u="none" cap="none" strike="noStrike">
                          <a:latin typeface="Times New Roman"/>
                          <a:ea typeface="Times New Roman"/>
                          <a:cs typeface="Times New Roman"/>
                          <a:sym typeface="Times New Roman"/>
                        </a:rPr>
                        <a:t> can be used to interact with a cache:</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 </a:t>
                      </a:r>
                      <a:r>
                        <a:rPr lang="en-US" sz="1050" u="none" cap="none" strike="noStrike">
                          <a:solidFill>
                            <a:srgbClr val="1A56DB"/>
                          </a:solidFill>
                          <a:latin typeface="Consolas"/>
                          <a:ea typeface="Consolas"/>
                          <a:cs typeface="Consolas"/>
                          <a:sym typeface="Consolas"/>
                        </a:rPr>
                        <a:t>import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QueryClient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1A56DB"/>
                          </a:solidFill>
                          <a:latin typeface="Consolas"/>
                          <a:ea typeface="Consolas"/>
                          <a:cs typeface="Consolas"/>
                          <a:sym typeface="Consolas"/>
                        </a:rPr>
                        <a:t>from</a:t>
                      </a:r>
                      <a:r>
                        <a:rPr lang="en-US" sz="1050" u="none" cap="none" strike="noStrike">
                          <a:solidFill>
                            <a:srgbClr val="293742"/>
                          </a:solidFill>
                          <a:latin typeface="Consolas"/>
                          <a:ea typeface="Consolas"/>
                          <a:cs typeface="Consolas"/>
                          <a:sym typeface="Consolas"/>
                        </a:rPr>
                        <a:t> </a:t>
                      </a:r>
                      <a:r>
                        <a:rPr lang="en-US" sz="1050" u="none" cap="none" strike="noStrike">
                          <a:solidFill>
                            <a:srgbClr val="DB2C6F"/>
                          </a:solidFill>
                          <a:latin typeface="Consolas"/>
                          <a:ea typeface="Consolas"/>
                          <a:cs typeface="Consolas"/>
                          <a:sym typeface="Consolas"/>
                        </a:rPr>
                        <a:t>'react-query'</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2 </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3 </a:t>
                      </a:r>
                      <a:r>
                        <a:rPr lang="en-US" sz="1050" u="none" cap="none" strike="noStrike">
                          <a:solidFill>
                            <a:srgbClr val="1A56DB"/>
                          </a:solidFill>
                          <a:latin typeface="Consolas"/>
                          <a:ea typeface="Consolas"/>
                          <a:cs typeface="Consolas"/>
                          <a:sym typeface="Consolas"/>
                        </a:rPr>
                        <a:t>const</a:t>
                      </a:r>
                      <a:r>
                        <a:rPr lang="en-US" sz="1050" u="none" cap="none" strike="noStrike">
                          <a:solidFill>
                            <a:srgbClr val="293742"/>
                          </a:solidFill>
                          <a:latin typeface="Consolas"/>
                          <a:ea typeface="Consolas"/>
                          <a:cs typeface="Consolas"/>
                          <a:sym typeface="Consolas"/>
                        </a:rPr>
                        <a:t> queryClient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1A56DB"/>
                          </a:solidFill>
                          <a:latin typeface="Consolas"/>
                          <a:ea typeface="Consolas"/>
                          <a:cs typeface="Consolas"/>
                          <a:sym typeface="Consolas"/>
                        </a:rPr>
                        <a:t>new</a:t>
                      </a:r>
                      <a:r>
                        <a:rPr lang="en-US" sz="1050" u="none" cap="none" strike="noStrike">
                          <a:solidFill>
                            <a:srgbClr val="293742"/>
                          </a:solidFill>
                          <a:latin typeface="Consolas"/>
                          <a:ea typeface="Consolas"/>
                          <a:cs typeface="Consolas"/>
                          <a:sym typeface="Consolas"/>
                        </a:rPr>
                        <a:t> QueryClient</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4   defaultOptions</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5     queries</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6       staleTime</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6ACAA"/>
                          </a:solidFill>
                          <a:latin typeface="Consolas"/>
                          <a:ea typeface="Consolas"/>
                          <a:cs typeface="Consolas"/>
                          <a:sym typeface="Consolas"/>
                        </a:rPr>
                        <a:t>Infinity</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7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8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9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10 </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11 </a:t>
                      </a:r>
                      <a:r>
                        <a:rPr lang="en-US" sz="1050" u="none" cap="none" strike="noStrike">
                          <a:solidFill>
                            <a:srgbClr val="1A56DB"/>
                          </a:solidFill>
                          <a:latin typeface="Consolas"/>
                          <a:ea typeface="Consolas"/>
                          <a:cs typeface="Consolas"/>
                          <a:sym typeface="Consolas"/>
                        </a:rPr>
                        <a:t>await</a:t>
                      </a:r>
                      <a:r>
                        <a:rPr lang="en-US" sz="1050" u="none" cap="none" strike="noStrike">
                          <a:solidFill>
                            <a:srgbClr val="293742"/>
                          </a:solidFill>
                          <a:latin typeface="Consolas"/>
                          <a:ea typeface="Consolas"/>
                          <a:cs typeface="Consolas"/>
                          <a:sym typeface="Consolas"/>
                        </a:rPr>
                        <a:t> queryClient</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prefetchQuery</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'posts'</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fetchPosts</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It has many available methods and one of them is </a:t>
                      </a:r>
                      <a:r>
                        <a:rPr b="1" lang="en-US" sz="1200" u="none" cap="none" strike="noStrike">
                          <a:latin typeface="Times New Roman"/>
                          <a:ea typeface="Times New Roman"/>
                          <a:cs typeface="Times New Roman"/>
                          <a:sym typeface="Times New Roman"/>
                        </a:rPr>
                        <a:t>getQueryData. </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050" u="none" cap="none" strike="noStrike">
                          <a:solidFill>
                            <a:srgbClr val="161E2E"/>
                          </a:solidFill>
                          <a:highlight>
                            <a:srgbClr val="F4F5F7"/>
                          </a:highlight>
                          <a:latin typeface="Consolas"/>
                          <a:ea typeface="Consolas"/>
                          <a:cs typeface="Consolas"/>
                          <a:sym typeface="Consolas"/>
                        </a:rPr>
                        <a:t>getQueryData</a:t>
                      </a:r>
                      <a:r>
                        <a:rPr lang="en-US" sz="1200" u="none" cap="none" strike="noStrike">
                          <a:latin typeface="Times New Roman"/>
                          <a:ea typeface="Times New Roman"/>
                          <a:cs typeface="Times New Roman"/>
                          <a:sym typeface="Times New Roman"/>
                        </a:rPr>
                        <a:t> is a synchronous function that can be used to get an existing query's cached data. If the query does not exist, </a:t>
                      </a:r>
                      <a:r>
                        <a:rPr lang="en-US" sz="1050" u="none" cap="none" strike="noStrike">
                          <a:solidFill>
                            <a:srgbClr val="161E2E"/>
                          </a:solidFill>
                          <a:highlight>
                            <a:srgbClr val="F4F5F7"/>
                          </a:highlight>
                          <a:latin typeface="Consolas"/>
                          <a:ea typeface="Consolas"/>
                          <a:cs typeface="Consolas"/>
                          <a:sym typeface="Consolas"/>
                        </a:rPr>
                        <a:t>undefined</a:t>
                      </a:r>
                      <a:r>
                        <a:rPr lang="en-US" sz="1200" u="none" cap="none" strike="noStrike">
                          <a:latin typeface="Times New Roman"/>
                          <a:ea typeface="Times New Roman"/>
                          <a:cs typeface="Times New Roman"/>
                          <a:sym typeface="Times New Roman"/>
                        </a:rPr>
                        <a:t> will be returned.</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050" u="none" cap="none" strike="noStrike">
                          <a:solidFill>
                            <a:srgbClr val="1A56DB"/>
                          </a:solidFill>
                          <a:highlight>
                            <a:srgbClr val="F9FAFB"/>
                          </a:highlight>
                          <a:latin typeface="Consolas"/>
                          <a:ea typeface="Consolas"/>
                          <a:cs typeface="Consolas"/>
                          <a:sym typeface="Consolas"/>
                        </a:rPr>
                        <a:t>const</a:t>
                      </a:r>
                      <a:r>
                        <a:rPr lang="en-US" sz="1050" u="none" cap="none" strike="noStrike">
                          <a:solidFill>
                            <a:srgbClr val="293742"/>
                          </a:solidFill>
                          <a:highlight>
                            <a:srgbClr val="F9FAFB"/>
                          </a:highlight>
                          <a:latin typeface="Consolas"/>
                          <a:ea typeface="Consolas"/>
                          <a:cs typeface="Consolas"/>
                          <a:sym typeface="Consolas"/>
                        </a:rPr>
                        <a:t> data </a:t>
                      </a:r>
                      <a:r>
                        <a:rPr lang="en-US" sz="1050" u="none" cap="none" strike="noStrike">
                          <a:solidFill>
                            <a:srgbClr val="394B59"/>
                          </a:solidFill>
                          <a:highlight>
                            <a:srgbClr val="F9FAFB"/>
                          </a:highlight>
                          <a:latin typeface="Consolas"/>
                          <a:ea typeface="Consolas"/>
                          <a:cs typeface="Consolas"/>
                          <a:sym typeface="Consolas"/>
                        </a:rPr>
                        <a:t>=</a:t>
                      </a:r>
                      <a:r>
                        <a:rPr lang="en-US" sz="1050" u="none" cap="none" strike="noStrike">
                          <a:solidFill>
                            <a:srgbClr val="293742"/>
                          </a:solidFill>
                          <a:highlight>
                            <a:srgbClr val="F9FAFB"/>
                          </a:highlight>
                          <a:latin typeface="Consolas"/>
                          <a:ea typeface="Consolas"/>
                          <a:cs typeface="Consolas"/>
                          <a:sym typeface="Consolas"/>
                        </a:rPr>
                        <a:t> queryClient</a:t>
                      </a:r>
                      <a:r>
                        <a:rPr lang="en-US" sz="1050" u="none" cap="none" strike="noStrike">
                          <a:solidFill>
                            <a:srgbClr val="394B59"/>
                          </a:solidFill>
                          <a:highlight>
                            <a:srgbClr val="F9FAFB"/>
                          </a:highlight>
                          <a:latin typeface="Consolas"/>
                          <a:ea typeface="Consolas"/>
                          <a:cs typeface="Consolas"/>
                          <a:sym typeface="Consolas"/>
                        </a:rPr>
                        <a:t>.</a:t>
                      </a:r>
                      <a:r>
                        <a:rPr lang="en-US" sz="1050" u="none" cap="none" strike="noStrike">
                          <a:solidFill>
                            <a:srgbClr val="DB2C6F"/>
                          </a:solidFill>
                          <a:highlight>
                            <a:srgbClr val="F9FAFB"/>
                          </a:highlight>
                          <a:latin typeface="Consolas"/>
                          <a:ea typeface="Consolas"/>
                          <a:cs typeface="Consolas"/>
                          <a:sym typeface="Consolas"/>
                        </a:rPr>
                        <a:t>getQueryData</a:t>
                      </a:r>
                      <a:r>
                        <a:rPr lang="en-US" sz="1050" u="none" cap="none" strike="noStrike">
                          <a:solidFill>
                            <a:srgbClr val="394B59"/>
                          </a:solidFill>
                          <a:highlight>
                            <a:srgbClr val="F9FAFB"/>
                          </a:highlight>
                          <a:latin typeface="Consolas"/>
                          <a:ea typeface="Consolas"/>
                          <a:cs typeface="Consolas"/>
                          <a:sym typeface="Consolas"/>
                        </a:rPr>
                        <a:t>(</a:t>
                      </a:r>
                      <a:r>
                        <a:rPr lang="en-US" sz="1050" u="none" cap="none" strike="noStrike">
                          <a:solidFill>
                            <a:srgbClr val="293742"/>
                          </a:solidFill>
                          <a:highlight>
                            <a:srgbClr val="F9FAFB"/>
                          </a:highlight>
                          <a:latin typeface="Consolas"/>
                          <a:ea typeface="Consolas"/>
                          <a:cs typeface="Consolas"/>
                          <a:sym typeface="Consolas"/>
                        </a:rPr>
                        <a:t>queryKey</a:t>
                      </a:r>
                      <a:r>
                        <a:rPr lang="en-US" sz="1050" u="none" cap="none" strike="noStrike">
                          <a:solidFill>
                            <a:srgbClr val="394B59"/>
                          </a:solidFill>
                          <a:highlight>
                            <a:srgbClr val="F9FAFB"/>
                          </a:highlight>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b="1" lang="en-US" sz="1200" u="none" cap="none" strike="noStrike">
                          <a:latin typeface="Times New Roman"/>
                          <a:ea typeface="Times New Roman"/>
                          <a:cs typeface="Times New Roman"/>
                          <a:sym typeface="Times New Roman"/>
                        </a:rPr>
                        <a:t>Options</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050" u="none" cap="none" strike="noStrike">
                          <a:solidFill>
                            <a:srgbClr val="161E2E"/>
                          </a:solidFill>
                          <a:highlight>
                            <a:srgbClr val="F4F5F7"/>
                          </a:highlight>
                          <a:latin typeface="Consolas"/>
                          <a:ea typeface="Consolas"/>
                          <a:cs typeface="Consolas"/>
                          <a:sym typeface="Consolas"/>
                        </a:rPr>
                        <a:t>queryKey?: QueryKey</a:t>
                      </a:r>
                      <a:r>
                        <a:rPr lang="en-US" sz="1200" u="none" cap="none" strike="noStrike">
                          <a:latin typeface="Times New Roman"/>
                          <a:ea typeface="Times New Roman"/>
                          <a:cs typeface="Times New Roman"/>
                          <a:sym typeface="Times New Roman"/>
                        </a:rPr>
                        <a:t>: Query Keys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050" u="none" cap="none" strike="noStrike">
                          <a:solidFill>
                            <a:srgbClr val="161E2E"/>
                          </a:solidFill>
                          <a:highlight>
                            <a:srgbClr val="F4F5F7"/>
                          </a:highlight>
                          <a:latin typeface="Consolas"/>
                          <a:ea typeface="Consolas"/>
                          <a:cs typeface="Consolas"/>
                          <a:sym typeface="Consolas"/>
                        </a:rPr>
                        <a:t>filters?: QueryFilters</a:t>
                      </a:r>
                      <a:r>
                        <a:rPr lang="en-US" sz="1200" u="none" cap="none" strike="noStrike">
                          <a:latin typeface="Times New Roman"/>
                          <a:ea typeface="Times New Roman"/>
                          <a:cs typeface="Times New Roman"/>
                          <a:sym typeface="Times New Roman"/>
                        </a:rPr>
                        <a:t>: Query Filters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b="1" lang="en-US" sz="1200" u="none" cap="none" strike="noStrike">
                          <a:latin typeface="Times New Roman"/>
                          <a:ea typeface="Times New Roman"/>
                          <a:cs typeface="Times New Roman"/>
                          <a:sym typeface="Times New Roman"/>
                        </a:rPr>
                        <a:t>Returns</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data: TData | undefined</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The data for the cached query, or </a:t>
                      </a:r>
                      <a:r>
                        <a:rPr lang="en-US" sz="1050" u="none" cap="none" strike="noStrike">
                          <a:solidFill>
                            <a:srgbClr val="161E2E"/>
                          </a:solidFill>
                          <a:highlight>
                            <a:srgbClr val="F4F5F7"/>
                          </a:highlight>
                          <a:latin typeface="Consolas"/>
                          <a:ea typeface="Consolas"/>
                          <a:cs typeface="Consolas"/>
                          <a:sym typeface="Consolas"/>
                        </a:rPr>
                        <a:t>undefined</a:t>
                      </a:r>
                      <a:r>
                        <a:rPr lang="en-US" sz="1200" u="none" cap="none" strike="noStrike">
                          <a:latin typeface="Times New Roman"/>
                          <a:ea typeface="Times New Roman"/>
                          <a:cs typeface="Times New Roman"/>
                          <a:sym typeface="Times New Roman"/>
                        </a:rPr>
                        <a:t> if the query does not exist.</a:t>
                      </a:r>
                      <a:endParaRPr sz="1050" u="none" cap="none" strike="noStrike">
                        <a:solidFill>
                          <a:srgbClr val="293742"/>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AD1DC"/>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3"/>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Queries </a:t>
            </a:r>
            <a:endParaRPr sz="3300"/>
          </a:p>
        </p:txBody>
      </p:sp>
      <p:sp>
        <p:nvSpPr>
          <p:cNvPr id="252" name="Google Shape;252;p3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53" name="Google Shape;253;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54" name="Google Shape;254;p33"/>
          <p:cNvGraphicFramePr/>
          <p:nvPr/>
        </p:nvGraphicFramePr>
        <p:xfrm>
          <a:off x="1097275" y="1663400"/>
          <a:ext cx="3000000" cy="3000000"/>
        </p:xfrm>
        <a:graphic>
          <a:graphicData uri="http://schemas.openxmlformats.org/drawingml/2006/table">
            <a:tbl>
              <a:tblPr>
                <a:noFill/>
                <a:tableStyleId>{0A7EDBB8-11E4-429E-B89F-54D26DD1BD09}</a:tableStyleId>
              </a:tblPr>
              <a:tblGrid>
                <a:gridCol w="10172700"/>
              </a:tblGrid>
              <a:tr h="3810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cacheTime:</a:t>
                      </a:r>
                      <a:endParaRPr b="1" sz="1200" u="sng"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When React Query fetches data, it is cached for around 5 minutes. Caching results helps React Query to show the results instantaneously.</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 If the content is stale, React Query then fetches the response in the background and then updates the front end.</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To update the </a:t>
                      </a:r>
                      <a:r>
                        <a:rPr lang="en-US" sz="1050" u="none" cap="none" strike="noStrike">
                          <a:solidFill>
                            <a:srgbClr val="161E2E"/>
                          </a:solidFill>
                          <a:highlight>
                            <a:srgbClr val="F4F5F7"/>
                          </a:highlight>
                          <a:latin typeface="Consolas"/>
                          <a:ea typeface="Consolas"/>
                          <a:cs typeface="Consolas"/>
                          <a:sym typeface="Consolas"/>
                        </a:rPr>
                        <a:t>cacheTime</a:t>
                      </a:r>
                      <a:r>
                        <a:rPr lang="en-US" sz="1200" u="none" cap="none" strike="noStrike">
                          <a:latin typeface="Times New Roman"/>
                          <a:ea typeface="Times New Roman"/>
                          <a:cs typeface="Times New Roman"/>
                          <a:sym typeface="Times New Roman"/>
                        </a:rPr>
                        <a:t>, set the time in query configuration.</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 </a:t>
                      </a:r>
                      <a:r>
                        <a:rPr lang="en-US" sz="1050" u="none" cap="none" strike="noStrike">
                          <a:solidFill>
                            <a:srgbClr val="1A56DB"/>
                          </a:solidFill>
                          <a:latin typeface="Consolas"/>
                          <a:ea typeface="Consolas"/>
                          <a:cs typeface="Consolas"/>
                          <a:sym typeface="Consolas"/>
                        </a:rPr>
                        <a:t>const</a:t>
                      </a:r>
                      <a:r>
                        <a:rPr lang="en-US" sz="1050" u="none" cap="none" strike="noStrike">
                          <a:solidFill>
                            <a:srgbClr val="293742"/>
                          </a:solidFill>
                          <a:latin typeface="Consolas"/>
                          <a:ea typeface="Consolas"/>
                          <a:cs typeface="Consolas"/>
                          <a:sym typeface="Consolas"/>
                        </a:rPr>
                        <a:t> queryUsers =  useQuery(</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2 </a:t>
                      </a:r>
                      <a:r>
                        <a:rPr lang="en-US" sz="1050" u="none" cap="none" strike="noStrike">
                          <a:solidFill>
                            <a:srgbClr val="DB2C6F"/>
                          </a:solidFill>
                          <a:latin typeface="Consolas"/>
                          <a:ea typeface="Consolas"/>
                          <a:cs typeface="Consolas"/>
                          <a:sym typeface="Consolas"/>
                        </a:rPr>
                        <a:t>'myquery'</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3 </a:t>
                      </a:r>
                      <a:r>
                        <a:rPr lang="en-US" sz="1050" u="none" cap="none" strike="noStrike">
                          <a:solidFill>
                            <a:srgbClr val="394B59"/>
                          </a:solidFill>
                          <a:latin typeface="Consolas"/>
                          <a:ea typeface="Consolas"/>
                          <a:cs typeface="Consolas"/>
                          <a:sym typeface="Consolas"/>
                        </a:rPr>
                        <a:t>() =&gt; {</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4 </a:t>
                      </a:r>
                      <a:r>
                        <a:rPr i="1" lang="en-US" sz="1050" u="none" cap="none" strike="noStrike">
                          <a:solidFill>
                            <a:srgbClr val="A7B6C2"/>
                          </a:solidFill>
                          <a:latin typeface="Consolas"/>
                          <a:ea typeface="Consolas"/>
                          <a:cs typeface="Consolas"/>
                          <a:sym typeface="Consolas"/>
                        </a:rPr>
                        <a:t>// Fetch data</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5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6 {</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7  cacheTime = 5000</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8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9 </a:t>
                      </a:r>
                      <a:r>
                        <a:rPr lang="en-US" sz="1050" u="none" cap="none" strike="noStrike">
                          <a:solidFill>
                            <a:srgbClr val="394B59"/>
                          </a:solidFill>
                          <a:latin typeface="Consolas"/>
                          <a:ea typeface="Consolas"/>
                          <a:cs typeface="Consolas"/>
                          <a:sym typeface="Consolas"/>
                        </a:rPr>
                        <a:t>);</a:t>
                      </a:r>
                      <a:r>
                        <a:rPr lang="en-US" sz="1200" u="none" cap="none" strike="noStrike">
                          <a:latin typeface="Times New Roman"/>
                          <a:ea typeface="Times New Roman"/>
                          <a:cs typeface="Times New Roman"/>
                          <a:sym typeface="Times New Roman"/>
                        </a:rPr>
                        <a:t> </a:t>
                      </a:r>
                      <a:endParaRPr sz="1050" u="none" cap="none" strike="noStrike">
                        <a:solidFill>
                          <a:srgbClr val="293742"/>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AD1DC"/>
                    </a:solidFill>
                  </a:tcPr>
                </a:tc>
              </a:tr>
              <a:tr h="381000">
                <a:tc>
                  <a:txBody>
                    <a:bodyPr/>
                    <a:lstStyle/>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As per the above settings, if a query data is not responsive for 5 seconds, it is cleared from the cache.</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So, after 5 seconds, when the user tries to see the data, there will be a waiting time for completing the API request.</a:t>
                      </a:r>
                      <a:endParaRPr sz="1050" u="none" cap="none" strike="noStrike">
                        <a:solidFill>
                          <a:srgbClr val="293742"/>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Transform Query Result:</a:t>
                      </a:r>
                      <a:endParaRPr b="1" sz="1200" u="sng"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If you are working with REST though, you are constrained by what the backend returns. So how and where do you best transform data when working with react-query? </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Here are 3 approaches on where you can transform data with their respective pros and cons: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b="1" lang="en-US" sz="1200" u="none" cap="none" strike="noStrike">
                          <a:latin typeface="Times New Roman"/>
                          <a:ea typeface="Times New Roman"/>
                          <a:cs typeface="Times New Roman"/>
                          <a:sym typeface="Times New Roman"/>
                        </a:rPr>
                        <a:t>In the queryFn</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The queryFn is the function that you pass to useQuery. It expects you to return a Promise, and the resulting data winds up in the query cache. But it doesn't mean that you have to absolutely return data in the structure that the backend delivers here. You can transform it before doing so:</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4"/>
          <p:cNvSpPr txBox="1"/>
          <p:nvPr>
            <p:ph type="title"/>
          </p:nvPr>
        </p:nvSpPr>
        <p:spPr>
          <a:xfrm>
            <a:off x="1066800" y="957027"/>
            <a:ext cx="10058400" cy="5655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Queries </a:t>
            </a:r>
            <a:endParaRPr sz="3300"/>
          </a:p>
        </p:txBody>
      </p:sp>
      <p:sp>
        <p:nvSpPr>
          <p:cNvPr id="260" name="Google Shape;260;p3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61" name="Google Shape;261;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62" name="Google Shape;262;p34"/>
          <p:cNvGraphicFramePr/>
          <p:nvPr/>
        </p:nvGraphicFramePr>
        <p:xfrm>
          <a:off x="1038925" y="2149775"/>
          <a:ext cx="3000000" cy="3000000"/>
        </p:xfrm>
        <a:graphic>
          <a:graphicData uri="http://schemas.openxmlformats.org/drawingml/2006/table">
            <a:tbl>
              <a:tblPr>
                <a:noFill/>
                <a:tableStyleId>{0A7EDBB8-11E4-429E-B89F-54D26DD1BD09}</a:tableStyleId>
              </a:tblPr>
              <a:tblGrid>
                <a:gridCol w="10159150"/>
              </a:tblGrid>
              <a:tr h="16459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1  </a:t>
                      </a:r>
                      <a:r>
                        <a:rPr lang="en-US" sz="1200" u="none" cap="none" strike="noStrike">
                          <a:solidFill>
                            <a:srgbClr val="7FDBCA"/>
                          </a:solidFill>
                          <a:latin typeface="Courier New"/>
                          <a:ea typeface="Courier New"/>
                          <a:cs typeface="Courier New"/>
                          <a:sym typeface="Courier New"/>
                        </a:rPr>
                        <a:t>const</a:t>
                      </a:r>
                      <a:r>
                        <a:rPr lang="en-US" sz="1200" u="none" cap="none" strike="noStrike">
                          <a:solidFill>
                            <a:srgbClr val="D6DEEB"/>
                          </a:solidFill>
                          <a:latin typeface="Courier New"/>
                          <a:ea typeface="Courier New"/>
                          <a:cs typeface="Courier New"/>
                          <a:sym typeface="Courier New"/>
                        </a:rPr>
                        <a:t> fetchTodos </a:t>
                      </a:r>
                      <a:r>
                        <a:rPr lang="en-US" sz="1200" u="none" cap="none" strike="noStrike">
                          <a:solidFill>
                            <a:srgbClr val="7FDBC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7FDBCA"/>
                          </a:solidFill>
                          <a:latin typeface="Courier New"/>
                          <a:ea typeface="Courier New"/>
                          <a:cs typeface="Courier New"/>
                          <a:sym typeface="Courier New"/>
                        </a:rPr>
                        <a:t>async</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7FDBC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FFCB8B"/>
                          </a:solidFill>
                          <a:latin typeface="Courier New"/>
                          <a:ea typeface="Courier New"/>
                          <a:cs typeface="Courier New"/>
                          <a:sym typeface="Courier New"/>
                        </a:rPr>
                        <a:t>Promise</a:t>
                      </a:r>
                      <a:r>
                        <a:rPr lang="en-US" sz="1200" u="none" cap="none" strike="noStrike">
                          <a:solidFill>
                            <a:srgbClr val="7FDBCA"/>
                          </a:solidFill>
                          <a:latin typeface="Courier New"/>
                          <a:ea typeface="Courier New"/>
                          <a:cs typeface="Courier New"/>
                          <a:sym typeface="Courier New"/>
                        </a:rPr>
                        <a:t>&lt;</a:t>
                      </a:r>
                      <a:r>
                        <a:rPr lang="en-US" sz="1200" u="none" cap="none" strike="noStrike">
                          <a:solidFill>
                            <a:srgbClr val="D6DEEB"/>
                          </a:solidFill>
                          <a:latin typeface="Courier New"/>
                          <a:ea typeface="Courier New"/>
                          <a:cs typeface="Courier New"/>
                          <a:sym typeface="Courier New"/>
                        </a:rPr>
                        <a:t>Todos</a:t>
                      </a:r>
                      <a:r>
                        <a:rPr lang="en-US" sz="1200" u="none" cap="none" strike="noStrike">
                          <a:solidFill>
                            <a:srgbClr val="7FDBCA"/>
                          </a:solidFill>
                          <a:latin typeface="Courier New"/>
                          <a:ea typeface="Courier New"/>
                          <a:cs typeface="Courier New"/>
                          <a:sym typeface="Courier New"/>
                        </a:rPr>
                        <a:t>&gt;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7FDBCA"/>
                          </a:solidFill>
                          <a:latin typeface="Courier New"/>
                          <a:ea typeface="Courier New"/>
                          <a:cs typeface="Courier New"/>
                          <a:sym typeface="Courier New"/>
                        </a:rPr>
                        <a:t>=&gt;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2  </a:t>
                      </a:r>
                      <a:r>
                        <a:rPr lang="en-US" sz="1200" u="none" cap="none" strike="noStrike">
                          <a:solidFill>
                            <a:srgbClr val="7FDBCA"/>
                          </a:solidFill>
                          <a:latin typeface="Courier New"/>
                          <a:ea typeface="Courier New"/>
                          <a:cs typeface="Courier New"/>
                          <a:sym typeface="Courier New"/>
                        </a:rPr>
                        <a:t>const</a:t>
                      </a:r>
                      <a:r>
                        <a:rPr lang="en-US" sz="1200" u="none" cap="none" strike="noStrike">
                          <a:solidFill>
                            <a:srgbClr val="D6DEEB"/>
                          </a:solidFill>
                          <a:latin typeface="Courier New"/>
                          <a:ea typeface="Courier New"/>
                          <a:cs typeface="Courier New"/>
                          <a:sym typeface="Courier New"/>
                        </a:rPr>
                        <a:t> response </a:t>
                      </a:r>
                      <a:r>
                        <a:rPr lang="en-US" sz="1200" u="none" cap="none" strike="noStrike">
                          <a:solidFill>
                            <a:srgbClr val="7FDBC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7FDBCA"/>
                          </a:solidFill>
                          <a:latin typeface="Courier New"/>
                          <a:ea typeface="Courier New"/>
                          <a:cs typeface="Courier New"/>
                          <a:sym typeface="Courier New"/>
                        </a:rPr>
                        <a:t>await</a:t>
                      </a:r>
                      <a:r>
                        <a:rPr lang="en-US" sz="1200" u="none" cap="none" strike="noStrike">
                          <a:solidFill>
                            <a:srgbClr val="D6DEEB"/>
                          </a:solidFill>
                          <a:latin typeface="Courier New"/>
                          <a:ea typeface="Courier New"/>
                          <a:cs typeface="Courier New"/>
                          <a:sym typeface="Courier New"/>
                        </a:rPr>
                        <a:t> axios</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82AAFF"/>
                          </a:solidFill>
                          <a:latin typeface="Courier New"/>
                          <a:ea typeface="Courier New"/>
                          <a:cs typeface="Courier New"/>
                          <a:sym typeface="Courier New"/>
                        </a:rPr>
                        <a:t>get</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ADDB67"/>
                          </a:solidFill>
                          <a:latin typeface="Courier New"/>
                          <a:ea typeface="Courier New"/>
                          <a:cs typeface="Courier New"/>
                          <a:sym typeface="Courier New"/>
                        </a:rPr>
                        <a:t>'todos'</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3  </a:t>
                      </a:r>
                      <a:r>
                        <a:rPr lang="en-US" sz="1200" u="none" cap="none" strike="noStrike">
                          <a:solidFill>
                            <a:srgbClr val="7FDBCA"/>
                          </a:solidFill>
                          <a:latin typeface="Courier New"/>
                          <a:ea typeface="Courier New"/>
                          <a:cs typeface="Courier New"/>
                          <a:sym typeface="Courier New"/>
                        </a:rPr>
                        <a:t>const</a:t>
                      </a:r>
                      <a:r>
                        <a:rPr lang="en-US" sz="1200" u="none" cap="none" strike="noStrike">
                          <a:solidFill>
                            <a:srgbClr val="D6DEEB"/>
                          </a:solidFill>
                          <a:latin typeface="Courier New"/>
                          <a:ea typeface="Courier New"/>
                          <a:cs typeface="Courier New"/>
                          <a:sym typeface="Courier New"/>
                        </a:rPr>
                        <a:t> data</a:t>
                      </a:r>
                      <a:r>
                        <a:rPr lang="en-US" sz="1200" u="none" cap="none" strike="noStrike">
                          <a:solidFill>
                            <a:srgbClr val="7FDBC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Todos </a:t>
                      </a:r>
                      <a:r>
                        <a:rPr lang="en-US" sz="1200" u="none" cap="none" strike="noStrike">
                          <a:solidFill>
                            <a:srgbClr val="7FDBC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response</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data</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4</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5  </a:t>
                      </a:r>
                      <a:r>
                        <a:rPr lang="en-US" sz="1200" u="none" cap="none" strike="noStrike">
                          <a:solidFill>
                            <a:srgbClr val="7FDBCA"/>
                          </a:solidFill>
                          <a:latin typeface="Courier New"/>
                          <a:ea typeface="Courier New"/>
                          <a:cs typeface="Courier New"/>
                          <a:sym typeface="Courier New"/>
                        </a:rPr>
                        <a:t>return</a:t>
                      </a:r>
                      <a:r>
                        <a:rPr lang="en-US" sz="1200" u="none" cap="none" strike="noStrike">
                          <a:solidFill>
                            <a:srgbClr val="D6DEEB"/>
                          </a:solidFill>
                          <a:latin typeface="Courier New"/>
                          <a:ea typeface="Courier New"/>
                          <a:cs typeface="Courier New"/>
                          <a:sym typeface="Courier New"/>
                        </a:rPr>
                        <a:t> data</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82AAFF"/>
                          </a:solidFill>
                          <a:latin typeface="Courier New"/>
                          <a:ea typeface="Courier New"/>
                          <a:cs typeface="Courier New"/>
                          <a:sym typeface="Courier New"/>
                        </a:rPr>
                        <a:t>map</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todo</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7FDBCA"/>
                          </a:solidFill>
                          <a:latin typeface="Courier New"/>
                          <a:ea typeface="Courier New"/>
                          <a:cs typeface="Courier New"/>
                          <a:sym typeface="Courier New"/>
                        </a:rPr>
                        <a:t>=&gt;</a:t>
                      </a:r>
                      <a:r>
                        <a:rPr lang="en-US" sz="1200" u="none" cap="none" strike="noStrike">
                          <a:solidFill>
                            <a:srgbClr val="D6DEEB"/>
                          </a:solidFill>
                          <a:latin typeface="Courier New"/>
                          <a:ea typeface="Courier New"/>
                          <a:cs typeface="Courier New"/>
                          <a:sym typeface="Courier New"/>
                        </a:rPr>
                        <a:t> todo</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name</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82AAFF"/>
                          </a:solidFill>
                          <a:latin typeface="Courier New"/>
                          <a:ea typeface="Courier New"/>
                          <a:cs typeface="Courier New"/>
                          <a:sym typeface="Courier New"/>
                        </a:rPr>
                        <a:t>toUpperCase</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6  </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7</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8  </a:t>
                      </a:r>
                      <a:r>
                        <a:rPr lang="en-US" sz="1200" u="none" cap="none" strike="noStrike">
                          <a:solidFill>
                            <a:srgbClr val="7FDBCA"/>
                          </a:solidFill>
                          <a:latin typeface="Courier New"/>
                          <a:ea typeface="Courier New"/>
                          <a:cs typeface="Courier New"/>
                          <a:sym typeface="Courier New"/>
                        </a:rPr>
                        <a:t>export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7FDBCA"/>
                          </a:solidFill>
                          <a:latin typeface="Courier New"/>
                          <a:ea typeface="Courier New"/>
                          <a:cs typeface="Courier New"/>
                          <a:sym typeface="Courier New"/>
                        </a:rPr>
                        <a:t>const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82AAFF"/>
                          </a:solidFill>
                          <a:latin typeface="Courier New"/>
                          <a:ea typeface="Courier New"/>
                          <a:cs typeface="Courier New"/>
                          <a:sym typeface="Courier New"/>
                        </a:rPr>
                        <a:t>useTodosQuery</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7FDBC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7FDBCA"/>
                          </a:solidFill>
                          <a:latin typeface="Courier New"/>
                          <a:ea typeface="Courier New"/>
                          <a:cs typeface="Courier New"/>
                          <a:sym typeface="Courier New"/>
                        </a:rPr>
                        <a:t>=&gt;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82AAFF"/>
                          </a:solidFill>
                          <a:latin typeface="Courier New"/>
                          <a:ea typeface="Courier New"/>
                          <a:cs typeface="Courier New"/>
                          <a:sym typeface="Courier New"/>
                        </a:rPr>
                        <a:t>useQuery</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ADDB67"/>
                          </a:solidFill>
                          <a:latin typeface="Courier New"/>
                          <a:ea typeface="Courier New"/>
                          <a:cs typeface="Courier New"/>
                          <a:sym typeface="Courier New"/>
                        </a:rPr>
                        <a:t>'todos'</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fetchTodos</a:t>
                      </a:r>
                      <a:r>
                        <a:rPr lang="en-US" sz="1200" u="none" cap="none" strike="noStrike">
                          <a:solidFill>
                            <a:srgbClr val="C792EA"/>
                          </a:solidFill>
                          <a:latin typeface="Courier New"/>
                          <a:ea typeface="Courier New"/>
                          <a:cs typeface="Courier New"/>
                          <a:sym typeface="Courier New"/>
                        </a:rPr>
                        <a:t>)</a:t>
                      </a:r>
                      <a:endParaRPr sz="1050" u="none" cap="none" strike="noStrike">
                        <a:solidFill>
                          <a:srgbClr val="293742"/>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1828775">
                <a:tc>
                  <a:txBody>
                    <a:bodyPr/>
                    <a:lstStyle/>
                    <a:p>
                      <a:pPr indent="-304800" lvl="0" marL="4572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On the frontend, you can then work with this data "as if it came like this from the backend". No where in your code will you actually work with todo names that are not upper-cased. You will also not have access to the original structure.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If you look at the react-query-devtools, you will see the transformed structure. If you look at the network trace, you'll see the original structure. This might be confusing, so keep that in mind.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Also, there is no optimization that react-query can do for you here. Every time a fetch is executed, your transformation will run.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If it's expensive, consider one of the other alternatives. Some companies also have a shared api layer that abstracts data fetching, so you might not have access to this layer to do your transformations.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Pros: 1. very "close to the backend" in terms of co-location. 2. the transformed structure winds up in the cache, so you don't have access to the original structure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Cons: 1. runs on every fetch. 2. not feasible if you have a shared api layer that you cannot freely modify</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Queries </a:t>
            </a:r>
            <a:endParaRPr sz="3300"/>
          </a:p>
        </p:txBody>
      </p:sp>
      <p:sp>
        <p:nvSpPr>
          <p:cNvPr id="268" name="Google Shape;268;p3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69" name="Google Shape;269;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70" name="Google Shape;270;p35"/>
          <p:cNvGraphicFramePr/>
          <p:nvPr/>
        </p:nvGraphicFramePr>
        <p:xfrm>
          <a:off x="1097275" y="1943800"/>
          <a:ext cx="3000000" cy="3000000"/>
        </p:xfrm>
        <a:graphic>
          <a:graphicData uri="http://schemas.openxmlformats.org/drawingml/2006/table">
            <a:tbl>
              <a:tblPr>
                <a:noFill/>
                <a:tableStyleId>{0A7EDBB8-11E4-429E-B89F-54D26DD1BD09}</a:tableStyleId>
              </a:tblPr>
              <a:tblGrid>
                <a:gridCol w="10172700"/>
              </a:tblGrid>
              <a:tr h="3810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In the render function</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If you create custom hooks, you can easily do transformations there:</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1  </a:t>
                      </a:r>
                      <a:r>
                        <a:rPr lang="en-US" sz="1200" u="none" cap="none" strike="noStrike">
                          <a:solidFill>
                            <a:srgbClr val="7FDBCA"/>
                          </a:solidFill>
                          <a:latin typeface="Courier New"/>
                          <a:ea typeface="Courier New"/>
                          <a:cs typeface="Courier New"/>
                          <a:sym typeface="Courier New"/>
                        </a:rPr>
                        <a:t>const</a:t>
                      </a:r>
                      <a:r>
                        <a:rPr lang="en-US" sz="1200" u="none" cap="none" strike="noStrike">
                          <a:solidFill>
                            <a:srgbClr val="D6DEEB"/>
                          </a:solidFill>
                          <a:latin typeface="Courier New"/>
                          <a:ea typeface="Courier New"/>
                          <a:cs typeface="Courier New"/>
                          <a:sym typeface="Courier New"/>
                        </a:rPr>
                        <a:t> fetchTodos </a:t>
                      </a:r>
                      <a:r>
                        <a:rPr lang="en-US" sz="1200" u="none" cap="none" strike="noStrike">
                          <a:solidFill>
                            <a:srgbClr val="7FDBC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7FDBCA"/>
                          </a:solidFill>
                          <a:latin typeface="Courier New"/>
                          <a:ea typeface="Courier New"/>
                          <a:cs typeface="Courier New"/>
                          <a:sym typeface="Courier New"/>
                        </a:rPr>
                        <a:t>async</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7FDBC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FFCB8B"/>
                          </a:solidFill>
                          <a:latin typeface="Courier New"/>
                          <a:ea typeface="Courier New"/>
                          <a:cs typeface="Courier New"/>
                          <a:sym typeface="Courier New"/>
                        </a:rPr>
                        <a:t>Promise</a:t>
                      </a:r>
                      <a:r>
                        <a:rPr lang="en-US" sz="1200" u="none" cap="none" strike="noStrike">
                          <a:solidFill>
                            <a:srgbClr val="7FDBCA"/>
                          </a:solidFill>
                          <a:latin typeface="Courier New"/>
                          <a:ea typeface="Courier New"/>
                          <a:cs typeface="Courier New"/>
                          <a:sym typeface="Courier New"/>
                        </a:rPr>
                        <a:t>&lt;</a:t>
                      </a:r>
                      <a:r>
                        <a:rPr lang="en-US" sz="1200" u="none" cap="none" strike="noStrike">
                          <a:solidFill>
                            <a:srgbClr val="D6DEEB"/>
                          </a:solidFill>
                          <a:latin typeface="Courier New"/>
                          <a:ea typeface="Courier New"/>
                          <a:cs typeface="Courier New"/>
                          <a:sym typeface="Courier New"/>
                        </a:rPr>
                        <a:t>Todos</a:t>
                      </a:r>
                      <a:r>
                        <a:rPr lang="en-US" sz="1200" u="none" cap="none" strike="noStrike">
                          <a:solidFill>
                            <a:srgbClr val="7FDBCA"/>
                          </a:solidFill>
                          <a:latin typeface="Courier New"/>
                          <a:ea typeface="Courier New"/>
                          <a:cs typeface="Courier New"/>
                          <a:sym typeface="Courier New"/>
                        </a:rPr>
                        <a:t>&gt;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7FDBCA"/>
                          </a:solidFill>
                          <a:latin typeface="Courier New"/>
                          <a:ea typeface="Courier New"/>
                          <a:cs typeface="Courier New"/>
                          <a:sym typeface="Courier New"/>
                        </a:rPr>
                        <a:t>=&gt;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2   </a:t>
                      </a:r>
                      <a:r>
                        <a:rPr lang="en-US" sz="1200" u="none" cap="none" strike="noStrike">
                          <a:solidFill>
                            <a:srgbClr val="7FDBCA"/>
                          </a:solidFill>
                          <a:latin typeface="Courier New"/>
                          <a:ea typeface="Courier New"/>
                          <a:cs typeface="Courier New"/>
                          <a:sym typeface="Courier New"/>
                        </a:rPr>
                        <a:t>const</a:t>
                      </a:r>
                      <a:r>
                        <a:rPr lang="en-US" sz="1200" u="none" cap="none" strike="noStrike">
                          <a:solidFill>
                            <a:srgbClr val="D6DEEB"/>
                          </a:solidFill>
                          <a:latin typeface="Courier New"/>
                          <a:ea typeface="Courier New"/>
                          <a:cs typeface="Courier New"/>
                          <a:sym typeface="Courier New"/>
                        </a:rPr>
                        <a:t> response </a:t>
                      </a:r>
                      <a:r>
                        <a:rPr lang="en-US" sz="1200" u="none" cap="none" strike="noStrike">
                          <a:solidFill>
                            <a:srgbClr val="7FDBC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7FDBCA"/>
                          </a:solidFill>
                          <a:latin typeface="Courier New"/>
                          <a:ea typeface="Courier New"/>
                          <a:cs typeface="Courier New"/>
                          <a:sym typeface="Courier New"/>
                        </a:rPr>
                        <a:t>await</a:t>
                      </a:r>
                      <a:r>
                        <a:rPr lang="en-US" sz="1200" u="none" cap="none" strike="noStrike">
                          <a:solidFill>
                            <a:srgbClr val="D6DEEB"/>
                          </a:solidFill>
                          <a:latin typeface="Courier New"/>
                          <a:ea typeface="Courier New"/>
                          <a:cs typeface="Courier New"/>
                          <a:sym typeface="Courier New"/>
                        </a:rPr>
                        <a:t> axios</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82AAFF"/>
                          </a:solidFill>
                          <a:latin typeface="Courier New"/>
                          <a:ea typeface="Courier New"/>
                          <a:cs typeface="Courier New"/>
                          <a:sym typeface="Courier New"/>
                        </a:rPr>
                        <a:t>get</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ADDB67"/>
                          </a:solidFill>
                          <a:latin typeface="Courier New"/>
                          <a:ea typeface="Courier New"/>
                          <a:cs typeface="Courier New"/>
                          <a:sym typeface="Courier New"/>
                        </a:rPr>
                        <a:t>'todos'</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3   </a:t>
                      </a:r>
                      <a:r>
                        <a:rPr lang="en-US" sz="1200" u="none" cap="none" strike="noStrike">
                          <a:solidFill>
                            <a:srgbClr val="7FDBCA"/>
                          </a:solidFill>
                          <a:latin typeface="Courier New"/>
                          <a:ea typeface="Courier New"/>
                          <a:cs typeface="Courier New"/>
                          <a:sym typeface="Courier New"/>
                        </a:rPr>
                        <a:t>return</a:t>
                      </a:r>
                      <a:r>
                        <a:rPr lang="en-US" sz="1200" u="none" cap="none" strike="noStrike">
                          <a:solidFill>
                            <a:srgbClr val="D6DEEB"/>
                          </a:solidFill>
                          <a:latin typeface="Courier New"/>
                          <a:ea typeface="Courier New"/>
                          <a:cs typeface="Courier New"/>
                          <a:sym typeface="Courier New"/>
                        </a:rPr>
                        <a:t> response</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data</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4  </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5</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6  </a:t>
                      </a:r>
                      <a:r>
                        <a:rPr lang="en-US" sz="1200" u="none" cap="none" strike="noStrike">
                          <a:solidFill>
                            <a:srgbClr val="7FDBCA"/>
                          </a:solidFill>
                          <a:latin typeface="Courier New"/>
                          <a:ea typeface="Courier New"/>
                          <a:cs typeface="Courier New"/>
                          <a:sym typeface="Courier New"/>
                        </a:rPr>
                        <a:t>export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7FDBCA"/>
                          </a:solidFill>
                          <a:latin typeface="Courier New"/>
                          <a:ea typeface="Courier New"/>
                          <a:cs typeface="Courier New"/>
                          <a:sym typeface="Courier New"/>
                        </a:rPr>
                        <a:t>const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82AAFF"/>
                          </a:solidFill>
                          <a:latin typeface="Courier New"/>
                          <a:ea typeface="Courier New"/>
                          <a:cs typeface="Courier New"/>
                          <a:sym typeface="Courier New"/>
                        </a:rPr>
                        <a:t>useTodosQuery</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7FDBC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7FDBCA"/>
                          </a:solidFill>
                          <a:latin typeface="Courier New"/>
                          <a:ea typeface="Courier New"/>
                          <a:cs typeface="Courier New"/>
                          <a:sym typeface="Courier New"/>
                        </a:rPr>
                        <a:t>=&gt;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7   </a:t>
                      </a:r>
                      <a:r>
                        <a:rPr lang="en-US" sz="1200" u="none" cap="none" strike="noStrike">
                          <a:solidFill>
                            <a:srgbClr val="7FDBCA"/>
                          </a:solidFill>
                          <a:latin typeface="Courier New"/>
                          <a:ea typeface="Courier New"/>
                          <a:cs typeface="Courier New"/>
                          <a:sym typeface="Courier New"/>
                        </a:rPr>
                        <a:t>const</a:t>
                      </a:r>
                      <a:r>
                        <a:rPr lang="en-US" sz="1200" u="none" cap="none" strike="noStrike">
                          <a:solidFill>
                            <a:srgbClr val="D6DEEB"/>
                          </a:solidFill>
                          <a:latin typeface="Courier New"/>
                          <a:ea typeface="Courier New"/>
                          <a:cs typeface="Courier New"/>
                          <a:sym typeface="Courier New"/>
                        </a:rPr>
                        <a:t> queryInfo </a:t>
                      </a:r>
                      <a:r>
                        <a:rPr lang="en-US" sz="1200" u="none" cap="none" strike="noStrike">
                          <a:solidFill>
                            <a:srgbClr val="7FDBC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82AAFF"/>
                          </a:solidFill>
                          <a:latin typeface="Courier New"/>
                          <a:ea typeface="Courier New"/>
                          <a:cs typeface="Courier New"/>
                          <a:sym typeface="Courier New"/>
                        </a:rPr>
                        <a:t>useQuery</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ADDB67"/>
                          </a:solidFill>
                          <a:latin typeface="Courier New"/>
                          <a:ea typeface="Courier New"/>
                          <a:cs typeface="Courier New"/>
                          <a:sym typeface="Courier New"/>
                        </a:rPr>
                        <a:t>'todos'</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fetchTodos</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8</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9   </a:t>
                      </a:r>
                      <a:r>
                        <a:rPr lang="en-US" sz="1200" u="none" cap="none" strike="noStrike">
                          <a:solidFill>
                            <a:srgbClr val="7FDBCA"/>
                          </a:solidFill>
                          <a:latin typeface="Courier New"/>
                          <a:ea typeface="Courier New"/>
                          <a:cs typeface="Courier New"/>
                          <a:sym typeface="Courier New"/>
                        </a:rPr>
                        <a:t>return</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10     </a:t>
                      </a:r>
                      <a:r>
                        <a:rPr lang="en-US" sz="1200" u="none" cap="none" strike="noStrike">
                          <a:solidFill>
                            <a:srgbClr val="7FDBC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queryInfo</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11     data</a:t>
                      </a:r>
                      <a:r>
                        <a:rPr lang="en-US" sz="1200" u="none" cap="none" strike="noStrike">
                          <a:solidFill>
                            <a:srgbClr val="7FDBC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queryInfo</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data</a:t>
                      </a:r>
                      <a:r>
                        <a:rPr lang="en-US" sz="1200" u="none" cap="none" strike="noStrike">
                          <a:solidFill>
                            <a:srgbClr val="7FDBCA"/>
                          </a:solidFill>
                          <a:latin typeface="Courier New"/>
                          <a:ea typeface="Courier New"/>
                          <a:cs typeface="Courier New"/>
                          <a:sym typeface="Courier New"/>
                        </a:rPr>
                        <a:t>?.</a:t>
                      </a:r>
                      <a:r>
                        <a:rPr lang="en-US" sz="1200" u="none" cap="none" strike="noStrike">
                          <a:solidFill>
                            <a:srgbClr val="82AAFF"/>
                          </a:solidFill>
                          <a:latin typeface="Courier New"/>
                          <a:ea typeface="Courier New"/>
                          <a:cs typeface="Courier New"/>
                          <a:sym typeface="Courier New"/>
                        </a:rPr>
                        <a:t>map</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todo</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7FDBCA"/>
                          </a:solidFill>
                          <a:latin typeface="Courier New"/>
                          <a:ea typeface="Courier New"/>
                          <a:cs typeface="Courier New"/>
                          <a:sym typeface="Courier New"/>
                        </a:rPr>
                        <a:t>=&gt;</a:t>
                      </a:r>
                      <a:r>
                        <a:rPr lang="en-US" sz="1200" u="none" cap="none" strike="noStrike">
                          <a:solidFill>
                            <a:srgbClr val="D6DEEB"/>
                          </a:solidFill>
                          <a:latin typeface="Courier New"/>
                          <a:ea typeface="Courier New"/>
                          <a:cs typeface="Courier New"/>
                          <a:sym typeface="Courier New"/>
                        </a:rPr>
                        <a:t> todo</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name</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82AAFF"/>
                          </a:solidFill>
                          <a:latin typeface="Courier New"/>
                          <a:ea typeface="Courier New"/>
                          <a:cs typeface="Courier New"/>
                          <a:sym typeface="Courier New"/>
                        </a:rPr>
                        <a:t>toUpperCase</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12  </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13 </a:t>
                      </a:r>
                      <a:r>
                        <a:rPr lang="en-US" sz="1200" u="none" cap="none" strike="noStrike">
                          <a:solidFill>
                            <a:srgbClr val="C792EA"/>
                          </a:solidFill>
                          <a:latin typeface="Courier New"/>
                          <a:ea typeface="Courier New"/>
                          <a:cs typeface="Courier New"/>
                          <a:sym typeface="Courier New"/>
                        </a:rPr>
                        <a:t>}</a:t>
                      </a:r>
                      <a:endParaRPr sz="1050" u="none" cap="none" strike="noStrike">
                        <a:solidFill>
                          <a:srgbClr val="293742"/>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81000">
                <a:tc>
                  <a:txBody>
                    <a:bodyPr/>
                    <a:lstStyle/>
                    <a:p>
                      <a:pPr indent="-304800" lvl="0" marL="4572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As it stands, this will not only run every time your fetch function runs, but actually on every render (even those that do not involve data fetching). This is likely not a problem at all, but if it is, you can optimize with useMemo.</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Be careful to define your dependencies as narrow as possible. data inside the queryInfo will be referentially stable unless something really changed (in which case you want to recompute your transformation), but the queryInfo itself will not.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If you add queryInfo as your dependency, the transformation will again run on every render:</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6"/>
          <p:cNvSpPr txBox="1"/>
          <p:nvPr>
            <p:ph type="title"/>
          </p:nvPr>
        </p:nvSpPr>
        <p:spPr>
          <a:xfrm>
            <a:off x="1001100" y="469152"/>
            <a:ext cx="10058400" cy="5655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Queries </a:t>
            </a:r>
            <a:endParaRPr sz="3300"/>
          </a:p>
        </p:txBody>
      </p:sp>
      <p:sp>
        <p:nvSpPr>
          <p:cNvPr id="276" name="Google Shape;276;p3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77" name="Google Shape;277;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78" name="Google Shape;278;p36"/>
          <p:cNvGraphicFramePr/>
          <p:nvPr/>
        </p:nvGraphicFramePr>
        <p:xfrm>
          <a:off x="1069400" y="1121400"/>
          <a:ext cx="3000000" cy="3000000"/>
        </p:xfrm>
        <a:graphic>
          <a:graphicData uri="http://schemas.openxmlformats.org/drawingml/2006/table">
            <a:tbl>
              <a:tblPr>
                <a:noFill/>
                <a:tableStyleId>{0A7EDBB8-11E4-429E-B89F-54D26DD1BD09}</a:tableStyleId>
              </a:tblPr>
              <a:tblGrid>
                <a:gridCol w="10367850"/>
              </a:tblGrid>
              <a:tr h="3810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In the render function</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If you create custom hooks, you can easily do transformations there:</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1  </a:t>
                      </a:r>
                      <a:r>
                        <a:rPr lang="en-US" sz="1200" u="none" cap="none" strike="noStrike">
                          <a:solidFill>
                            <a:srgbClr val="7FDBCA"/>
                          </a:solidFill>
                          <a:latin typeface="Courier New"/>
                          <a:ea typeface="Courier New"/>
                          <a:cs typeface="Courier New"/>
                          <a:sym typeface="Courier New"/>
                        </a:rPr>
                        <a:t>export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7FDBCA"/>
                          </a:solidFill>
                          <a:latin typeface="Courier New"/>
                          <a:ea typeface="Courier New"/>
                          <a:cs typeface="Courier New"/>
                          <a:sym typeface="Courier New"/>
                        </a:rPr>
                        <a:t>const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82AAFF"/>
                          </a:solidFill>
                          <a:latin typeface="Courier New"/>
                          <a:ea typeface="Courier New"/>
                          <a:cs typeface="Courier New"/>
                          <a:sym typeface="Courier New"/>
                        </a:rPr>
                        <a:t>useTodosQuery</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7FDBC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7FDBCA"/>
                          </a:solidFill>
                          <a:latin typeface="Courier New"/>
                          <a:ea typeface="Courier New"/>
                          <a:cs typeface="Courier New"/>
                          <a:sym typeface="Courier New"/>
                        </a:rPr>
                        <a:t>=&gt;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2  </a:t>
                      </a:r>
                      <a:r>
                        <a:rPr lang="en-US" sz="1200" u="none" cap="none" strike="noStrike">
                          <a:solidFill>
                            <a:srgbClr val="7FDBCA"/>
                          </a:solidFill>
                          <a:latin typeface="Courier New"/>
                          <a:ea typeface="Courier New"/>
                          <a:cs typeface="Courier New"/>
                          <a:sym typeface="Courier New"/>
                        </a:rPr>
                        <a:t>const</a:t>
                      </a:r>
                      <a:r>
                        <a:rPr lang="en-US" sz="1200" u="none" cap="none" strike="noStrike">
                          <a:solidFill>
                            <a:srgbClr val="D6DEEB"/>
                          </a:solidFill>
                          <a:latin typeface="Courier New"/>
                          <a:ea typeface="Courier New"/>
                          <a:cs typeface="Courier New"/>
                          <a:sym typeface="Courier New"/>
                        </a:rPr>
                        <a:t> queryInfo </a:t>
                      </a:r>
                      <a:r>
                        <a:rPr lang="en-US" sz="1200" u="none" cap="none" strike="noStrike">
                          <a:solidFill>
                            <a:srgbClr val="7FDBC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82AAFF"/>
                          </a:solidFill>
                          <a:latin typeface="Courier New"/>
                          <a:ea typeface="Courier New"/>
                          <a:cs typeface="Courier New"/>
                          <a:sym typeface="Courier New"/>
                        </a:rPr>
                        <a:t>useQuery</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ADDB67"/>
                          </a:solidFill>
                          <a:latin typeface="Courier New"/>
                          <a:ea typeface="Courier New"/>
                          <a:cs typeface="Courier New"/>
                          <a:sym typeface="Courier New"/>
                        </a:rPr>
                        <a:t>'todos'</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fetchTodos</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3</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4  </a:t>
                      </a:r>
                      <a:r>
                        <a:rPr lang="en-US" sz="1200" u="none" cap="none" strike="noStrike">
                          <a:solidFill>
                            <a:srgbClr val="7FDBCA"/>
                          </a:solidFill>
                          <a:latin typeface="Courier New"/>
                          <a:ea typeface="Courier New"/>
                          <a:cs typeface="Courier New"/>
                          <a:sym typeface="Courier New"/>
                        </a:rPr>
                        <a:t>return</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5    </a:t>
                      </a:r>
                      <a:r>
                        <a:rPr lang="en-US" sz="1200" u="none" cap="none" strike="noStrike">
                          <a:solidFill>
                            <a:srgbClr val="7FDBC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queryInfo</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6    </a:t>
                      </a:r>
                      <a:r>
                        <a:rPr i="1" lang="en-US" sz="1200" u="none" cap="none" strike="noStrike">
                          <a:solidFill>
                            <a:srgbClr val="637777"/>
                          </a:solidFill>
                          <a:latin typeface="Courier New"/>
                          <a:ea typeface="Courier New"/>
                          <a:cs typeface="Courier New"/>
                          <a:sym typeface="Courier New"/>
                        </a:rPr>
                        <a:t>// 🚨 don't do this - the useMemo does nothing at all here!</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7    data</a:t>
                      </a:r>
                      <a:r>
                        <a:rPr lang="en-US" sz="1200" u="none" cap="none" strike="noStrike">
                          <a:solidFill>
                            <a:srgbClr val="7FDBC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React</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82AAFF"/>
                          </a:solidFill>
                          <a:latin typeface="Courier New"/>
                          <a:ea typeface="Courier New"/>
                          <a:cs typeface="Courier New"/>
                          <a:sym typeface="Courier New"/>
                        </a:rPr>
                        <a:t>useMemo</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8      </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7FDBCA"/>
                          </a:solidFill>
                          <a:latin typeface="Courier New"/>
                          <a:ea typeface="Courier New"/>
                          <a:cs typeface="Courier New"/>
                          <a:sym typeface="Courier New"/>
                        </a:rPr>
                        <a:t>=&gt;</a:t>
                      </a:r>
                      <a:r>
                        <a:rPr lang="en-US" sz="1200" u="none" cap="none" strike="noStrike">
                          <a:solidFill>
                            <a:srgbClr val="D6DEEB"/>
                          </a:solidFill>
                          <a:latin typeface="Courier New"/>
                          <a:ea typeface="Courier New"/>
                          <a:cs typeface="Courier New"/>
                          <a:sym typeface="Courier New"/>
                        </a:rPr>
                        <a:t> queryInfo</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data</a:t>
                      </a:r>
                      <a:r>
                        <a:rPr lang="en-US" sz="1200" u="none" cap="none" strike="noStrike">
                          <a:solidFill>
                            <a:srgbClr val="7FDBCA"/>
                          </a:solidFill>
                          <a:latin typeface="Courier New"/>
                          <a:ea typeface="Courier New"/>
                          <a:cs typeface="Courier New"/>
                          <a:sym typeface="Courier New"/>
                        </a:rPr>
                        <a:t>?.</a:t>
                      </a:r>
                      <a:r>
                        <a:rPr lang="en-US" sz="1200" u="none" cap="none" strike="noStrike">
                          <a:solidFill>
                            <a:srgbClr val="82AAFF"/>
                          </a:solidFill>
                          <a:latin typeface="Courier New"/>
                          <a:ea typeface="Courier New"/>
                          <a:cs typeface="Courier New"/>
                          <a:sym typeface="Courier New"/>
                        </a:rPr>
                        <a:t>map</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todo</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7FDBCA"/>
                          </a:solidFill>
                          <a:latin typeface="Courier New"/>
                          <a:ea typeface="Courier New"/>
                          <a:cs typeface="Courier New"/>
                          <a:sym typeface="Courier New"/>
                        </a:rPr>
                        <a:t>=&gt;</a:t>
                      </a:r>
                      <a:r>
                        <a:rPr lang="en-US" sz="1200" u="none" cap="none" strike="noStrike">
                          <a:solidFill>
                            <a:srgbClr val="D6DEEB"/>
                          </a:solidFill>
                          <a:latin typeface="Courier New"/>
                          <a:ea typeface="Courier New"/>
                          <a:cs typeface="Courier New"/>
                          <a:sym typeface="Courier New"/>
                        </a:rPr>
                        <a:t> todo</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name</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82AAFF"/>
                          </a:solidFill>
                          <a:latin typeface="Courier New"/>
                          <a:ea typeface="Courier New"/>
                          <a:cs typeface="Courier New"/>
                          <a:sym typeface="Courier New"/>
                        </a:rPr>
                        <a:t>toUpperCase</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9      </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queryInfo</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10    </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11</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12    </a:t>
                      </a:r>
                      <a:r>
                        <a:rPr i="1" lang="en-US" sz="1200" u="none" cap="none" strike="noStrike">
                          <a:solidFill>
                            <a:srgbClr val="637777"/>
                          </a:solidFill>
                          <a:latin typeface="Arimo"/>
                          <a:ea typeface="Arimo"/>
                          <a:cs typeface="Arimo"/>
                          <a:sym typeface="Arimo"/>
                        </a:rPr>
                        <a:t>// ✅ correctly memoizes by queryInfo.data</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13    data</a:t>
                      </a:r>
                      <a:r>
                        <a:rPr lang="en-US" sz="1200" u="none" cap="none" strike="noStrike">
                          <a:solidFill>
                            <a:srgbClr val="7FDBC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React</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82AAFF"/>
                          </a:solidFill>
                          <a:latin typeface="Courier New"/>
                          <a:ea typeface="Courier New"/>
                          <a:cs typeface="Courier New"/>
                          <a:sym typeface="Courier New"/>
                        </a:rPr>
                        <a:t>useMemo</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14      </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7FDBCA"/>
                          </a:solidFill>
                          <a:latin typeface="Courier New"/>
                          <a:ea typeface="Courier New"/>
                          <a:cs typeface="Courier New"/>
                          <a:sym typeface="Courier New"/>
                        </a:rPr>
                        <a:t>=&gt;</a:t>
                      </a:r>
                      <a:r>
                        <a:rPr lang="en-US" sz="1200" u="none" cap="none" strike="noStrike">
                          <a:solidFill>
                            <a:srgbClr val="D6DEEB"/>
                          </a:solidFill>
                          <a:latin typeface="Courier New"/>
                          <a:ea typeface="Courier New"/>
                          <a:cs typeface="Courier New"/>
                          <a:sym typeface="Courier New"/>
                        </a:rPr>
                        <a:t> queryInfo</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data</a:t>
                      </a:r>
                      <a:r>
                        <a:rPr lang="en-US" sz="1200" u="none" cap="none" strike="noStrike">
                          <a:solidFill>
                            <a:srgbClr val="7FDBCA"/>
                          </a:solidFill>
                          <a:latin typeface="Courier New"/>
                          <a:ea typeface="Courier New"/>
                          <a:cs typeface="Courier New"/>
                          <a:sym typeface="Courier New"/>
                        </a:rPr>
                        <a:t>?.</a:t>
                      </a:r>
                      <a:r>
                        <a:rPr lang="en-US" sz="1200" u="none" cap="none" strike="noStrike">
                          <a:solidFill>
                            <a:srgbClr val="82AAFF"/>
                          </a:solidFill>
                          <a:latin typeface="Courier New"/>
                          <a:ea typeface="Courier New"/>
                          <a:cs typeface="Courier New"/>
                          <a:sym typeface="Courier New"/>
                        </a:rPr>
                        <a:t>map</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todo</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7FDBCA"/>
                          </a:solidFill>
                          <a:latin typeface="Courier New"/>
                          <a:ea typeface="Courier New"/>
                          <a:cs typeface="Courier New"/>
                          <a:sym typeface="Courier New"/>
                        </a:rPr>
                        <a:t>=&gt;</a:t>
                      </a:r>
                      <a:r>
                        <a:rPr lang="en-US" sz="1200" u="none" cap="none" strike="noStrike">
                          <a:solidFill>
                            <a:srgbClr val="D6DEEB"/>
                          </a:solidFill>
                          <a:latin typeface="Courier New"/>
                          <a:ea typeface="Courier New"/>
                          <a:cs typeface="Courier New"/>
                          <a:sym typeface="Courier New"/>
                        </a:rPr>
                        <a:t> todo</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name</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82AAFF"/>
                          </a:solidFill>
                          <a:latin typeface="Courier New"/>
                          <a:ea typeface="Courier New"/>
                          <a:cs typeface="Courier New"/>
                          <a:sym typeface="Courier New"/>
                        </a:rPr>
                        <a:t>toUpperCase</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15      </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queryInfo</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data</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16    </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17  </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18</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81000">
                <a:tc>
                  <a:txBody>
                    <a:bodyPr/>
                    <a:lstStyle/>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Especially if you have additional logic in your custom hook to combine with your data transformation, this is a good option. Be aware that data can be potentially undefined, so use optional chaining when working with it.</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Pros: 1. optimizable via useMemo 2. exact structure cannot be inspected in the devtools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Cons: 1. a bit more convoluted syntax 2. data can be potentially undefined</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7"/>
          <p:cNvSpPr txBox="1"/>
          <p:nvPr>
            <p:ph type="title"/>
          </p:nvPr>
        </p:nvSpPr>
        <p:spPr>
          <a:xfrm>
            <a:off x="1066800" y="469152"/>
            <a:ext cx="10058400" cy="5379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Queries </a:t>
            </a:r>
            <a:endParaRPr sz="3300"/>
          </a:p>
        </p:txBody>
      </p:sp>
      <p:sp>
        <p:nvSpPr>
          <p:cNvPr id="284" name="Google Shape;284;p3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85" name="Google Shape;285;p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86" name="Google Shape;286;p37"/>
          <p:cNvGraphicFramePr/>
          <p:nvPr/>
        </p:nvGraphicFramePr>
        <p:xfrm>
          <a:off x="1066800" y="1007050"/>
          <a:ext cx="3000000" cy="3000000"/>
        </p:xfrm>
        <a:graphic>
          <a:graphicData uri="http://schemas.openxmlformats.org/drawingml/2006/table">
            <a:tbl>
              <a:tblPr>
                <a:noFill/>
                <a:tableStyleId>{0A7EDBB8-11E4-429E-B89F-54D26DD1BD09}</a:tableStyleId>
              </a:tblPr>
              <a:tblGrid>
                <a:gridCol w="10172700"/>
              </a:tblGrid>
              <a:tr h="3810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Using Select Option</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React Query version 3 introduced built-in selectors, which can also be used to transform data:</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1 </a:t>
                      </a:r>
                      <a:r>
                        <a:rPr lang="en-US" sz="1200" u="none" cap="none" strike="noStrike">
                          <a:solidFill>
                            <a:srgbClr val="7FDBCA"/>
                          </a:solidFill>
                          <a:latin typeface="Courier New"/>
                          <a:ea typeface="Courier New"/>
                          <a:cs typeface="Courier New"/>
                          <a:sym typeface="Courier New"/>
                        </a:rPr>
                        <a:t>export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7FDBCA"/>
                          </a:solidFill>
                          <a:latin typeface="Courier New"/>
                          <a:ea typeface="Courier New"/>
                          <a:cs typeface="Courier New"/>
                          <a:sym typeface="Courier New"/>
                        </a:rPr>
                        <a:t>const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82AAFF"/>
                          </a:solidFill>
                          <a:latin typeface="Courier New"/>
                          <a:ea typeface="Courier New"/>
                          <a:cs typeface="Courier New"/>
                          <a:sym typeface="Courier New"/>
                        </a:rPr>
                        <a:t>useTodosQuery</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7FDBC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7FDBCA"/>
                          </a:solidFill>
                          <a:latin typeface="Courier New"/>
                          <a:ea typeface="Courier New"/>
                          <a:cs typeface="Courier New"/>
                          <a:sym typeface="Courier New"/>
                        </a:rPr>
                        <a:t>=&gt;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2  </a:t>
                      </a:r>
                      <a:r>
                        <a:rPr lang="en-US" sz="1200" u="none" cap="none" strike="noStrike">
                          <a:solidFill>
                            <a:srgbClr val="82AAFF"/>
                          </a:solidFill>
                          <a:latin typeface="Courier New"/>
                          <a:ea typeface="Courier New"/>
                          <a:cs typeface="Courier New"/>
                          <a:sym typeface="Courier New"/>
                        </a:rPr>
                        <a:t>useQuery</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ADDB67"/>
                          </a:solidFill>
                          <a:latin typeface="Courier New"/>
                          <a:ea typeface="Courier New"/>
                          <a:cs typeface="Courier New"/>
                          <a:sym typeface="Courier New"/>
                        </a:rPr>
                        <a:t>'todos'</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fetchTodos</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3    </a:t>
                      </a:r>
                      <a:r>
                        <a:rPr lang="en-US" sz="1200" u="none" cap="none" strike="noStrike">
                          <a:solidFill>
                            <a:srgbClr val="82AAFF"/>
                          </a:solidFill>
                          <a:latin typeface="Courier New"/>
                          <a:ea typeface="Courier New"/>
                          <a:cs typeface="Courier New"/>
                          <a:sym typeface="Courier New"/>
                        </a:rPr>
                        <a:t>select</a:t>
                      </a:r>
                      <a:r>
                        <a:rPr lang="en-US" sz="1200" u="none" cap="none" strike="noStrike">
                          <a:solidFill>
                            <a:srgbClr val="7FDBC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data</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7FDBCA"/>
                          </a:solidFill>
                          <a:latin typeface="Courier New"/>
                          <a:ea typeface="Courier New"/>
                          <a:cs typeface="Courier New"/>
                          <a:sym typeface="Courier New"/>
                        </a:rPr>
                        <a:t>=&gt;</a:t>
                      </a:r>
                      <a:r>
                        <a:rPr lang="en-US" sz="1200" u="none" cap="none" strike="noStrike">
                          <a:solidFill>
                            <a:srgbClr val="D6DEEB"/>
                          </a:solidFill>
                          <a:latin typeface="Courier New"/>
                          <a:ea typeface="Courier New"/>
                          <a:cs typeface="Courier New"/>
                          <a:sym typeface="Courier New"/>
                        </a:rPr>
                        <a:t> data</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82AAFF"/>
                          </a:solidFill>
                          <a:latin typeface="Courier New"/>
                          <a:ea typeface="Courier New"/>
                          <a:cs typeface="Courier New"/>
                          <a:sym typeface="Courier New"/>
                        </a:rPr>
                        <a:t>map</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todo</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7FDBCA"/>
                          </a:solidFill>
                          <a:latin typeface="Courier New"/>
                          <a:ea typeface="Courier New"/>
                          <a:cs typeface="Courier New"/>
                          <a:sym typeface="Courier New"/>
                        </a:rPr>
                        <a:t>=&gt;</a:t>
                      </a:r>
                      <a:r>
                        <a:rPr lang="en-US" sz="1200" u="none" cap="none" strike="noStrike">
                          <a:solidFill>
                            <a:srgbClr val="D6DEEB"/>
                          </a:solidFill>
                          <a:latin typeface="Courier New"/>
                          <a:ea typeface="Courier New"/>
                          <a:cs typeface="Courier New"/>
                          <a:sym typeface="Courier New"/>
                        </a:rPr>
                        <a:t> todo</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name</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82AAFF"/>
                          </a:solidFill>
                          <a:latin typeface="Courier New"/>
                          <a:ea typeface="Courier New"/>
                          <a:cs typeface="Courier New"/>
                          <a:sym typeface="Courier New"/>
                        </a:rPr>
                        <a:t>toUpperCase</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4  </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81000">
                <a:tc>
                  <a:txBody>
                    <a:bodyPr/>
                    <a:lstStyle/>
                    <a:p>
                      <a:pPr indent="-304800" lvl="0" marL="4572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selectors will only be called if data exists, so you don't have to care about undefined here. Selectors like the one above will also run on every render, because the functional identity changes (it's an inline function).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If your transformation is expensive, you can memoize it either with useCallback, or by extracting it to a stable function reference: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1 </a:t>
                      </a:r>
                      <a:r>
                        <a:rPr lang="en-US" sz="1200" u="none" cap="none" strike="noStrike">
                          <a:solidFill>
                            <a:srgbClr val="7FDBCA"/>
                          </a:solidFill>
                          <a:latin typeface="Courier New"/>
                          <a:ea typeface="Courier New"/>
                          <a:cs typeface="Courier New"/>
                          <a:sym typeface="Courier New"/>
                        </a:rPr>
                        <a:t>const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82AAFF"/>
                          </a:solidFill>
                          <a:latin typeface="Courier New"/>
                          <a:ea typeface="Courier New"/>
                          <a:cs typeface="Courier New"/>
                          <a:sym typeface="Courier New"/>
                        </a:rPr>
                        <a:t>transformTodoNames</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7FDBC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data</a:t>
                      </a:r>
                      <a:r>
                        <a:rPr lang="en-US" sz="1200" u="none" cap="none" strike="noStrike">
                          <a:solidFill>
                            <a:srgbClr val="7FDBC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Todos</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7FDBCA"/>
                          </a:solidFill>
                          <a:latin typeface="Courier New"/>
                          <a:ea typeface="Courier New"/>
                          <a:cs typeface="Courier New"/>
                          <a:sym typeface="Courier New"/>
                        </a:rPr>
                        <a:t>=&gt;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2  data</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82AAFF"/>
                          </a:solidFill>
                          <a:latin typeface="Courier New"/>
                          <a:ea typeface="Courier New"/>
                          <a:cs typeface="Courier New"/>
                          <a:sym typeface="Courier New"/>
                        </a:rPr>
                        <a:t>map</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todo</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7FDBCA"/>
                          </a:solidFill>
                          <a:latin typeface="Courier New"/>
                          <a:ea typeface="Courier New"/>
                          <a:cs typeface="Courier New"/>
                          <a:sym typeface="Courier New"/>
                        </a:rPr>
                        <a:t>=&gt;</a:t>
                      </a:r>
                      <a:r>
                        <a:rPr lang="en-US" sz="1200" u="none" cap="none" strike="noStrike">
                          <a:solidFill>
                            <a:srgbClr val="D6DEEB"/>
                          </a:solidFill>
                          <a:latin typeface="Courier New"/>
                          <a:ea typeface="Courier New"/>
                          <a:cs typeface="Courier New"/>
                          <a:sym typeface="Courier New"/>
                        </a:rPr>
                        <a:t> todo</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name</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82AAFF"/>
                          </a:solidFill>
                          <a:latin typeface="Courier New"/>
                          <a:ea typeface="Courier New"/>
                          <a:cs typeface="Courier New"/>
                          <a:sym typeface="Courier New"/>
                        </a:rPr>
                        <a:t>toUpperCase</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3</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4 </a:t>
                      </a:r>
                      <a:r>
                        <a:rPr lang="en-US" sz="1200" u="none" cap="none" strike="noStrike">
                          <a:solidFill>
                            <a:srgbClr val="7FDBCA"/>
                          </a:solidFill>
                          <a:latin typeface="Courier New"/>
                          <a:ea typeface="Courier New"/>
                          <a:cs typeface="Courier New"/>
                          <a:sym typeface="Courier New"/>
                        </a:rPr>
                        <a:t>export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7FDBCA"/>
                          </a:solidFill>
                          <a:latin typeface="Courier New"/>
                          <a:ea typeface="Courier New"/>
                          <a:cs typeface="Courier New"/>
                          <a:sym typeface="Courier New"/>
                        </a:rPr>
                        <a:t>const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82AAFF"/>
                          </a:solidFill>
                          <a:latin typeface="Courier New"/>
                          <a:ea typeface="Courier New"/>
                          <a:cs typeface="Courier New"/>
                          <a:sym typeface="Courier New"/>
                        </a:rPr>
                        <a:t>useTodosQuery</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7FDBC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7FDBCA"/>
                          </a:solidFill>
                          <a:latin typeface="Courier New"/>
                          <a:ea typeface="Courier New"/>
                          <a:cs typeface="Courier New"/>
                          <a:sym typeface="Courier New"/>
                        </a:rPr>
                        <a:t>=&gt;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5  </a:t>
                      </a:r>
                      <a:r>
                        <a:rPr lang="en-US" sz="1200" u="none" cap="none" strike="noStrike">
                          <a:solidFill>
                            <a:srgbClr val="82AAFF"/>
                          </a:solidFill>
                          <a:latin typeface="Courier New"/>
                          <a:ea typeface="Courier New"/>
                          <a:cs typeface="Courier New"/>
                          <a:sym typeface="Courier New"/>
                        </a:rPr>
                        <a:t>useQuery</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ADDB67"/>
                          </a:solidFill>
                          <a:latin typeface="Courier New"/>
                          <a:ea typeface="Courier New"/>
                          <a:cs typeface="Courier New"/>
                          <a:sym typeface="Courier New"/>
                        </a:rPr>
                        <a:t>'todos'</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fetchTodos</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6    </a:t>
                      </a:r>
                      <a:r>
                        <a:rPr i="1" lang="en-US" sz="1200" u="none" cap="none" strike="noStrike">
                          <a:solidFill>
                            <a:srgbClr val="637777"/>
                          </a:solidFill>
                          <a:latin typeface="Arimo"/>
                          <a:ea typeface="Arimo"/>
                          <a:cs typeface="Arimo"/>
                          <a:sym typeface="Arimo"/>
                        </a:rPr>
                        <a:t>// ✅ uses a stable function reference</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7    select</a:t>
                      </a:r>
                      <a:r>
                        <a:rPr lang="en-US" sz="1200" u="none" cap="none" strike="noStrike">
                          <a:solidFill>
                            <a:srgbClr val="7FDBC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transformTodoNames</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8  </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9</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10 </a:t>
                      </a:r>
                      <a:r>
                        <a:rPr lang="en-US" sz="1200" u="none" cap="none" strike="noStrike">
                          <a:solidFill>
                            <a:srgbClr val="7FDBCA"/>
                          </a:solidFill>
                          <a:latin typeface="Courier New"/>
                          <a:ea typeface="Courier New"/>
                          <a:cs typeface="Courier New"/>
                          <a:sym typeface="Courier New"/>
                        </a:rPr>
                        <a:t>export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7FDBCA"/>
                          </a:solidFill>
                          <a:latin typeface="Courier New"/>
                          <a:ea typeface="Courier New"/>
                          <a:cs typeface="Courier New"/>
                          <a:sym typeface="Courier New"/>
                        </a:rPr>
                        <a:t>const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82AAFF"/>
                          </a:solidFill>
                          <a:latin typeface="Courier New"/>
                          <a:ea typeface="Courier New"/>
                          <a:cs typeface="Courier New"/>
                          <a:sym typeface="Courier New"/>
                        </a:rPr>
                        <a:t>useTodosQuery</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7FDBC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7FDBCA"/>
                          </a:solidFill>
                          <a:latin typeface="Courier New"/>
                          <a:ea typeface="Courier New"/>
                          <a:cs typeface="Courier New"/>
                          <a:sym typeface="Courier New"/>
                        </a:rPr>
                        <a:t>=&gt;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11  </a:t>
                      </a:r>
                      <a:r>
                        <a:rPr lang="en-US" sz="1200" u="none" cap="none" strike="noStrike">
                          <a:solidFill>
                            <a:srgbClr val="82AAFF"/>
                          </a:solidFill>
                          <a:latin typeface="Courier New"/>
                          <a:ea typeface="Courier New"/>
                          <a:cs typeface="Courier New"/>
                          <a:sym typeface="Courier New"/>
                        </a:rPr>
                        <a:t>useQuery</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ADDB67"/>
                          </a:solidFill>
                          <a:latin typeface="Courier New"/>
                          <a:ea typeface="Courier New"/>
                          <a:cs typeface="Courier New"/>
                          <a:sym typeface="Courier New"/>
                        </a:rPr>
                        <a:t>'todos'</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fetchTodos</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12    </a:t>
                      </a:r>
                      <a:r>
                        <a:rPr i="1" lang="en-US" sz="1200" u="none" cap="none" strike="noStrike">
                          <a:solidFill>
                            <a:srgbClr val="637777"/>
                          </a:solidFill>
                          <a:latin typeface="Arimo"/>
                          <a:ea typeface="Arimo"/>
                          <a:cs typeface="Arimo"/>
                          <a:sym typeface="Arimo"/>
                        </a:rPr>
                        <a:t>// ✅ memoizes with useCallback</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13    select</a:t>
                      </a:r>
                      <a:r>
                        <a:rPr lang="en-US" sz="1200" u="none" cap="none" strike="noStrike">
                          <a:solidFill>
                            <a:srgbClr val="7FDBC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React</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82AAFF"/>
                          </a:solidFill>
                          <a:latin typeface="Courier New"/>
                          <a:ea typeface="Courier New"/>
                          <a:cs typeface="Courier New"/>
                          <a:sym typeface="Courier New"/>
                        </a:rPr>
                        <a:t>useCallback</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14      </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data</a:t>
                      </a:r>
                      <a:r>
                        <a:rPr lang="en-US" sz="1200" u="none" cap="none" strike="noStrike">
                          <a:solidFill>
                            <a:srgbClr val="7FDBC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Todos</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7FDBCA"/>
                          </a:solidFill>
                          <a:latin typeface="Courier New"/>
                          <a:ea typeface="Courier New"/>
                          <a:cs typeface="Courier New"/>
                          <a:sym typeface="Courier New"/>
                        </a:rPr>
                        <a:t>=&gt;</a:t>
                      </a:r>
                      <a:r>
                        <a:rPr lang="en-US" sz="1200" u="none" cap="none" strike="noStrike">
                          <a:solidFill>
                            <a:srgbClr val="D6DEEB"/>
                          </a:solidFill>
                          <a:latin typeface="Courier New"/>
                          <a:ea typeface="Courier New"/>
                          <a:cs typeface="Courier New"/>
                          <a:sym typeface="Courier New"/>
                        </a:rPr>
                        <a:t> data</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82AAFF"/>
                          </a:solidFill>
                          <a:latin typeface="Courier New"/>
                          <a:ea typeface="Courier New"/>
                          <a:cs typeface="Courier New"/>
                          <a:sym typeface="Courier New"/>
                        </a:rPr>
                        <a:t>map</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todo</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7FDBCA"/>
                          </a:solidFill>
                          <a:latin typeface="Courier New"/>
                          <a:ea typeface="Courier New"/>
                          <a:cs typeface="Courier New"/>
                          <a:sym typeface="Courier New"/>
                        </a:rPr>
                        <a:t>=&gt;</a:t>
                      </a:r>
                      <a:r>
                        <a:rPr lang="en-US" sz="1200" u="none" cap="none" strike="noStrike">
                          <a:solidFill>
                            <a:srgbClr val="D6DEEB"/>
                          </a:solidFill>
                          <a:latin typeface="Courier New"/>
                          <a:ea typeface="Courier New"/>
                          <a:cs typeface="Courier New"/>
                          <a:sym typeface="Courier New"/>
                        </a:rPr>
                        <a:t> todo</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name</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82AAFF"/>
                          </a:solidFill>
                          <a:latin typeface="Courier New"/>
                          <a:ea typeface="Courier New"/>
                          <a:cs typeface="Courier New"/>
                          <a:sym typeface="Courier New"/>
                        </a:rPr>
                        <a:t>toUpperCase</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15      </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16    </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17  </a:t>
                      </a:r>
                      <a:r>
                        <a:rPr lang="en-US" sz="1200" u="none" cap="none" strike="noStrike">
                          <a:solidFill>
                            <a:srgbClr val="C792EA"/>
                          </a:solidFill>
                          <a:latin typeface="Courier New"/>
                          <a:ea typeface="Courier New"/>
                          <a:cs typeface="Courier New"/>
                          <a:sym typeface="Courier New"/>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8"/>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Queries </a:t>
            </a:r>
            <a:endParaRPr sz="3300"/>
          </a:p>
        </p:txBody>
      </p:sp>
      <p:sp>
        <p:nvSpPr>
          <p:cNvPr id="292" name="Google Shape;292;p3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93" name="Google Shape;293;p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94" name="Google Shape;294;p38"/>
          <p:cNvGraphicFramePr/>
          <p:nvPr/>
        </p:nvGraphicFramePr>
        <p:xfrm>
          <a:off x="1097275" y="2320150"/>
          <a:ext cx="3000000" cy="3000000"/>
        </p:xfrm>
        <a:graphic>
          <a:graphicData uri="http://schemas.openxmlformats.org/drawingml/2006/table">
            <a:tbl>
              <a:tblPr>
                <a:noFill/>
                <a:tableStyleId>{0A7EDBB8-11E4-429E-B89F-54D26DD1BD09}</a:tableStyleId>
              </a:tblPr>
              <a:tblGrid>
                <a:gridCol w="10172700"/>
              </a:tblGrid>
              <a:tr h="3810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GetQueryData:</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Another </a:t>
                      </a:r>
                      <a:r>
                        <a:rPr lang="en-US" sz="1050" u="none" cap="none" strike="noStrike">
                          <a:solidFill>
                            <a:srgbClr val="161E2E"/>
                          </a:solidFill>
                          <a:highlight>
                            <a:srgbClr val="F4F5F7"/>
                          </a:highlight>
                          <a:latin typeface="Consolas"/>
                          <a:ea typeface="Consolas"/>
                          <a:cs typeface="Consolas"/>
                          <a:sym typeface="Consolas"/>
                        </a:rPr>
                        <a:t>QueryClient</a:t>
                      </a:r>
                      <a:r>
                        <a:rPr lang="en-US" sz="1200" u="none" cap="none" strike="noStrike">
                          <a:latin typeface="Times New Roman"/>
                          <a:ea typeface="Times New Roman"/>
                          <a:cs typeface="Times New Roman"/>
                          <a:sym typeface="Times New Roman"/>
                        </a:rPr>
                        <a:t> method is </a:t>
                      </a:r>
                      <a:r>
                        <a:rPr lang="en-US" sz="1050" u="none" cap="none" strike="noStrike">
                          <a:solidFill>
                            <a:srgbClr val="161E2E"/>
                          </a:solidFill>
                          <a:highlight>
                            <a:srgbClr val="F4F5F7"/>
                          </a:highlight>
                          <a:latin typeface="Consolas"/>
                          <a:ea typeface="Consolas"/>
                          <a:cs typeface="Consolas"/>
                          <a:sym typeface="Consolas"/>
                        </a:rPr>
                        <a:t>setQueryData</a:t>
                      </a: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050" u="none" cap="none" strike="noStrike">
                          <a:solidFill>
                            <a:srgbClr val="161E2E"/>
                          </a:solidFill>
                          <a:highlight>
                            <a:srgbClr val="F4F5F7"/>
                          </a:highlight>
                          <a:latin typeface="Consolas"/>
                          <a:ea typeface="Consolas"/>
                          <a:cs typeface="Consolas"/>
                          <a:sym typeface="Consolas"/>
                        </a:rPr>
                        <a:t>setQueryData</a:t>
                      </a:r>
                      <a:r>
                        <a:rPr lang="en-US" sz="1200" u="none" cap="none" strike="noStrike">
                          <a:latin typeface="Times New Roman"/>
                          <a:ea typeface="Times New Roman"/>
                          <a:cs typeface="Times New Roman"/>
                          <a:sym typeface="Times New Roman"/>
                        </a:rPr>
                        <a:t> is a synchronous function that can be used to immediately update a query's cached data. If the query does not exist, it will be created.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the query is not utilized by a query hook in the default </a:t>
                      </a:r>
                      <a:r>
                        <a:rPr lang="en-US" sz="1050" u="none" cap="none" strike="noStrike">
                          <a:solidFill>
                            <a:srgbClr val="161E2E"/>
                          </a:solidFill>
                          <a:highlight>
                            <a:srgbClr val="F4F5F7"/>
                          </a:highlight>
                          <a:latin typeface="Consolas"/>
                          <a:ea typeface="Consolas"/>
                          <a:cs typeface="Consolas"/>
                          <a:sym typeface="Consolas"/>
                        </a:rPr>
                        <a:t>cacheTime</a:t>
                      </a:r>
                      <a:r>
                        <a:rPr lang="en-US" sz="1200" u="none" cap="none" strike="noStrike">
                          <a:latin typeface="Times New Roman"/>
                          <a:ea typeface="Times New Roman"/>
                          <a:cs typeface="Times New Roman"/>
                          <a:sym typeface="Times New Roman"/>
                        </a:rPr>
                        <a:t> of 5 minutes, the query will be garbage collected.</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To update multiple queries at once and match query keys partially, you need to use </a:t>
                      </a:r>
                      <a:r>
                        <a:rPr lang="en-US" sz="1050" u="none" cap="none" strike="noStrike">
                          <a:solidFill>
                            <a:srgbClr val="161E2E"/>
                          </a:solidFill>
                          <a:highlight>
                            <a:srgbClr val="F4F5F7"/>
                          </a:highlight>
                          <a:latin typeface="Consolas"/>
                          <a:ea typeface="Consolas"/>
                          <a:cs typeface="Consolas"/>
                          <a:sym typeface="Consolas"/>
                        </a:rPr>
                        <a:t>queryClient.setQueriesData</a:t>
                      </a:r>
                      <a:r>
                        <a:rPr lang="en-US" sz="1200" u="none" cap="none" strike="noStrike">
                          <a:latin typeface="Times New Roman"/>
                          <a:ea typeface="Times New Roman"/>
                          <a:cs typeface="Times New Roman"/>
                          <a:sym typeface="Times New Roman"/>
                        </a:rPr>
                        <a:t> instead.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After successful changing query's cached data via </a:t>
                      </a:r>
                      <a:r>
                        <a:rPr lang="en-US" sz="1050" u="none" cap="none" strike="noStrike">
                          <a:solidFill>
                            <a:srgbClr val="161E2E"/>
                          </a:solidFill>
                          <a:highlight>
                            <a:srgbClr val="F4F5F7"/>
                          </a:highlight>
                          <a:latin typeface="Consolas"/>
                          <a:ea typeface="Consolas"/>
                          <a:cs typeface="Consolas"/>
                          <a:sym typeface="Consolas"/>
                        </a:rPr>
                        <a:t>setQueryData</a:t>
                      </a:r>
                      <a:r>
                        <a:rPr lang="en-US" sz="1200" u="none" cap="none" strike="noStrike">
                          <a:latin typeface="Times New Roman"/>
                          <a:ea typeface="Times New Roman"/>
                          <a:cs typeface="Times New Roman"/>
                          <a:sym typeface="Times New Roman"/>
                        </a:rPr>
                        <a:t>, it will also trigger </a:t>
                      </a:r>
                      <a:r>
                        <a:rPr lang="en-US" sz="1050" u="none" cap="none" strike="noStrike">
                          <a:solidFill>
                            <a:srgbClr val="161E2E"/>
                          </a:solidFill>
                          <a:highlight>
                            <a:srgbClr val="F4F5F7"/>
                          </a:highlight>
                          <a:latin typeface="Consolas"/>
                          <a:ea typeface="Consolas"/>
                          <a:cs typeface="Consolas"/>
                          <a:sym typeface="Consolas"/>
                        </a:rPr>
                        <a:t>onSuccess</a:t>
                      </a:r>
                      <a:r>
                        <a:rPr lang="en-US" sz="1200" u="none" cap="none" strike="noStrike">
                          <a:latin typeface="Times New Roman"/>
                          <a:ea typeface="Times New Roman"/>
                          <a:cs typeface="Times New Roman"/>
                          <a:sym typeface="Times New Roman"/>
                        </a:rPr>
                        <a:t> callback from that query.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050" u="none" cap="none" strike="noStrike">
                          <a:solidFill>
                            <a:srgbClr val="293742"/>
                          </a:solidFill>
                          <a:highlight>
                            <a:srgbClr val="F9FAFB"/>
                          </a:highlight>
                          <a:latin typeface="Consolas"/>
                          <a:ea typeface="Consolas"/>
                          <a:cs typeface="Consolas"/>
                          <a:sym typeface="Consolas"/>
                        </a:rPr>
                        <a:t>queryClient</a:t>
                      </a:r>
                      <a:r>
                        <a:rPr lang="en-US" sz="1050" u="none" cap="none" strike="noStrike">
                          <a:solidFill>
                            <a:srgbClr val="394B59"/>
                          </a:solidFill>
                          <a:highlight>
                            <a:srgbClr val="F9FAFB"/>
                          </a:highlight>
                          <a:latin typeface="Consolas"/>
                          <a:ea typeface="Consolas"/>
                          <a:cs typeface="Consolas"/>
                          <a:sym typeface="Consolas"/>
                        </a:rPr>
                        <a:t>.</a:t>
                      </a:r>
                      <a:r>
                        <a:rPr lang="en-US" sz="1050" u="none" cap="none" strike="noStrike">
                          <a:solidFill>
                            <a:srgbClr val="DB2C6F"/>
                          </a:solidFill>
                          <a:highlight>
                            <a:srgbClr val="F9FAFB"/>
                          </a:highlight>
                          <a:latin typeface="Consolas"/>
                          <a:ea typeface="Consolas"/>
                          <a:cs typeface="Consolas"/>
                          <a:sym typeface="Consolas"/>
                        </a:rPr>
                        <a:t>setQueryData</a:t>
                      </a:r>
                      <a:r>
                        <a:rPr lang="en-US" sz="1050" u="none" cap="none" strike="noStrike">
                          <a:solidFill>
                            <a:srgbClr val="394B59"/>
                          </a:solidFill>
                          <a:highlight>
                            <a:srgbClr val="F9FAFB"/>
                          </a:highlight>
                          <a:latin typeface="Consolas"/>
                          <a:ea typeface="Consolas"/>
                          <a:cs typeface="Consolas"/>
                          <a:sym typeface="Consolas"/>
                        </a:rPr>
                        <a:t>(</a:t>
                      </a:r>
                      <a:r>
                        <a:rPr lang="en-US" sz="1050" u="none" cap="none" strike="noStrike">
                          <a:solidFill>
                            <a:srgbClr val="293742"/>
                          </a:solidFill>
                          <a:highlight>
                            <a:srgbClr val="F9FAFB"/>
                          </a:highlight>
                          <a:latin typeface="Consolas"/>
                          <a:ea typeface="Consolas"/>
                          <a:cs typeface="Consolas"/>
                          <a:sym typeface="Consolas"/>
                        </a:rPr>
                        <a:t>queryKey</a:t>
                      </a:r>
                      <a:r>
                        <a:rPr lang="en-US" sz="1050" u="none" cap="none" strike="noStrike">
                          <a:solidFill>
                            <a:srgbClr val="394B59"/>
                          </a:solidFill>
                          <a:highlight>
                            <a:srgbClr val="F9FAFB"/>
                          </a:highlight>
                          <a:latin typeface="Consolas"/>
                          <a:ea typeface="Consolas"/>
                          <a:cs typeface="Consolas"/>
                          <a:sym typeface="Consolas"/>
                        </a:rPr>
                        <a:t>,</a:t>
                      </a:r>
                      <a:r>
                        <a:rPr lang="en-US" sz="1050" u="none" cap="none" strike="noStrike">
                          <a:solidFill>
                            <a:srgbClr val="293742"/>
                          </a:solidFill>
                          <a:highlight>
                            <a:srgbClr val="F9FAFB"/>
                          </a:highlight>
                          <a:latin typeface="Consolas"/>
                          <a:ea typeface="Consolas"/>
                          <a:cs typeface="Consolas"/>
                          <a:sym typeface="Consolas"/>
                        </a:rPr>
                        <a:t> updater</a:t>
                      </a:r>
                      <a:r>
                        <a:rPr lang="en-US" sz="1050" u="none" cap="none" strike="noStrike">
                          <a:solidFill>
                            <a:srgbClr val="394B59"/>
                          </a:solidFill>
                          <a:highlight>
                            <a:srgbClr val="F9FAFB"/>
                          </a:highlight>
                          <a:latin typeface="Consolas"/>
                          <a:ea typeface="Consolas"/>
                          <a:cs typeface="Consolas"/>
                          <a:sym typeface="Consolas"/>
                        </a:rPr>
                        <a:t>)</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Options</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050" u="none" cap="none" strike="noStrike">
                          <a:solidFill>
                            <a:srgbClr val="161E2E"/>
                          </a:solidFill>
                          <a:highlight>
                            <a:srgbClr val="F4F5F7"/>
                          </a:highlight>
                          <a:latin typeface="Consolas"/>
                          <a:ea typeface="Consolas"/>
                          <a:cs typeface="Consolas"/>
                          <a:sym typeface="Consolas"/>
                        </a:rPr>
                        <a:t>queryKey: QueryKey</a:t>
                      </a:r>
                      <a:r>
                        <a:rPr lang="en-US" sz="1200" u="none" cap="none" strike="noStrike">
                          <a:latin typeface="Times New Roman"/>
                          <a:ea typeface="Times New Roman"/>
                          <a:cs typeface="Times New Roman"/>
                          <a:sym typeface="Times New Roman"/>
                        </a:rPr>
                        <a:t>: Query Keys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050" u="none" cap="none" strike="noStrike">
                          <a:solidFill>
                            <a:srgbClr val="161E2E"/>
                          </a:solidFill>
                          <a:highlight>
                            <a:srgbClr val="F4F5F7"/>
                          </a:highlight>
                          <a:latin typeface="Consolas"/>
                          <a:ea typeface="Consolas"/>
                          <a:cs typeface="Consolas"/>
                          <a:sym typeface="Consolas"/>
                        </a:rPr>
                        <a:t>updater: TData | (oldData: TData | undefined) =&gt; TData</a:t>
                      </a:r>
                      <a:endParaRPr sz="1200" u="none" cap="none" strike="noStrike">
                        <a:latin typeface="Times New Roman"/>
                        <a:ea typeface="Times New Roman"/>
                        <a:cs typeface="Times New Roman"/>
                        <a:sym typeface="Times New Roman"/>
                      </a:endParaRPr>
                    </a:p>
                    <a:p>
                      <a:pPr indent="-304800" lvl="0" marL="13716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non-function is passed, the data will be updated to this value</a:t>
                      </a:r>
                      <a:endParaRPr sz="1200" u="none" cap="none" strike="noStrike">
                        <a:latin typeface="Times New Roman"/>
                        <a:ea typeface="Times New Roman"/>
                        <a:cs typeface="Times New Roman"/>
                        <a:sym typeface="Times New Roman"/>
                      </a:endParaRPr>
                    </a:p>
                    <a:p>
                      <a:pPr indent="-304800" lvl="0" marL="13716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a function is passed, it will receive the old data value and be expected to return a new one.</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Using an updater value </a:t>
                      </a:r>
                      <a:r>
                        <a:rPr lang="en-US" sz="1050" u="none" cap="none" strike="noStrike">
                          <a:solidFill>
                            <a:srgbClr val="DB2C6F"/>
                          </a:solidFill>
                          <a:latin typeface="Consolas"/>
                          <a:ea typeface="Consolas"/>
                          <a:cs typeface="Consolas"/>
                          <a:sym typeface="Consolas"/>
                        </a:rPr>
                        <a:t>setQueryData</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queryKey</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newData</a:t>
                      </a:r>
                      <a:r>
                        <a:rPr lang="en-US" sz="1050" u="none" cap="none" strike="noStrike">
                          <a:solidFill>
                            <a:srgbClr val="394B59"/>
                          </a:solidFill>
                          <a:latin typeface="Consolas"/>
                          <a:ea typeface="Consolas"/>
                          <a:cs typeface="Consolas"/>
                          <a:sym typeface="Consolas"/>
                        </a:rPr>
                        <a:t>)</a:t>
                      </a:r>
                      <a:endParaRPr sz="1050" u="none" cap="none" strike="noStrike">
                        <a:solidFill>
                          <a:srgbClr val="394B59"/>
                        </a:solidFill>
                        <a:latin typeface="Consolas"/>
                        <a:ea typeface="Consolas"/>
                        <a:cs typeface="Consolas"/>
                        <a:sym typeface="Consolas"/>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Using an updater function</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For convenience in syntax, you can also pass an updater function which receives the current data value and returns the new one:</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B2C6F"/>
                          </a:solidFill>
                          <a:latin typeface="Consolas"/>
                          <a:ea typeface="Consolas"/>
                          <a:cs typeface="Consolas"/>
                          <a:sym typeface="Consolas"/>
                        </a:rPr>
                        <a:t>setQueryData</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queryKey</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oldData </a:t>
                      </a:r>
                      <a:r>
                        <a:rPr lang="en-US" sz="1050" u="none" cap="none" strike="noStrike">
                          <a:solidFill>
                            <a:srgbClr val="394B59"/>
                          </a:solidFill>
                          <a:latin typeface="Consolas"/>
                          <a:ea typeface="Consolas"/>
                          <a:cs typeface="Consolas"/>
                          <a:sym typeface="Consolas"/>
                        </a:rPr>
                        <a:t>=&gt;</a:t>
                      </a:r>
                      <a:r>
                        <a:rPr lang="en-US" sz="1050" u="none" cap="none" strike="noStrike">
                          <a:solidFill>
                            <a:srgbClr val="293742"/>
                          </a:solidFill>
                          <a:latin typeface="Consolas"/>
                          <a:ea typeface="Consolas"/>
                          <a:cs typeface="Consolas"/>
                          <a:sym typeface="Consolas"/>
                        </a:rPr>
                        <a:t> newData</a:t>
                      </a:r>
                      <a:r>
                        <a:rPr lang="en-US" sz="1050" u="none" cap="none" strike="noStrike">
                          <a:solidFill>
                            <a:srgbClr val="394B59"/>
                          </a:solidFill>
                          <a:latin typeface="Consolas"/>
                          <a:ea typeface="Consolas"/>
                          <a:cs typeface="Consolas"/>
                          <a:sym typeface="Consolas"/>
                        </a:rPr>
                        <a:t>)</a:t>
                      </a:r>
                      <a:endParaRPr sz="1050" u="none" cap="none" strike="noStrike">
                        <a:solidFill>
                          <a:srgbClr val="394B59"/>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Opening (5 mins)</a:t>
            </a:r>
            <a:endParaRPr/>
          </a:p>
        </p:txBody>
      </p:sp>
      <p:sp>
        <p:nvSpPr>
          <p:cNvPr id="156" name="Google Shape;156;p2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57" name="Google Shape;15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9"/>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Queries </a:t>
            </a:r>
            <a:endParaRPr sz="3300"/>
          </a:p>
        </p:txBody>
      </p:sp>
      <p:sp>
        <p:nvSpPr>
          <p:cNvPr id="300" name="Google Shape;300;p3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01" name="Google Shape;301;p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02" name="Google Shape;302;p39"/>
          <p:cNvGraphicFramePr/>
          <p:nvPr/>
        </p:nvGraphicFramePr>
        <p:xfrm>
          <a:off x="1097275" y="1943800"/>
          <a:ext cx="3000000" cy="3000000"/>
        </p:xfrm>
        <a:graphic>
          <a:graphicData uri="http://schemas.openxmlformats.org/drawingml/2006/table">
            <a:tbl>
              <a:tblPr>
                <a:noFill/>
                <a:tableStyleId>{0A7EDBB8-11E4-429E-B89F-54D26DD1BD09}</a:tableStyleId>
              </a:tblPr>
              <a:tblGrid>
                <a:gridCol w="10172700"/>
              </a:tblGrid>
              <a:tr h="381000">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solidFill>
                            <a:srgbClr val="000088"/>
                          </a:solidFill>
                          <a:latin typeface="Arial"/>
                          <a:ea typeface="Arial"/>
                          <a:cs typeface="Arial"/>
                          <a:sym typeface="Arial"/>
                        </a:rPr>
                        <a:t>const</a:t>
                      </a:r>
                      <a:r>
                        <a:rPr lang="en-US" sz="1000" u="none" cap="none" strike="noStrike">
                          <a:latin typeface="Arial"/>
                          <a:ea typeface="Arial"/>
                          <a:cs typeface="Arial"/>
                          <a:sym typeface="Arial"/>
                        </a:rPr>
                        <a:t> </a:t>
                      </a:r>
                      <a:r>
                        <a:rPr lang="en-US" sz="1000" u="none" cap="none" strike="noStrike">
                          <a:solidFill>
                            <a:srgbClr val="666600"/>
                          </a:solidFill>
                          <a:latin typeface="Arial"/>
                          <a:ea typeface="Arial"/>
                          <a:cs typeface="Arial"/>
                          <a:sym typeface="Arial"/>
                        </a:rPr>
                        <a:t>{</a:t>
                      </a:r>
                      <a:r>
                        <a:rPr lang="en-US" sz="1000" u="none" cap="none" strike="noStrike">
                          <a:latin typeface="Arial"/>
                          <a:ea typeface="Arial"/>
                          <a:cs typeface="Arial"/>
                          <a:sym typeface="Arial"/>
                        </a:rPr>
                        <a:t> </a:t>
                      </a:r>
                      <a:endParaRPr sz="1000" u="none" cap="none" strike="noStrike">
                        <a:latin typeface="Arial"/>
                        <a:ea typeface="Arial"/>
                        <a:cs typeface="Arial"/>
                        <a:sym typeface="Arial"/>
                      </a:endParaRPr>
                    </a:p>
                    <a:p>
                      <a:pPr indent="0" lvl="0" marL="0" marR="0" rtl="0" algn="l">
                        <a:lnSpc>
                          <a:spcPct val="100000"/>
                        </a:lnSpc>
                        <a:spcBef>
                          <a:spcPts val="750"/>
                        </a:spcBef>
                        <a:spcAft>
                          <a:spcPts val="0"/>
                        </a:spcAft>
                        <a:buClr>
                          <a:srgbClr val="000000"/>
                        </a:buClr>
                        <a:buSzPts val="1000"/>
                        <a:buFont typeface="Arial"/>
                        <a:buNone/>
                      </a:pPr>
                      <a:r>
                        <a:rPr lang="en-US" sz="1000" u="none" cap="none" strike="noStrike">
                          <a:latin typeface="Arial"/>
                          <a:ea typeface="Arial"/>
                          <a:cs typeface="Arial"/>
                          <a:sym typeface="Arial"/>
                        </a:rPr>
                        <a:t>data</a:t>
                      </a:r>
                      <a:r>
                        <a:rPr lang="en-US" sz="1000" u="none" cap="none" strike="noStrike">
                          <a:solidFill>
                            <a:srgbClr val="666600"/>
                          </a:solidFill>
                          <a:latin typeface="Arial"/>
                          <a:ea typeface="Arial"/>
                          <a:cs typeface="Arial"/>
                          <a:sym typeface="Arial"/>
                        </a:rPr>
                        <a:t>:</a:t>
                      </a:r>
                      <a:r>
                        <a:rPr lang="en-US" sz="1000" u="none" cap="none" strike="noStrike">
                          <a:latin typeface="Arial"/>
                          <a:ea typeface="Arial"/>
                          <a:cs typeface="Arial"/>
                          <a:sym typeface="Arial"/>
                        </a:rPr>
                        <a:t> questions </a:t>
                      </a:r>
                      <a:r>
                        <a:rPr lang="en-US" sz="1000" u="none" cap="none" strike="noStrike">
                          <a:solidFill>
                            <a:srgbClr val="666600"/>
                          </a:solidFill>
                          <a:latin typeface="Arial"/>
                          <a:ea typeface="Arial"/>
                          <a:cs typeface="Arial"/>
                          <a:sym typeface="Arial"/>
                        </a:rPr>
                        <a:t>=</a:t>
                      </a:r>
                      <a:r>
                        <a:rPr lang="en-US" sz="1000" u="none" cap="none" strike="noStrike">
                          <a:latin typeface="Arial"/>
                          <a:ea typeface="Arial"/>
                          <a:cs typeface="Arial"/>
                          <a:sym typeface="Arial"/>
                        </a:rPr>
                        <a:t> </a:t>
                      </a:r>
                      <a:r>
                        <a:rPr lang="en-US" sz="1000" u="none" cap="none" strike="noStrike">
                          <a:solidFill>
                            <a:srgbClr val="666600"/>
                          </a:solidFill>
                          <a:latin typeface="Arial"/>
                          <a:ea typeface="Arial"/>
                          <a:cs typeface="Arial"/>
                          <a:sym typeface="Arial"/>
                        </a:rPr>
                        <a:t>{},</a:t>
                      </a:r>
                      <a:r>
                        <a:rPr lang="en-US" sz="1000" u="none" cap="none" strike="noStrike">
                          <a:latin typeface="Arial"/>
                          <a:ea typeface="Arial"/>
                          <a:cs typeface="Arial"/>
                          <a:sym typeface="Arial"/>
                        </a:rPr>
                        <a:t> isLoading</a:t>
                      </a:r>
                      <a:r>
                        <a:rPr lang="en-US" sz="1000" u="none" cap="none" strike="noStrike">
                          <a:solidFill>
                            <a:srgbClr val="666600"/>
                          </a:solidFill>
                          <a:latin typeface="Arial"/>
                          <a:ea typeface="Arial"/>
                          <a:cs typeface="Arial"/>
                          <a:sym typeface="Arial"/>
                        </a:rPr>
                        <a:t>}}</a:t>
                      </a:r>
                      <a:r>
                        <a:rPr lang="en-US" sz="1000" u="none" cap="none" strike="noStrike">
                          <a:latin typeface="Arial"/>
                          <a:ea typeface="Arial"/>
                          <a:cs typeface="Arial"/>
                          <a:sym typeface="Arial"/>
                        </a:rPr>
                        <a:t> </a:t>
                      </a:r>
                      <a:r>
                        <a:rPr lang="en-US" sz="1000" u="none" cap="none" strike="noStrike">
                          <a:solidFill>
                            <a:srgbClr val="666600"/>
                          </a:solidFill>
                          <a:latin typeface="Arial"/>
                          <a:ea typeface="Arial"/>
                          <a:cs typeface="Arial"/>
                          <a:sym typeface="Arial"/>
                        </a:rPr>
                        <a:t>=</a:t>
                      </a:r>
                      <a:r>
                        <a:rPr lang="en-US" sz="1000" u="none" cap="none" strike="noStrike">
                          <a:latin typeface="Arial"/>
                          <a:ea typeface="Arial"/>
                          <a:cs typeface="Arial"/>
                          <a:sym typeface="Arial"/>
                        </a:rPr>
                        <a:t> useQuery</a:t>
                      </a:r>
                      <a:r>
                        <a:rPr lang="en-US" sz="1000" u="none" cap="none" strike="noStrike">
                          <a:solidFill>
                            <a:srgbClr val="666600"/>
                          </a:solidFill>
                          <a:latin typeface="Arial"/>
                          <a:ea typeface="Arial"/>
                          <a:cs typeface="Arial"/>
                          <a:sym typeface="Arial"/>
                        </a:rPr>
                        <a:t>(</a:t>
                      </a:r>
                      <a:r>
                        <a:rPr lang="en-US" sz="1000" u="none" cap="none" strike="noStrike">
                          <a:solidFill>
                            <a:srgbClr val="008800"/>
                          </a:solidFill>
                          <a:latin typeface="Arial"/>
                          <a:ea typeface="Arial"/>
                          <a:cs typeface="Arial"/>
                          <a:sym typeface="Arial"/>
                        </a:rPr>
                        <a:t>"questions"</a:t>
                      </a:r>
                      <a:r>
                        <a:rPr lang="en-US" sz="1000" u="none" cap="none" strike="noStrike">
                          <a:solidFill>
                            <a:srgbClr val="666600"/>
                          </a:solidFill>
                          <a:latin typeface="Arial"/>
                          <a:ea typeface="Arial"/>
                          <a:cs typeface="Arial"/>
                          <a:sym typeface="Arial"/>
                        </a:rPr>
                        <a:t>,</a:t>
                      </a:r>
                      <a:r>
                        <a:rPr lang="en-US" sz="1000" u="none" cap="none" strike="noStrike">
                          <a:latin typeface="Arial"/>
                          <a:ea typeface="Arial"/>
                          <a:cs typeface="Arial"/>
                          <a:sym typeface="Arial"/>
                        </a:rPr>
                        <a:t>getQuestions</a:t>
                      </a:r>
                      <a:r>
                        <a:rPr lang="en-US" sz="1000" u="none" cap="none" strike="noStrike">
                          <a:solidFill>
                            <a:srgbClr val="666600"/>
                          </a:solidFill>
                          <a:latin typeface="Arial"/>
                          <a:ea typeface="Arial"/>
                          <a:cs typeface="Arial"/>
                          <a:sym typeface="Arial"/>
                        </a:rPr>
                        <a:t>,{</a:t>
                      </a:r>
                      <a:endParaRPr sz="1000" u="none" cap="none" strike="noStrike">
                        <a:solidFill>
                          <a:srgbClr val="666600"/>
                        </a:solidFill>
                        <a:latin typeface="Arial"/>
                        <a:ea typeface="Arial"/>
                        <a:cs typeface="Arial"/>
                        <a:sym typeface="Arial"/>
                      </a:endParaRPr>
                    </a:p>
                    <a:p>
                      <a:pPr indent="0" lvl="0" marL="0" marR="0" rtl="0" algn="l">
                        <a:lnSpc>
                          <a:spcPct val="100000"/>
                        </a:lnSpc>
                        <a:spcBef>
                          <a:spcPts val="750"/>
                        </a:spcBef>
                        <a:spcAft>
                          <a:spcPts val="0"/>
                        </a:spcAft>
                        <a:buClr>
                          <a:srgbClr val="000000"/>
                        </a:buClr>
                        <a:buSzPts val="1000"/>
                        <a:buFont typeface="Arial"/>
                        <a:buNone/>
                      </a:pPr>
                      <a:r>
                        <a:rPr lang="en-US" sz="1000" u="none" cap="none" strike="noStrike">
                          <a:latin typeface="Arial"/>
                          <a:ea typeface="Arial"/>
                          <a:cs typeface="Arial"/>
                          <a:sym typeface="Arial"/>
                        </a:rPr>
                        <a:t>staleTime</a:t>
                      </a:r>
                      <a:r>
                        <a:rPr lang="en-US" sz="1000" u="none" cap="none" strike="noStrike">
                          <a:solidFill>
                            <a:srgbClr val="666600"/>
                          </a:solidFill>
                          <a:latin typeface="Arial"/>
                          <a:ea typeface="Arial"/>
                          <a:cs typeface="Arial"/>
                          <a:sym typeface="Arial"/>
                        </a:rPr>
                        <a:t>:</a:t>
                      </a:r>
                      <a:r>
                        <a:rPr lang="en-US" sz="1000" u="none" cap="none" strike="noStrike">
                          <a:solidFill>
                            <a:srgbClr val="006666"/>
                          </a:solidFill>
                          <a:latin typeface="Arial"/>
                          <a:ea typeface="Arial"/>
                          <a:cs typeface="Arial"/>
                          <a:sym typeface="Arial"/>
                        </a:rPr>
                        <a:t>5000</a:t>
                      </a:r>
                      <a:r>
                        <a:rPr lang="en-US" sz="1000" u="none" cap="none" strike="noStrike">
                          <a:solidFill>
                            <a:srgbClr val="666600"/>
                          </a:solidFill>
                          <a:latin typeface="Arial"/>
                          <a:ea typeface="Arial"/>
                          <a:cs typeface="Arial"/>
                          <a:sym typeface="Arial"/>
                        </a:rPr>
                        <a:t>,</a:t>
                      </a:r>
                      <a:endParaRPr sz="1000" u="none" cap="none" strike="noStrike">
                        <a:solidFill>
                          <a:srgbClr val="666600"/>
                        </a:solidFill>
                        <a:latin typeface="Arial"/>
                        <a:ea typeface="Arial"/>
                        <a:cs typeface="Arial"/>
                        <a:sym typeface="Arial"/>
                      </a:endParaRPr>
                    </a:p>
                    <a:p>
                      <a:pPr indent="0" lvl="0" marL="0" marR="0" rtl="0" algn="l">
                        <a:lnSpc>
                          <a:spcPct val="100000"/>
                        </a:lnSpc>
                        <a:spcBef>
                          <a:spcPts val="750"/>
                        </a:spcBef>
                        <a:spcAft>
                          <a:spcPts val="0"/>
                        </a:spcAft>
                        <a:buClr>
                          <a:srgbClr val="000000"/>
                        </a:buClr>
                        <a:buSzPts val="1000"/>
                        <a:buFont typeface="Arial"/>
                        <a:buNone/>
                      </a:pPr>
                      <a:r>
                        <a:rPr lang="en-US" sz="1000" u="none" cap="none" strike="noStrike">
                          <a:latin typeface="Arial"/>
                          <a:ea typeface="Arial"/>
                          <a:cs typeface="Arial"/>
                          <a:sym typeface="Arial"/>
                        </a:rPr>
                        <a:t>cacheTime</a:t>
                      </a:r>
                      <a:r>
                        <a:rPr lang="en-US" sz="1000" u="none" cap="none" strike="noStrike">
                          <a:solidFill>
                            <a:srgbClr val="666600"/>
                          </a:solidFill>
                          <a:latin typeface="Arial"/>
                          <a:ea typeface="Arial"/>
                          <a:cs typeface="Arial"/>
                          <a:sym typeface="Arial"/>
                        </a:rPr>
                        <a:t>:</a:t>
                      </a:r>
                      <a:r>
                        <a:rPr lang="en-US" sz="1000" u="none" cap="none" strike="noStrike">
                          <a:solidFill>
                            <a:srgbClr val="006666"/>
                          </a:solidFill>
                          <a:latin typeface="Arial"/>
                          <a:ea typeface="Arial"/>
                          <a:cs typeface="Arial"/>
                          <a:sym typeface="Arial"/>
                        </a:rPr>
                        <a:t>10</a:t>
                      </a:r>
                      <a:endParaRPr sz="1000" u="none" cap="none" strike="noStrike">
                        <a:solidFill>
                          <a:srgbClr val="006666"/>
                        </a:solidFill>
                        <a:latin typeface="Arial"/>
                        <a:ea typeface="Arial"/>
                        <a:cs typeface="Arial"/>
                        <a:sym typeface="Arial"/>
                      </a:endParaRPr>
                    </a:p>
                    <a:p>
                      <a:pPr indent="0" lvl="0" marL="0" marR="0" rtl="0" algn="l">
                        <a:lnSpc>
                          <a:spcPct val="100000"/>
                        </a:lnSpc>
                        <a:spcBef>
                          <a:spcPts val="750"/>
                        </a:spcBef>
                        <a:spcAft>
                          <a:spcPts val="0"/>
                        </a:spcAft>
                        <a:buClr>
                          <a:srgbClr val="000000"/>
                        </a:buClr>
                        <a:buSzPts val="1000"/>
                        <a:buFont typeface="Arial"/>
                        <a:buNone/>
                      </a:pPr>
                      <a:r>
                        <a:rPr lang="en-US" sz="1000" u="none" cap="none" strike="noStrike">
                          <a:solidFill>
                            <a:srgbClr val="666600"/>
                          </a:solidFill>
                          <a:latin typeface="Arial"/>
                          <a:ea typeface="Arial"/>
                          <a:cs typeface="Arial"/>
                          <a:sym typeface="Arial"/>
                        </a:rPr>
                        <a:t>});</a:t>
                      </a:r>
                      <a:endParaRPr sz="1200" u="none" cap="none" strike="noStrike">
                        <a:solidFill>
                          <a:srgbClr val="D6DEEB"/>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AD1DC"/>
                    </a:solidFill>
                  </a:tcPr>
                </a:tc>
              </a:tr>
              <a:tr h="3810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So, as long as the query is fresh, data will always be read from the cache only - no network request will happen! If the query is stale (which per default is: instantly), you will still get data from the cache, but a background refetch can happen under certain conditions.</a:t>
                      </a:r>
                      <a:endParaRPr sz="1000" u="none" cap="none" strike="noStrike">
                        <a:solidFill>
                          <a:srgbClr val="000088"/>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0"/>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Closing (5 mins)</a:t>
            </a:r>
            <a:endParaRPr/>
          </a:p>
        </p:txBody>
      </p:sp>
      <p:sp>
        <p:nvSpPr>
          <p:cNvPr id="308" name="Google Shape;308;p4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309" name="Google Shape;309;p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Learning Objectives:</a:t>
            </a:r>
            <a:endParaRPr/>
          </a:p>
        </p:txBody>
      </p:sp>
      <p:sp>
        <p:nvSpPr>
          <p:cNvPr id="163" name="Google Shape;163;p2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1400"/>
              </a:spcBef>
              <a:spcAft>
                <a:spcPts val="0"/>
              </a:spcAft>
              <a:buSzPts val="1800"/>
              <a:buNone/>
            </a:pPr>
            <a:r>
              <a:t/>
            </a:r>
            <a:endParaRPr/>
          </a:p>
          <a:p>
            <a:pPr indent="-144780" lvl="1" marL="384048" rtl="0" algn="l">
              <a:lnSpc>
                <a:spcPct val="100000"/>
              </a:lnSpc>
              <a:spcBef>
                <a:spcPts val="0"/>
              </a:spcBef>
              <a:spcAft>
                <a:spcPts val="0"/>
              </a:spcAft>
              <a:buClr>
                <a:srgbClr val="000000"/>
              </a:buClr>
              <a:buSzPts val="1200"/>
              <a:buFont typeface="Times New Roman"/>
              <a:buChar char="►"/>
            </a:pPr>
            <a:r>
              <a:rPr lang="en-US" sz="2000"/>
              <a:t> Introduction </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  React Query States </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  React Query Devtools </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  Query Keys </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  Dependent Queries </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  getQueryData </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  cacheTime </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  Transform Query Result </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  setQueryData </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  staleTime </a:t>
            </a:r>
            <a:endParaRPr sz="2000"/>
          </a:p>
          <a:p>
            <a:pPr indent="0" lvl="0" marL="384048"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p:txBody>
      </p:sp>
      <p:sp>
        <p:nvSpPr>
          <p:cNvPr id="164" name="Google Shape;164;p2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65" name="Google Shape;16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Content (55 mins)</a:t>
            </a:r>
            <a:endParaRPr/>
          </a:p>
        </p:txBody>
      </p:sp>
      <p:sp>
        <p:nvSpPr>
          <p:cNvPr id="171" name="Google Shape;171;p2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72" name="Google Shape;172;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Queries </a:t>
            </a:r>
            <a:endParaRPr sz="3300"/>
          </a:p>
        </p:txBody>
      </p:sp>
      <p:sp>
        <p:nvSpPr>
          <p:cNvPr id="178" name="Google Shape;178;p2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79" name="Google Shape;179;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80" name="Google Shape;180;p24"/>
          <p:cNvSpPr txBox="1"/>
          <p:nvPr/>
        </p:nvSpPr>
        <p:spPr>
          <a:xfrm>
            <a:off x="1097275" y="2238150"/>
            <a:ext cx="10486200" cy="16623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React Query makes fetching, caching, synchronizing and updating server state in your React applications a breeze. </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It is often described as the missing data-fetching library for React.</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React applications do not come with an opinionated way of fetching or updating data from your components so developers end up building their own ways of fetching data. </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This usually means cobbling together component-based state and effect using React hooks, or using more general purpose state management libraries to store and provide asynchronous data throughout their apps. </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While most traditional state management libraries are great for working with client state, they are not so great at working with async or server state. </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This is because server state is totally different.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Queries </a:t>
            </a:r>
            <a:endParaRPr sz="3300"/>
          </a:p>
        </p:txBody>
      </p:sp>
      <p:sp>
        <p:nvSpPr>
          <p:cNvPr id="186" name="Google Shape;186;p2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87" name="Google Shape;187;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88" name="Google Shape;188;p25"/>
          <p:cNvSpPr txBox="1"/>
          <p:nvPr/>
        </p:nvSpPr>
        <p:spPr>
          <a:xfrm>
            <a:off x="971825" y="2168450"/>
            <a:ext cx="10486200" cy="33246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For starters, server state: </a:t>
            </a:r>
            <a:endParaRPr b="0" i="0" sz="1200" u="none" cap="none" strike="noStrike">
              <a:solidFill>
                <a:srgbClr val="000000"/>
              </a:solidFill>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is persisted remotely in a location you do not control or own </a:t>
            </a:r>
            <a:endParaRPr b="0" i="0" sz="1200" u="none" cap="none" strike="noStrike">
              <a:solidFill>
                <a:srgbClr val="000000"/>
              </a:solidFill>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requires asynchronous APIs for fetching and updating </a:t>
            </a:r>
            <a:endParaRPr b="0" i="0" sz="1200" u="none" cap="none" strike="noStrike">
              <a:solidFill>
                <a:srgbClr val="000000"/>
              </a:solidFill>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implies shared ownership and can be changed by other people without your knowledge </a:t>
            </a:r>
            <a:endParaRPr b="0" i="0" sz="1200" u="none" cap="none" strike="noStrike">
              <a:solidFill>
                <a:srgbClr val="000000"/>
              </a:solidFill>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can potentially become "out of date" in your applications if you're not careful </a:t>
            </a:r>
            <a:endParaRPr b="0" i="0" sz="1200" u="none" cap="none" strike="noStrike">
              <a:solidFill>
                <a:srgbClr val="000000"/>
              </a:solidFill>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Once you grasp the nature of server state in your application, even more challenges will arise as you go, for example: </a:t>
            </a:r>
            <a:endParaRPr b="0" i="0" sz="1200" u="none" cap="none" strike="noStrike">
              <a:solidFill>
                <a:srgbClr val="000000"/>
              </a:solidFill>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Caching... (possibly the hardest thing to do in programming)</a:t>
            </a:r>
            <a:endParaRPr b="0" i="0" sz="1200" u="none" cap="none" strike="noStrike">
              <a:solidFill>
                <a:srgbClr val="000000"/>
              </a:solidFill>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Deduping multiple requests for the same data into a single request</a:t>
            </a:r>
            <a:endParaRPr b="0" i="0" sz="1200" u="none" cap="none" strike="noStrike">
              <a:solidFill>
                <a:srgbClr val="000000"/>
              </a:solidFill>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Updating "out of date" data in the background</a:t>
            </a:r>
            <a:endParaRPr b="0" i="0" sz="1200" u="none" cap="none" strike="noStrike">
              <a:solidFill>
                <a:srgbClr val="000000"/>
              </a:solidFill>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Knowing when data is "out of date"</a:t>
            </a:r>
            <a:endParaRPr b="0" i="0" sz="1200" u="none" cap="none" strike="noStrike">
              <a:solidFill>
                <a:srgbClr val="000000"/>
              </a:solidFill>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Reflecting updates to data as quickly as possible</a:t>
            </a:r>
            <a:endParaRPr b="0" i="0" sz="1200" u="none" cap="none" strike="noStrike">
              <a:solidFill>
                <a:srgbClr val="000000"/>
              </a:solidFill>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Performance optimizations like pagination and lazy loading data</a:t>
            </a:r>
            <a:endParaRPr b="0" i="0" sz="1200" u="none" cap="none" strike="noStrike">
              <a:solidFill>
                <a:srgbClr val="000000"/>
              </a:solidFill>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Managing memory and garbage collection of server state</a:t>
            </a:r>
            <a:endParaRPr b="0" i="0" sz="1200" u="none" cap="none" strike="noStrike">
              <a:solidFill>
                <a:srgbClr val="000000"/>
              </a:solidFill>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Memoizing query results with structural sharing</a:t>
            </a:r>
            <a:endParaRPr b="0" i="0" sz="1200" u="none" cap="none" strike="noStrike">
              <a:solidFill>
                <a:srgbClr val="000000"/>
              </a:solidFill>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React Query is hands down one of the best libraries for managing server state. It works amazingly well out-of-the-box, with zero-config, and can be customized to your liking as your application grows. </a:t>
            </a:r>
            <a:endParaRPr b="0" i="0" sz="1200" u="none" cap="none" strike="noStrike">
              <a:solidFill>
                <a:srgbClr val="000000"/>
              </a:solidFill>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React Query allows you to defeat and overcome the tricky challenges and hurdles of server state and control your app data before it starts to control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Queries </a:t>
            </a:r>
            <a:endParaRPr sz="3300"/>
          </a:p>
        </p:txBody>
      </p:sp>
      <p:sp>
        <p:nvSpPr>
          <p:cNvPr id="194" name="Google Shape;194;p2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95" name="Google Shape;19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96" name="Google Shape;196;p26"/>
          <p:cNvSpPr txBox="1"/>
          <p:nvPr/>
        </p:nvSpPr>
        <p:spPr>
          <a:xfrm>
            <a:off x="1097275" y="2015100"/>
            <a:ext cx="9785400" cy="27705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On a more technical note, React Query will likely:</a:t>
            </a:r>
            <a:endParaRPr b="0" i="0" sz="1200" u="none" cap="none" strike="noStrike">
              <a:solidFill>
                <a:srgbClr val="000000"/>
              </a:solidFill>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Help you remove many lines of complicated and misunderstood code from your application and replace with just a handful of lines of React Query logic.</a:t>
            </a:r>
            <a:endParaRPr b="0" i="0" sz="1200" u="none" cap="none" strike="noStrike">
              <a:solidFill>
                <a:srgbClr val="000000"/>
              </a:solidFill>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Make your application more maintainable and easier to build new features without worrying about wiring up new server state data sources</a:t>
            </a:r>
            <a:endParaRPr b="0" i="0" sz="1200" u="none" cap="none" strike="noStrike">
              <a:solidFill>
                <a:srgbClr val="000000"/>
              </a:solidFill>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Have a direct impact on your end-users by making your application feel faster and more responsive than ever before.</a:t>
            </a:r>
            <a:endParaRPr b="0" i="0" sz="1200" u="none" cap="none" strike="noStrike">
              <a:solidFill>
                <a:srgbClr val="000000"/>
              </a:solidFill>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Potentially help you save on bandwidth and increase memory performance</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i="0" lang="en-US" sz="1200" u="sng" cap="none" strike="noStrike">
                <a:solidFill>
                  <a:srgbClr val="000000"/>
                </a:solidFill>
                <a:latin typeface="Times New Roman"/>
                <a:ea typeface="Times New Roman"/>
                <a:cs typeface="Times New Roman"/>
                <a:sym typeface="Times New Roman"/>
              </a:rPr>
              <a:t>React Query State:</a:t>
            </a:r>
            <a:endParaRPr b="1" i="0" sz="1200" u="sng"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b="0" i="0" lang="en-US" sz="1200" u="none" cap="none" strike="noStrike">
                <a:solidFill>
                  <a:srgbClr val="000000"/>
                </a:solidFill>
                <a:latin typeface="Times New Roman"/>
                <a:ea typeface="Times New Roman"/>
                <a:cs typeface="Times New Roman"/>
                <a:sym typeface="Times New Roman"/>
              </a:rPr>
              <a:t>Here explained the five query states that React-query has in its development cycle </a:t>
            </a:r>
            <a:endParaRPr b="0"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b="1" i="0" lang="en-US" sz="1200" u="none" cap="none" strike="noStrike">
                <a:solidFill>
                  <a:srgbClr val="000000"/>
                </a:solidFill>
                <a:latin typeface="Times New Roman"/>
                <a:ea typeface="Times New Roman"/>
                <a:cs typeface="Times New Roman"/>
                <a:sym typeface="Times New Roman"/>
              </a:rPr>
              <a:t>Fresh: </a:t>
            </a:r>
            <a:r>
              <a:rPr b="0" i="0" lang="en-US" sz="1200" u="none" cap="none" strike="noStrike">
                <a:solidFill>
                  <a:srgbClr val="000000"/>
                </a:solidFill>
                <a:latin typeface="Times New Roman"/>
                <a:ea typeface="Times New Roman"/>
                <a:cs typeface="Times New Roman"/>
                <a:sym typeface="Times New Roman"/>
              </a:rPr>
              <a:t>This state is when we have the almost same data on both sides (since when we received data, possible that someone is updated at the same time) and there is no need to refetch it.</a:t>
            </a:r>
            <a:endParaRPr b="0"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b="1" i="0" lang="en-US" sz="1200" u="none" cap="none" strike="noStrike">
                <a:solidFill>
                  <a:srgbClr val="000000"/>
                </a:solidFill>
                <a:latin typeface="Times New Roman"/>
                <a:ea typeface="Times New Roman"/>
                <a:cs typeface="Times New Roman"/>
                <a:sym typeface="Times New Roman"/>
              </a:rPr>
              <a:t>Fetching:</a:t>
            </a:r>
            <a:r>
              <a:rPr b="0" i="0" lang="en-US" sz="1200" u="none" cap="none" strike="noStrike">
                <a:solidFill>
                  <a:srgbClr val="000000"/>
                </a:solidFill>
                <a:latin typeface="Times New Roman"/>
                <a:ea typeface="Times New Roman"/>
                <a:cs typeface="Times New Roman"/>
                <a:sym typeface="Times New Roman"/>
              </a:rPr>
              <a:t> When we initially fetch the data successfully or not.</a:t>
            </a:r>
            <a:endParaRPr b="0"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b="1" i="0" lang="en-US" sz="1200" u="none" cap="none" strike="noStrike">
                <a:solidFill>
                  <a:srgbClr val="000000"/>
                </a:solidFill>
                <a:latin typeface="Times New Roman"/>
                <a:ea typeface="Times New Roman"/>
                <a:cs typeface="Times New Roman"/>
                <a:sym typeface="Times New Roman"/>
              </a:rPr>
              <a:t>Stale:</a:t>
            </a:r>
            <a:r>
              <a:rPr b="0" i="0" lang="en-US" sz="1200" u="none" cap="none" strike="noStrike">
                <a:solidFill>
                  <a:srgbClr val="000000"/>
                </a:solidFill>
                <a:latin typeface="Times New Roman"/>
                <a:ea typeface="Times New Roman"/>
                <a:cs typeface="Times New Roman"/>
                <a:sym typeface="Times New Roman"/>
              </a:rPr>
              <a:t> Out of date data which we will need to re-fetch it from the backend.</a:t>
            </a:r>
            <a:endParaRPr b="0"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b="1" i="0" lang="en-US" sz="1200" u="none" cap="none" strike="noStrike">
                <a:solidFill>
                  <a:srgbClr val="000000"/>
                </a:solidFill>
                <a:latin typeface="Times New Roman"/>
                <a:ea typeface="Times New Roman"/>
                <a:cs typeface="Times New Roman"/>
                <a:sym typeface="Times New Roman"/>
              </a:rPr>
              <a:t>Inactive:</a:t>
            </a:r>
            <a:r>
              <a:rPr b="0" i="0" lang="en-US" sz="1200" u="none" cap="none" strike="noStrike">
                <a:solidFill>
                  <a:srgbClr val="000000"/>
                </a:solidFill>
                <a:latin typeface="Times New Roman"/>
                <a:ea typeface="Times New Roman"/>
                <a:cs typeface="Times New Roman"/>
                <a:sym typeface="Times New Roman"/>
              </a:rPr>
              <a:t> This state is used to improve the speed/UX of our applications. It is previous to the deleted state.</a:t>
            </a:r>
            <a:endParaRPr b="0"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b="1" i="0" lang="en-US" sz="1200" u="none" cap="none" strike="noStrike">
                <a:solidFill>
                  <a:srgbClr val="000000"/>
                </a:solidFill>
                <a:latin typeface="Times New Roman"/>
                <a:ea typeface="Times New Roman"/>
                <a:cs typeface="Times New Roman"/>
                <a:sym typeface="Times New Roman"/>
              </a:rPr>
              <a:t>Delete:</a:t>
            </a:r>
            <a:r>
              <a:rPr b="0" i="0" lang="en-US" sz="1200" u="none" cap="none" strike="noStrike">
                <a:solidFill>
                  <a:srgbClr val="000000"/>
                </a:solidFill>
                <a:latin typeface="Times New Roman"/>
                <a:ea typeface="Times New Roman"/>
                <a:cs typeface="Times New Roman"/>
                <a:sym typeface="Times New Roman"/>
              </a:rPr>
              <a:t> After the data is inactive for a while (you can configure the time) it deletes from the cache.</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Queries </a:t>
            </a:r>
            <a:endParaRPr sz="3300"/>
          </a:p>
        </p:txBody>
      </p:sp>
      <p:sp>
        <p:nvSpPr>
          <p:cNvPr id="202" name="Google Shape;202;p2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03" name="Google Shape;203;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04" name="Google Shape;204;p27"/>
          <p:cNvSpPr txBox="1"/>
          <p:nvPr/>
        </p:nvSpPr>
        <p:spPr>
          <a:xfrm>
            <a:off x="1097275" y="2015100"/>
            <a:ext cx="9785400" cy="2562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sng" cap="none" strike="noStrike">
                <a:solidFill>
                  <a:srgbClr val="000000"/>
                </a:solidFill>
                <a:latin typeface="Times New Roman"/>
                <a:ea typeface="Times New Roman"/>
                <a:cs typeface="Times New Roman"/>
                <a:sym typeface="Times New Roman"/>
              </a:rPr>
              <a:t>React Query Devtools:</a:t>
            </a:r>
            <a:endParaRPr b="1" i="0" sz="1200" u="sng"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b="0" i="0" lang="en-US" sz="1200" u="none" cap="none" strike="noStrike">
                <a:solidFill>
                  <a:srgbClr val="000000"/>
                </a:solidFill>
                <a:latin typeface="Times New Roman"/>
                <a:ea typeface="Times New Roman"/>
                <a:cs typeface="Times New Roman"/>
                <a:sym typeface="Times New Roman"/>
              </a:rPr>
              <a:t>React Query comes with dedicated devtools. They help visualize all of the inner workings of React Query and will likely save you hours of debugging if you find yourself in a pinch.</a:t>
            </a:r>
            <a:endParaRPr b="0"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b="1" i="0" lang="en-US" sz="1200" u="none" cap="none" strike="noStrike">
                <a:solidFill>
                  <a:srgbClr val="000000"/>
                </a:solidFill>
                <a:latin typeface="Times New Roman"/>
                <a:ea typeface="Times New Roman"/>
                <a:cs typeface="Times New Roman"/>
                <a:sym typeface="Times New Roman"/>
              </a:rPr>
              <a:t>Import the Devtools</a:t>
            </a:r>
            <a:endParaRPr b="1"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b="0" i="0" lang="en-US" sz="1200" u="none" cap="none" strike="noStrike">
                <a:solidFill>
                  <a:srgbClr val="000000"/>
                </a:solidFill>
                <a:latin typeface="Times New Roman"/>
                <a:ea typeface="Times New Roman"/>
                <a:cs typeface="Times New Roman"/>
                <a:sym typeface="Times New Roman"/>
              </a:rPr>
              <a:t>The devtools are bundle split into the </a:t>
            </a:r>
            <a:r>
              <a:rPr b="0" i="0" lang="en-US" sz="1050" u="none" cap="none" strike="noStrike">
                <a:solidFill>
                  <a:srgbClr val="161E2E"/>
                </a:solidFill>
                <a:highlight>
                  <a:srgbClr val="F4F5F7"/>
                </a:highlight>
                <a:latin typeface="Consolas"/>
                <a:ea typeface="Consolas"/>
                <a:cs typeface="Consolas"/>
                <a:sym typeface="Consolas"/>
              </a:rPr>
              <a:t>react-query/devtools</a:t>
            </a:r>
            <a:r>
              <a:rPr b="0" i="0" lang="en-US" sz="1200" u="none" cap="none" strike="noStrike">
                <a:solidFill>
                  <a:srgbClr val="000000"/>
                </a:solidFill>
                <a:latin typeface="Times New Roman"/>
                <a:ea typeface="Times New Roman"/>
                <a:cs typeface="Times New Roman"/>
                <a:sym typeface="Times New Roman"/>
              </a:rPr>
              <a:t> package. No need to install anything extra, just:</a:t>
            </a:r>
            <a:endParaRPr b="0" i="0" sz="1200" u="none" cap="none" strike="noStrike">
              <a:solidFill>
                <a:srgbClr val="000000"/>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050"/>
              <a:buFont typeface="Arial"/>
              <a:buNone/>
            </a:pPr>
            <a:r>
              <a:rPr b="0" i="0" lang="en-US" sz="1050" u="none" cap="none" strike="noStrike">
                <a:solidFill>
                  <a:srgbClr val="1A56DB"/>
                </a:solidFill>
                <a:highlight>
                  <a:srgbClr val="F9FAFB"/>
                </a:highlight>
                <a:latin typeface="Consolas"/>
                <a:ea typeface="Consolas"/>
                <a:cs typeface="Consolas"/>
                <a:sym typeface="Consolas"/>
              </a:rPr>
              <a:t>import</a:t>
            </a:r>
            <a:r>
              <a:rPr b="0" i="0" lang="en-US" sz="1050" u="none" cap="none" strike="noStrike">
                <a:solidFill>
                  <a:srgbClr val="293742"/>
                </a:solidFill>
                <a:highlight>
                  <a:srgbClr val="F9FAFB"/>
                </a:highlight>
                <a:latin typeface="Consolas"/>
                <a:ea typeface="Consolas"/>
                <a:cs typeface="Consolas"/>
                <a:sym typeface="Consolas"/>
              </a:rPr>
              <a:t> </a:t>
            </a:r>
            <a:r>
              <a:rPr b="0" i="0" lang="en-US" sz="1050" u="none" cap="none" strike="noStrike">
                <a:solidFill>
                  <a:srgbClr val="394B59"/>
                </a:solidFill>
                <a:highlight>
                  <a:srgbClr val="F9FAFB"/>
                </a:highlight>
                <a:latin typeface="Consolas"/>
                <a:ea typeface="Consolas"/>
                <a:cs typeface="Consolas"/>
                <a:sym typeface="Consolas"/>
              </a:rPr>
              <a:t>{</a:t>
            </a:r>
            <a:r>
              <a:rPr b="0" i="0" lang="en-US" sz="1050" u="none" cap="none" strike="noStrike">
                <a:solidFill>
                  <a:srgbClr val="293742"/>
                </a:solidFill>
                <a:highlight>
                  <a:srgbClr val="F9FAFB"/>
                </a:highlight>
                <a:latin typeface="Consolas"/>
                <a:ea typeface="Consolas"/>
                <a:cs typeface="Consolas"/>
                <a:sym typeface="Consolas"/>
              </a:rPr>
              <a:t> ReactQueryDevtools </a:t>
            </a:r>
            <a:r>
              <a:rPr b="0" i="0" lang="en-US" sz="1050" u="none" cap="none" strike="noStrike">
                <a:solidFill>
                  <a:srgbClr val="394B59"/>
                </a:solidFill>
                <a:highlight>
                  <a:srgbClr val="F9FAFB"/>
                </a:highlight>
                <a:latin typeface="Consolas"/>
                <a:ea typeface="Consolas"/>
                <a:cs typeface="Consolas"/>
                <a:sym typeface="Consolas"/>
              </a:rPr>
              <a:t>}</a:t>
            </a:r>
            <a:r>
              <a:rPr b="0" i="0" lang="en-US" sz="1050" u="none" cap="none" strike="noStrike">
                <a:solidFill>
                  <a:srgbClr val="293742"/>
                </a:solidFill>
                <a:highlight>
                  <a:srgbClr val="F9FAFB"/>
                </a:highlight>
                <a:latin typeface="Consolas"/>
                <a:ea typeface="Consolas"/>
                <a:cs typeface="Consolas"/>
                <a:sym typeface="Consolas"/>
              </a:rPr>
              <a:t> </a:t>
            </a:r>
            <a:r>
              <a:rPr b="0" i="0" lang="en-US" sz="1050" u="none" cap="none" strike="noStrike">
                <a:solidFill>
                  <a:srgbClr val="1A56DB"/>
                </a:solidFill>
                <a:highlight>
                  <a:srgbClr val="F9FAFB"/>
                </a:highlight>
                <a:latin typeface="Consolas"/>
                <a:ea typeface="Consolas"/>
                <a:cs typeface="Consolas"/>
                <a:sym typeface="Consolas"/>
              </a:rPr>
              <a:t>from</a:t>
            </a:r>
            <a:r>
              <a:rPr b="0" i="0" lang="en-US" sz="1050" u="none" cap="none" strike="noStrike">
                <a:solidFill>
                  <a:srgbClr val="293742"/>
                </a:solidFill>
                <a:highlight>
                  <a:srgbClr val="F9FAFB"/>
                </a:highlight>
                <a:latin typeface="Consolas"/>
                <a:ea typeface="Consolas"/>
                <a:cs typeface="Consolas"/>
                <a:sym typeface="Consolas"/>
              </a:rPr>
              <a:t> </a:t>
            </a:r>
            <a:r>
              <a:rPr b="0" i="0" lang="en-US" sz="1050" u="none" cap="none" strike="noStrike">
                <a:solidFill>
                  <a:srgbClr val="DB2C6F"/>
                </a:solidFill>
                <a:highlight>
                  <a:srgbClr val="F9FAFB"/>
                </a:highlight>
                <a:latin typeface="Consolas"/>
                <a:ea typeface="Consolas"/>
                <a:cs typeface="Consolas"/>
                <a:sym typeface="Consolas"/>
              </a:rPr>
              <a:t>'react-query/devtools'</a:t>
            </a:r>
            <a:endParaRPr b="0"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b="0" i="0" lang="en-US" sz="1200" u="none" cap="none" strike="noStrike">
                <a:solidFill>
                  <a:srgbClr val="000000"/>
                </a:solidFill>
                <a:latin typeface="Times New Roman"/>
                <a:ea typeface="Times New Roman"/>
                <a:cs typeface="Times New Roman"/>
                <a:sym typeface="Times New Roman"/>
              </a:rPr>
              <a:t>By default, React Query Devtools are only included in bundles when </a:t>
            </a:r>
            <a:r>
              <a:rPr b="0" i="0" lang="en-US" sz="1050" u="none" cap="none" strike="noStrike">
                <a:solidFill>
                  <a:srgbClr val="161E2E"/>
                </a:solidFill>
                <a:highlight>
                  <a:srgbClr val="F4F5F7"/>
                </a:highlight>
                <a:latin typeface="Consolas"/>
                <a:ea typeface="Consolas"/>
                <a:cs typeface="Consolas"/>
                <a:sym typeface="Consolas"/>
              </a:rPr>
              <a:t>process.env.NODE_ENV === 'development'</a:t>
            </a:r>
            <a:r>
              <a:rPr b="0" i="0" lang="en-US" sz="1200" u="none" cap="none" strike="noStrike">
                <a:solidFill>
                  <a:srgbClr val="000000"/>
                </a:solidFill>
                <a:latin typeface="Times New Roman"/>
                <a:ea typeface="Times New Roman"/>
                <a:cs typeface="Times New Roman"/>
                <a:sym typeface="Times New Roman"/>
              </a:rPr>
              <a:t>, so you don't need to worry about excluding them during a production build.</a:t>
            </a:r>
            <a:endParaRPr b="0"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b="1" i="0" lang="en-US" sz="1200" u="none" cap="none" strike="noStrike">
                <a:solidFill>
                  <a:srgbClr val="000000"/>
                </a:solidFill>
                <a:latin typeface="Times New Roman"/>
                <a:ea typeface="Times New Roman"/>
                <a:cs typeface="Times New Roman"/>
                <a:sym typeface="Times New Roman"/>
              </a:rPr>
              <a:t>Floating Mode</a:t>
            </a:r>
            <a:endParaRPr b="1" i="0" sz="1200" u="none" cap="none" strike="noStrike">
              <a:solidFill>
                <a:srgbClr val="000000"/>
              </a:solidFill>
              <a:latin typeface="Times New Roman"/>
              <a:ea typeface="Times New Roman"/>
              <a:cs typeface="Times New Roman"/>
              <a:sym typeface="Times New Roman"/>
            </a:endParaRPr>
          </a:p>
          <a:p>
            <a:pPr indent="-304800" lvl="1" marL="1371600" marR="0" rtl="0" algn="l">
              <a:lnSpc>
                <a:spcPct val="100000"/>
              </a:lnSpc>
              <a:spcBef>
                <a:spcPts val="0"/>
              </a:spcBef>
              <a:spcAft>
                <a:spcPts val="0"/>
              </a:spcAft>
              <a:buClr>
                <a:srgbClr val="000000"/>
              </a:buClr>
              <a:buSzPts val="1200"/>
              <a:buFont typeface="Courier New"/>
              <a:buChar char="o"/>
            </a:pPr>
            <a:r>
              <a:rPr b="0" i="0" lang="en-US" sz="1200" u="none" cap="none" strike="noStrike">
                <a:solidFill>
                  <a:srgbClr val="000000"/>
                </a:solidFill>
                <a:latin typeface="Times New Roman"/>
                <a:ea typeface="Times New Roman"/>
                <a:cs typeface="Times New Roman"/>
                <a:sym typeface="Times New Roman"/>
              </a:rPr>
              <a:t>Floating Mode will mount the devtools as a fixed, floating element in your app and provide a toggle in the corner of the screen to show and hide the devtools.</a:t>
            </a:r>
            <a:endParaRPr b="0" i="0" sz="1200" u="none" cap="none" strike="noStrike">
              <a:solidFill>
                <a:srgbClr val="000000"/>
              </a:solidFill>
              <a:latin typeface="Times New Roman"/>
              <a:ea typeface="Times New Roman"/>
              <a:cs typeface="Times New Roman"/>
              <a:sym typeface="Times New Roman"/>
            </a:endParaRPr>
          </a:p>
          <a:p>
            <a:pPr indent="-304800" lvl="1" marL="1371600" marR="0" rtl="0" algn="l">
              <a:lnSpc>
                <a:spcPct val="100000"/>
              </a:lnSpc>
              <a:spcBef>
                <a:spcPts val="0"/>
              </a:spcBef>
              <a:spcAft>
                <a:spcPts val="0"/>
              </a:spcAft>
              <a:buClr>
                <a:srgbClr val="000000"/>
              </a:buClr>
              <a:buSzPts val="1200"/>
              <a:buFont typeface="Courier New"/>
              <a:buChar char="o"/>
            </a:pPr>
            <a:r>
              <a:rPr b="0" i="0" lang="en-US" sz="1200" u="none" cap="none" strike="noStrike">
                <a:solidFill>
                  <a:srgbClr val="000000"/>
                </a:solidFill>
                <a:latin typeface="Times New Roman"/>
                <a:ea typeface="Times New Roman"/>
                <a:cs typeface="Times New Roman"/>
                <a:sym typeface="Times New Roman"/>
              </a:rPr>
              <a:t>This toggle state will be stored and remembered in localStorage across reloads.</a:t>
            </a:r>
            <a:endParaRPr b="0" i="0" sz="1200" u="none" cap="none" strike="noStrike">
              <a:solidFill>
                <a:srgbClr val="000000"/>
              </a:solidFill>
              <a:latin typeface="Times New Roman"/>
              <a:ea typeface="Times New Roman"/>
              <a:cs typeface="Times New Roman"/>
              <a:sym typeface="Times New Roman"/>
            </a:endParaRPr>
          </a:p>
          <a:p>
            <a:pPr indent="-295275" lvl="1" marL="1371600" marR="0" rtl="0" algn="l">
              <a:lnSpc>
                <a:spcPct val="100000"/>
              </a:lnSpc>
              <a:spcBef>
                <a:spcPts val="0"/>
              </a:spcBef>
              <a:spcAft>
                <a:spcPts val="0"/>
              </a:spcAft>
              <a:buClr>
                <a:srgbClr val="293742"/>
              </a:buClr>
              <a:buSzPts val="1050"/>
              <a:buFont typeface="Courier New"/>
              <a:buChar char="o"/>
            </a:pPr>
            <a:r>
              <a:rPr b="0" i="0" lang="en-US" sz="1200" u="none" cap="none" strike="noStrike">
                <a:solidFill>
                  <a:srgbClr val="000000"/>
                </a:solidFill>
                <a:latin typeface="Times New Roman"/>
                <a:ea typeface="Times New Roman"/>
                <a:cs typeface="Times New Roman"/>
                <a:sym typeface="Times New Roman"/>
              </a:rPr>
              <a:t>Place the following code as high in your React app as you can. The closer it is to the root of the page, the better it will work!</a:t>
            </a:r>
            <a:endParaRPr b="0" i="0" sz="1200" u="none" cap="none" strike="noStrike">
              <a:solidFill>
                <a:srgbClr val="000000"/>
              </a:solidFill>
              <a:latin typeface="Times New Roman"/>
              <a:ea typeface="Times New Roman"/>
              <a:cs typeface="Times New Roman"/>
              <a:sym typeface="Times New Roman"/>
            </a:endParaRPr>
          </a:p>
        </p:txBody>
      </p:sp>
      <p:graphicFrame>
        <p:nvGraphicFramePr>
          <p:cNvPr id="205" name="Google Shape;205;p27"/>
          <p:cNvGraphicFramePr/>
          <p:nvPr/>
        </p:nvGraphicFramePr>
        <p:xfrm>
          <a:off x="1217350" y="4493025"/>
          <a:ext cx="3000000" cy="3000000"/>
        </p:xfrm>
        <a:graphic>
          <a:graphicData uri="http://schemas.openxmlformats.org/drawingml/2006/table">
            <a:tbl>
              <a:tblPr>
                <a:noFill/>
                <a:tableStyleId>{0A7EDBB8-11E4-429E-B89F-54D26DD1BD09}</a:tableStyleId>
              </a:tblPr>
              <a:tblGrid>
                <a:gridCol w="10287000"/>
              </a:tblGrid>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 </a:t>
                      </a:r>
                      <a:r>
                        <a:rPr lang="en-US" sz="1050" u="none" cap="none" strike="noStrike">
                          <a:solidFill>
                            <a:srgbClr val="1A56DB"/>
                          </a:solidFill>
                          <a:latin typeface="Consolas"/>
                          <a:ea typeface="Consolas"/>
                          <a:cs typeface="Consolas"/>
                          <a:sym typeface="Consolas"/>
                        </a:rPr>
                        <a:t>import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ReactQueryDevtools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1A56DB"/>
                          </a:solidFill>
                          <a:latin typeface="Consolas"/>
                          <a:ea typeface="Consolas"/>
                          <a:cs typeface="Consolas"/>
                          <a:sym typeface="Consolas"/>
                        </a:rPr>
                        <a:t>from</a:t>
                      </a:r>
                      <a:r>
                        <a:rPr lang="en-US" sz="1050" u="none" cap="none" strike="noStrike">
                          <a:solidFill>
                            <a:srgbClr val="293742"/>
                          </a:solidFill>
                          <a:latin typeface="Consolas"/>
                          <a:ea typeface="Consolas"/>
                          <a:cs typeface="Consolas"/>
                          <a:sym typeface="Consolas"/>
                        </a:rPr>
                        <a:t> </a:t>
                      </a:r>
                      <a:r>
                        <a:rPr lang="en-US" sz="1050" u="none" cap="none" strike="noStrike">
                          <a:solidFill>
                            <a:srgbClr val="DB2C6F"/>
                          </a:solidFill>
                          <a:latin typeface="Consolas"/>
                          <a:ea typeface="Consolas"/>
                          <a:cs typeface="Consolas"/>
                          <a:sym typeface="Consolas"/>
                        </a:rPr>
                        <a:t>'react-query/devtools'</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2 </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3 </a:t>
                      </a:r>
                      <a:r>
                        <a:rPr lang="en-US" sz="1050" u="none" cap="none" strike="noStrike">
                          <a:solidFill>
                            <a:srgbClr val="1A56DB"/>
                          </a:solidFill>
                          <a:latin typeface="Consolas"/>
                          <a:ea typeface="Consolas"/>
                          <a:cs typeface="Consolas"/>
                          <a:sym typeface="Consolas"/>
                        </a:rPr>
                        <a:t>function</a:t>
                      </a:r>
                      <a:r>
                        <a:rPr lang="en-US" sz="1050" u="none" cap="none" strike="noStrike">
                          <a:solidFill>
                            <a:srgbClr val="293742"/>
                          </a:solidFill>
                          <a:latin typeface="Consolas"/>
                          <a:ea typeface="Consolas"/>
                          <a:cs typeface="Consolas"/>
                          <a:sym typeface="Consolas"/>
                        </a:rPr>
                        <a:t> </a:t>
                      </a:r>
                      <a:r>
                        <a:rPr lang="en-US" sz="1050" u="none" cap="none" strike="noStrike">
                          <a:solidFill>
                            <a:srgbClr val="DB2C6F"/>
                          </a:solidFill>
                          <a:latin typeface="Consolas"/>
                          <a:ea typeface="Consolas"/>
                          <a:cs typeface="Consolas"/>
                          <a:sym typeface="Consolas"/>
                        </a:rPr>
                        <a:t>App</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4   </a:t>
                      </a:r>
                      <a:r>
                        <a:rPr lang="en-US" sz="1050" u="none" cap="none" strike="noStrike">
                          <a:solidFill>
                            <a:srgbClr val="1A56DB"/>
                          </a:solidFill>
                          <a:latin typeface="Consolas"/>
                          <a:ea typeface="Consolas"/>
                          <a:cs typeface="Consolas"/>
                          <a:sym typeface="Consolas"/>
                        </a:rPr>
                        <a:t>return</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5     </a:t>
                      </a:r>
                      <a:r>
                        <a:rPr lang="en-US" sz="1050" u="none" cap="none" strike="noStrike">
                          <a:solidFill>
                            <a:srgbClr val="394B59"/>
                          </a:solidFill>
                          <a:latin typeface="Consolas"/>
                          <a:ea typeface="Consolas"/>
                          <a:cs typeface="Consolas"/>
                          <a:sym typeface="Consolas"/>
                        </a:rPr>
                        <a:t>&lt;</a:t>
                      </a:r>
                      <a:r>
                        <a:rPr lang="en-US" sz="1050" u="none" cap="none" strike="noStrike">
                          <a:solidFill>
                            <a:srgbClr val="293742"/>
                          </a:solidFill>
                          <a:latin typeface="Consolas"/>
                          <a:ea typeface="Consolas"/>
                          <a:cs typeface="Consolas"/>
                          <a:sym typeface="Consolas"/>
                        </a:rPr>
                        <a:t>QueryClientProvider client</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queryClient</a:t>
                      </a:r>
                      <a:r>
                        <a:rPr lang="en-US" sz="1050" u="none" cap="none" strike="noStrike">
                          <a:solidFill>
                            <a:srgbClr val="394B59"/>
                          </a:solidFill>
                          <a:latin typeface="Consolas"/>
                          <a:ea typeface="Consolas"/>
                          <a:cs typeface="Consolas"/>
                          <a:sym typeface="Consolas"/>
                        </a:rPr>
                        <a:t>}&gt;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6       </a:t>
                      </a:r>
                      <a:r>
                        <a:rPr lang="en-US" sz="1050" u="none" cap="none" strike="noStrike">
                          <a:solidFill>
                            <a:srgbClr val="394B59"/>
                          </a:solidFill>
                          <a:latin typeface="Consolas"/>
                          <a:ea typeface="Consolas"/>
                          <a:cs typeface="Consolas"/>
                          <a:sym typeface="Consolas"/>
                        </a:rPr>
                        <a:t>{</a:t>
                      </a:r>
                      <a:r>
                        <a:rPr i="1" lang="en-US" sz="1050" u="none" cap="none" strike="noStrike">
                          <a:solidFill>
                            <a:srgbClr val="A7B6C2"/>
                          </a:solidFill>
                          <a:latin typeface="Consolas"/>
                          <a:ea typeface="Consolas"/>
                          <a:cs typeface="Consolas"/>
                          <a:sym typeface="Consolas"/>
                        </a:rPr>
                        <a:t>/* The rest of your application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7       </a:t>
                      </a:r>
                      <a:r>
                        <a:rPr lang="en-US" sz="1050" u="none" cap="none" strike="noStrike">
                          <a:solidFill>
                            <a:srgbClr val="394B59"/>
                          </a:solidFill>
                          <a:latin typeface="Consolas"/>
                          <a:ea typeface="Consolas"/>
                          <a:cs typeface="Consolas"/>
                          <a:sym typeface="Consolas"/>
                        </a:rPr>
                        <a:t>&lt;</a:t>
                      </a:r>
                      <a:r>
                        <a:rPr lang="en-US" sz="1050" u="none" cap="none" strike="noStrike">
                          <a:solidFill>
                            <a:srgbClr val="293742"/>
                          </a:solidFill>
                          <a:latin typeface="Consolas"/>
                          <a:ea typeface="Consolas"/>
                          <a:cs typeface="Consolas"/>
                          <a:sym typeface="Consolas"/>
                        </a:rPr>
                        <a:t>ReactQueryDevtools initialIsOpen</a:t>
                      </a:r>
                      <a:r>
                        <a:rPr lang="en-US" sz="1050" u="none" cap="none" strike="noStrike">
                          <a:solidFill>
                            <a:srgbClr val="394B59"/>
                          </a:solidFill>
                          <a:latin typeface="Consolas"/>
                          <a:ea typeface="Consolas"/>
                          <a:cs typeface="Consolas"/>
                          <a:sym typeface="Consolas"/>
                        </a:rPr>
                        <a:t>={</a:t>
                      </a:r>
                      <a:r>
                        <a:rPr lang="en-US" sz="1050" u="none" cap="none" strike="noStrike">
                          <a:solidFill>
                            <a:srgbClr val="36ACAA"/>
                          </a:solidFill>
                          <a:latin typeface="Consolas"/>
                          <a:ea typeface="Consolas"/>
                          <a:cs typeface="Consolas"/>
                          <a:sym typeface="Consolas"/>
                        </a:rPr>
                        <a:t>false</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/&gt;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8     </a:t>
                      </a:r>
                      <a:r>
                        <a:rPr lang="en-US" sz="1050" u="none" cap="none" strike="noStrike">
                          <a:solidFill>
                            <a:srgbClr val="394B59"/>
                          </a:solidFill>
                          <a:latin typeface="Consolas"/>
                          <a:ea typeface="Consolas"/>
                          <a:cs typeface="Consolas"/>
                          <a:sym typeface="Consolas"/>
                        </a:rPr>
                        <a:t>&lt;/</a:t>
                      </a:r>
                      <a:r>
                        <a:rPr lang="en-US" sz="1050" u="none" cap="none" strike="noStrike">
                          <a:solidFill>
                            <a:srgbClr val="293742"/>
                          </a:solidFill>
                          <a:latin typeface="Consolas"/>
                          <a:ea typeface="Consolas"/>
                          <a:cs typeface="Consolas"/>
                          <a:sym typeface="Consolas"/>
                        </a:rPr>
                        <a:t>QueryClientProvider</a:t>
                      </a:r>
                      <a:r>
                        <a:rPr lang="en-US" sz="1050" u="none" cap="none" strike="noStrike">
                          <a:solidFill>
                            <a:srgbClr val="394B59"/>
                          </a:solidFill>
                          <a:latin typeface="Consolas"/>
                          <a:ea typeface="Consolas"/>
                          <a:cs typeface="Consolas"/>
                          <a:sym typeface="Consolas"/>
                        </a:rPr>
                        <a:t>&gt;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9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10 </a:t>
                      </a:r>
                      <a:r>
                        <a:rPr lang="en-US" sz="1050" u="none" cap="none" strike="noStrike">
                          <a:solidFill>
                            <a:srgbClr val="394B59"/>
                          </a:solidFill>
                          <a:latin typeface="Consolas"/>
                          <a:ea typeface="Consolas"/>
                          <a:cs typeface="Consolas"/>
                          <a:sym typeface="Consolas"/>
                        </a:rPr>
                        <a:t>}</a:t>
                      </a:r>
                      <a:endParaRPr sz="1400" u="none" cap="none" strike="noStrike"/>
                    </a:p>
                  </a:txBody>
                  <a:tcPr marT="91425" marB="91425" marR="91425" marL="91425">
                    <a:solidFill>
                      <a:srgbClr val="CFE2F3"/>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8"/>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Queries </a:t>
            </a:r>
            <a:endParaRPr sz="3300"/>
          </a:p>
        </p:txBody>
      </p:sp>
      <p:sp>
        <p:nvSpPr>
          <p:cNvPr id="211" name="Google Shape;211;p2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12" name="Google Shape;212;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13" name="Google Shape;213;p28"/>
          <p:cNvSpPr txBox="1"/>
          <p:nvPr/>
        </p:nvSpPr>
        <p:spPr>
          <a:xfrm>
            <a:off x="1097275" y="2015100"/>
            <a:ext cx="9785400" cy="108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   Use these options to style the dev tools.</a:t>
            </a:r>
            <a:endParaRPr b="0" i="0" sz="1200" u="none" cap="none" strike="noStrike">
              <a:solidFill>
                <a:srgbClr val="000000"/>
              </a:solidFill>
              <a:latin typeface="Times New Roman"/>
              <a:ea typeface="Times New Roman"/>
              <a:cs typeface="Times New Roman"/>
              <a:sym typeface="Times New Roman"/>
            </a:endParaRPr>
          </a:p>
          <a:p>
            <a:pPr indent="-295275" lvl="0" marL="914400" marR="0" rtl="0" algn="l">
              <a:lnSpc>
                <a:spcPct val="100000"/>
              </a:lnSpc>
              <a:spcBef>
                <a:spcPts val="0"/>
              </a:spcBef>
              <a:spcAft>
                <a:spcPts val="0"/>
              </a:spcAft>
              <a:buClr>
                <a:srgbClr val="161E2E"/>
              </a:buClr>
              <a:buSzPts val="1050"/>
              <a:buFont typeface="Courier New"/>
              <a:buChar char="o"/>
            </a:pPr>
            <a:r>
              <a:rPr b="0" i="0" lang="en-US" sz="1050" u="none" cap="none" strike="noStrike">
                <a:solidFill>
                  <a:srgbClr val="161E2E"/>
                </a:solidFill>
                <a:highlight>
                  <a:srgbClr val="F4F5F7"/>
                </a:highlight>
                <a:latin typeface="Consolas"/>
                <a:ea typeface="Consolas"/>
                <a:cs typeface="Consolas"/>
                <a:sym typeface="Consolas"/>
              </a:rPr>
              <a:t>style: StyleObject</a:t>
            </a:r>
            <a:endParaRPr b="0" i="0" sz="1050" u="none" cap="none" strike="noStrike">
              <a:solidFill>
                <a:srgbClr val="161E2E"/>
              </a:solidFill>
              <a:highlight>
                <a:srgbClr val="F4F5F7"/>
              </a:highlight>
              <a:latin typeface="Consolas"/>
              <a:ea typeface="Consolas"/>
              <a:cs typeface="Consolas"/>
              <a:sym typeface="Consolas"/>
            </a:endParaRPr>
          </a:p>
          <a:p>
            <a:pPr indent="-304800" lvl="0" marL="914400" marR="0" rtl="0" algn="l">
              <a:lnSpc>
                <a:spcPct val="100000"/>
              </a:lnSpc>
              <a:spcBef>
                <a:spcPts val="0"/>
              </a:spcBef>
              <a:spcAft>
                <a:spcPts val="0"/>
              </a:spcAft>
              <a:buClr>
                <a:srgbClr val="000000"/>
              </a:buClr>
              <a:buSzPts val="1200"/>
              <a:buFont typeface="Courier New"/>
              <a:buChar char="o"/>
            </a:pPr>
            <a:r>
              <a:rPr b="0" i="0" lang="en-US" sz="1200" u="none" cap="none" strike="noStrike">
                <a:solidFill>
                  <a:srgbClr val="000000"/>
                </a:solidFill>
                <a:latin typeface="Times New Roman"/>
                <a:ea typeface="Times New Roman"/>
                <a:cs typeface="Times New Roman"/>
                <a:sym typeface="Times New Roman"/>
              </a:rPr>
              <a:t>The standard React style object used to style a component with inline styles</a:t>
            </a:r>
            <a:endParaRPr b="0"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b="0" i="0" lang="en-US" sz="1050" u="none" cap="none" strike="noStrike">
                <a:solidFill>
                  <a:srgbClr val="161E2E"/>
                </a:solidFill>
                <a:highlight>
                  <a:srgbClr val="F4F5F7"/>
                </a:highlight>
                <a:latin typeface="Consolas"/>
                <a:ea typeface="Consolas"/>
                <a:cs typeface="Consolas"/>
                <a:sym typeface="Consolas"/>
              </a:rPr>
              <a:t>className: string</a:t>
            </a:r>
            <a:endParaRPr b="0"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b="0" i="0" lang="en-US" sz="1200" u="none" cap="none" strike="noStrike">
                <a:solidFill>
                  <a:srgbClr val="000000"/>
                </a:solidFill>
                <a:latin typeface="Times New Roman"/>
                <a:ea typeface="Times New Roman"/>
                <a:cs typeface="Times New Roman"/>
                <a:sym typeface="Times New Roman"/>
              </a:rPr>
              <a:t>The standard React className property used to style a component with classes</a:t>
            </a:r>
            <a:endParaRPr b="1" i="0" sz="1200" u="sng" cap="none" strike="noStrike">
              <a:solidFill>
                <a:srgbClr val="000000"/>
              </a:solidFill>
              <a:latin typeface="Times New Roman"/>
              <a:ea typeface="Times New Roman"/>
              <a:cs typeface="Times New Roman"/>
              <a:sym typeface="Times New Roman"/>
            </a:endParaRPr>
          </a:p>
        </p:txBody>
      </p:sp>
      <p:graphicFrame>
        <p:nvGraphicFramePr>
          <p:cNvPr id="214" name="Google Shape;214;p28"/>
          <p:cNvGraphicFramePr/>
          <p:nvPr/>
        </p:nvGraphicFramePr>
        <p:xfrm>
          <a:off x="1097275" y="3015475"/>
          <a:ext cx="3000000" cy="3000000"/>
        </p:xfrm>
        <a:graphic>
          <a:graphicData uri="http://schemas.openxmlformats.org/drawingml/2006/table">
            <a:tbl>
              <a:tblPr>
                <a:noFill/>
                <a:tableStyleId>{0A7EDBB8-11E4-429E-B89F-54D26DD1BD09}</a:tableStyleId>
              </a:tblPr>
              <a:tblGrid>
                <a:gridCol w="10287000"/>
              </a:tblGrid>
              <a:tr h="3810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Query Keys:</a:t>
                      </a:r>
                      <a:endParaRPr b="1" sz="1200" u="sng"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At its core, React Query manages query caching for you based on query keys. Query keys can be as simple as a string, or as complex as an array of many strings and nested objects. As long as the query key is serializable, and unique to the query's data, you can use it!</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b="1" lang="en-US" sz="1200" u="none" cap="none" strike="noStrike">
                          <a:latin typeface="Times New Roman"/>
                          <a:ea typeface="Times New Roman"/>
                          <a:cs typeface="Times New Roman"/>
                          <a:sym typeface="Times New Roman"/>
                        </a:rPr>
                        <a:t>String-Only Query Keys</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The simplest form of a key is actually not an array, but an individual string. When a string query key is passed, it is converted to an array internally with the string as the only item in the query key. This format is useful for:</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Generic List/Index resources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Non-hierarchical resources</a:t>
                      </a:r>
                      <a:endParaRPr sz="1050" u="none" cap="none" strike="noStrike">
                        <a:solidFill>
                          <a:srgbClr val="293742"/>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 </a:t>
                      </a:r>
                      <a:r>
                        <a:rPr i="1" lang="en-US" sz="1050" u="none" cap="none" strike="noStrike">
                          <a:solidFill>
                            <a:srgbClr val="A7B6C2"/>
                          </a:solidFill>
                          <a:latin typeface="Consolas"/>
                          <a:ea typeface="Consolas"/>
                          <a:cs typeface="Consolas"/>
                          <a:sym typeface="Consolas"/>
                        </a:rPr>
                        <a:t>// A list of todos</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2 </a:t>
                      </a:r>
                      <a:r>
                        <a:rPr lang="en-US" sz="1050" u="none" cap="none" strike="noStrike">
                          <a:solidFill>
                            <a:srgbClr val="DB2C6F"/>
                          </a:solidFill>
                          <a:latin typeface="Consolas"/>
                          <a:ea typeface="Consolas"/>
                          <a:cs typeface="Consolas"/>
                          <a:sym typeface="Consolas"/>
                        </a:rPr>
                        <a:t>useQuery</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'todos'</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i="1" lang="en-US" sz="1050" u="none" cap="none" strike="noStrike">
                          <a:solidFill>
                            <a:srgbClr val="A7B6C2"/>
                          </a:solidFill>
                          <a:latin typeface="Consolas"/>
                          <a:ea typeface="Consolas"/>
                          <a:cs typeface="Consolas"/>
                          <a:sym typeface="Consolas"/>
                        </a:rPr>
                        <a:t>// queryKey === ['todos']</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3 </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4 </a:t>
                      </a:r>
                      <a:r>
                        <a:rPr i="1" lang="en-US" sz="1050" u="none" cap="none" strike="noStrike">
                          <a:solidFill>
                            <a:srgbClr val="A7B6C2"/>
                          </a:solidFill>
                          <a:latin typeface="Consolas"/>
                          <a:ea typeface="Consolas"/>
                          <a:cs typeface="Consolas"/>
                          <a:sym typeface="Consolas"/>
                        </a:rPr>
                        <a:t>// Something else, whatever!</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5 </a:t>
                      </a:r>
                      <a:r>
                        <a:rPr lang="en-US" sz="1050" u="none" cap="none" strike="noStrike">
                          <a:solidFill>
                            <a:srgbClr val="DB2C6F"/>
                          </a:solidFill>
                          <a:latin typeface="Consolas"/>
                          <a:ea typeface="Consolas"/>
                          <a:cs typeface="Consolas"/>
                          <a:sym typeface="Consolas"/>
                        </a:rPr>
                        <a:t>useQuery</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'somethingSpecial'</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i="1" lang="en-US" sz="1050" u="none" cap="none" strike="noStrike">
                          <a:solidFill>
                            <a:srgbClr val="A7B6C2"/>
                          </a:solidFill>
                          <a:latin typeface="Consolas"/>
                          <a:ea typeface="Consolas"/>
                          <a:cs typeface="Consolas"/>
                          <a:sym typeface="Consolas"/>
                        </a:rPr>
                        <a:t>// queryKey === ['somethingSpecial']</a:t>
                      </a:r>
                      <a:endParaRPr b="1" sz="1200" u="sng" cap="none" strike="noStrike">
                        <a:latin typeface="Times New Roman"/>
                        <a:ea typeface="Times New Roman"/>
                        <a:cs typeface="Times New Roman"/>
                        <a:sym typeface="Times New Roman"/>
                      </a:endParaRPr>
                    </a:p>
                  </a:txBody>
                  <a:tcPr marT="91425" marB="91425" marR="91425" marL="91425">
                    <a:lnT cap="flat" cmpd="sng" w="9525">
                      <a:solidFill>
                        <a:srgbClr val="9E9E9E">
                          <a:alpha val="0"/>
                        </a:srgbClr>
                      </a:solidFill>
                      <a:prstDash val="solid"/>
                      <a:round/>
                      <a:headEnd len="sm" w="sm" type="none"/>
                      <a:tailEnd len="sm" w="sm" type="none"/>
                    </a:lnT>
                    <a:solidFill>
                      <a:srgbClr val="F3F3F3"/>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Theme1">
  <a:themeElements>
    <a:clrScheme name="TechLift 1">
      <a:dk1>
        <a:srgbClr val="333333"/>
      </a:dk1>
      <a:lt1>
        <a:srgbClr val="F2F2F2"/>
      </a:lt1>
      <a:dk2>
        <a:srgbClr val="273C75"/>
      </a:dk2>
      <a:lt2>
        <a:srgbClr val="FDB823"/>
      </a:lt2>
      <a:accent1>
        <a:srgbClr val="0BE881"/>
      </a:accent1>
      <a:accent2>
        <a:srgbClr val="FED330"/>
      </a:accent2>
      <a:accent3>
        <a:srgbClr val="0097E6"/>
      </a:accent3>
      <a:accent4>
        <a:srgbClr val="FA8231"/>
      </a:accent4>
      <a:accent5>
        <a:srgbClr val="8E44AD"/>
      </a:accent5>
      <a:accent6>
        <a:srgbClr val="FA8231"/>
      </a:accent6>
      <a:hlink>
        <a:srgbClr val="ED1B2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0D4CEB536B37499FF605EABBA1649A" ma:contentTypeVersion="18" ma:contentTypeDescription="Create a new document." ma:contentTypeScope="" ma:versionID="42284d3473392e3855eab728922f0527">
  <xsd:schema xmlns:xsd="http://www.w3.org/2001/XMLSchema" xmlns:xs="http://www.w3.org/2001/XMLSchema" xmlns:p="http://schemas.microsoft.com/office/2006/metadata/properties" xmlns:ns2="dffc2d62-02fd-49cb-8e37-7788bb0cad48" xmlns:ns3="80782c8c-842d-4d61-859b-2c968903b156" targetNamespace="http://schemas.microsoft.com/office/2006/metadata/properties" ma:root="true" ma:fieldsID="1062c1af6ef3b6ab203531a114db4c3f" ns2:_="" ns3:_="">
    <xsd:import namespace="dffc2d62-02fd-49cb-8e37-7788bb0cad48"/>
    <xsd:import namespace="80782c8c-842d-4d61-859b-2c968903b156"/>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c2d62-02fd-49cb-8e37-7788bb0cad4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4" nillable="true" ma:displayName="Taxonomy Catch All Column" ma:hidden="true" ma:list="{6ae76d3f-67b7-4fa4-a107-3a568caecef8}" ma:internalName="TaxCatchAll" ma:showField="CatchAllData" ma:web="dffc2d62-02fd-49cb-8e37-7788bb0cad4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0782c8c-842d-4d61-859b-2c968903b156"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ffba1a00-cd55-4846-a578-cb4195594600"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782c8c-842d-4d61-859b-2c968903b156">
      <Terms xmlns="http://schemas.microsoft.com/office/infopath/2007/PartnerControls"/>
    </lcf76f155ced4ddcb4097134ff3c332f>
    <TaxCatchAll xmlns="dffc2d62-02fd-49cb-8e37-7788bb0cad48" xsi:nil="true"/>
  </documentManagement>
</p:properties>
</file>

<file path=customXml/itemProps1.xml><?xml version="1.0" encoding="utf-8"?>
<ds:datastoreItem xmlns:ds="http://schemas.openxmlformats.org/officeDocument/2006/customXml" ds:itemID="{C2B6017E-63CE-44AC-BAE2-9077B76EFF49}"/>
</file>

<file path=customXml/itemProps2.xml><?xml version="1.0" encoding="utf-8"?>
<ds:datastoreItem xmlns:ds="http://schemas.openxmlformats.org/officeDocument/2006/customXml" ds:itemID="{8880DF06-A5E5-4CEE-B606-BF7A258E1670}"/>
</file>

<file path=customXml/itemProps3.xml><?xml version="1.0" encoding="utf-8"?>
<ds:datastoreItem xmlns:ds="http://schemas.openxmlformats.org/officeDocument/2006/customXml" ds:itemID="{0A45A064-74A5-4AE8-947B-6E395FDD9E2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0x0101004E0D4CEB536B37499FF605EABBA1649A</vt:lpwstr>
  </property>
</Properties>
</file>