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F8D5DD-5024-426C-9F67-465EB9AA1231}">
  <a:tblStyle styleId="{11F8D5DD-5024-426C-9F67-465EB9AA123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slide" Target="slides/slide37.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45" Type="http://schemas.openxmlformats.org/officeDocument/2006/relationships/customXml" Target="../customXml/item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44" Type="http://schemas.openxmlformats.org/officeDocument/2006/relationships/customXml" Target="../customXml/item1.xml"/><Relationship Id="rId22" Type="http://schemas.openxmlformats.org/officeDocument/2006/relationships/slide" Target="slides/slide17.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tableStyles" Target="tableStyle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46" Type="http://schemas.openxmlformats.org/officeDocument/2006/relationships/customXml" Target="../customXml/item3.xml"/><Relationship Id="rId20" Type="http://schemas.openxmlformats.org/officeDocument/2006/relationships/slide" Target="slides/slide15.xml"/><Relationship Id="rId41"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image" Target="../media/image9.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github.com/reacttraining/react-router/tree/master/packages/react-router-config" TargetMode="Externa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github.com/reacttraining/react-router/tree/master/packages/react-router-confi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github.com/facebook/create-react-app" TargetMode="External"/><Relationship Id="rId4" Type="http://schemas.openxmlformats.org/officeDocument/2006/relationships/hyperlink" Target="https://npm.im/react-router-d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1_React: Routing - SYNC (1 hour 10 minutes)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218" name="Google Shape;218;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9" name="Google Shape;21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0" name="Google Shape;220;p29"/>
          <p:cNvGraphicFramePr/>
          <p:nvPr/>
        </p:nvGraphicFramePr>
        <p:xfrm>
          <a:off x="995275" y="1849850"/>
          <a:ext cx="3000000" cy="3000000"/>
        </p:xfrm>
        <a:graphic>
          <a:graphicData uri="http://schemas.openxmlformats.org/drawingml/2006/table">
            <a:tbl>
              <a:tblPr>
                <a:noFill/>
                <a:tableStyleId>{11F8D5DD-5024-426C-9F67-465EB9AA1231}</a:tableStyleId>
              </a:tblPr>
              <a:tblGrid>
                <a:gridCol w="10358525"/>
              </a:tblGrid>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"/contact"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event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stop the browser from changing the URL and requesting the new document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event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preventDefault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push an entry into the browser history stack and change the URL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window</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history</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pushState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undefined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"/contact"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/&gt;</a:t>
                      </a:r>
                      <a:endParaRPr sz="950" u="none" cap="none" strike="noStrike">
                        <a:solidFill>
                          <a:srgbClr val="0077AA"/>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illustration only, don't use window.history.pushState directly in React Router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code changes the URL but doesn't do anything for the UI. We would need to write some more code that changed some state somewhere to get the UI to change to the contact page. The trouble is, the browser doesn't give us a way to "listen to the URL" and subscribe to changes like this.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Well, that's not totally true. We can listen for changes to the URL via pop events:</a:t>
                      </a:r>
                      <a:endParaRPr sz="1050" u="none" cap="none" strike="noStrike">
                        <a:solidFill>
                          <a:srgbClr val="80808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window</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addEventListener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"popstate"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URL changed!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But that only fires when the user clicks the back or forward buttons. There is no event for when the programmer called window.history.pushState or window.history.replaceState.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That's where a React Router specific history object comes into play. It provides a way to "listen for URL" changes whether the history action is push, pop, or replace.</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226" name="Google Shape;226;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7" name="Google Shape;22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8" name="Google Shape;228;p30"/>
          <p:cNvGraphicFramePr/>
          <p:nvPr/>
        </p:nvGraphicFramePr>
        <p:xfrm>
          <a:off x="995275" y="1849850"/>
          <a:ext cx="3000000" cy="3000000"/>
        </p:xfrm>
        <a:graphic>
          <a:graphicData uri="http://schemas.openxmlformats.org/drawingml/2006/table">
            <a:tbl>
              <a:tblPr>
                <a:noFill/>
                <a:tableStyleId>{11F8D5DD-5024-426C-9F67-465EB9AA1231}</a:tableStyleId>
              </a:tblPr>
              <a:tblGrid>
                <a:gridCol w="10358525"/>
              </a:tblGrid>
              <a:tr h="967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let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history</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createBrowserHistory</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history</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listen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location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this is called whenever new locations come in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the action is POP, PUSH, or REPLACE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Apps don't need to set up their own history objects--that's job of &lt;Router&gt;. It sets up one of these objects, subscribe to changes in the history stack, and finally updates its state when the URL changes. This causes the app to re-render and the correct UI to display. The only thing it needs to put on state is a location, everything else works from that single object.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Location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browser has a location object on window.location. It tells you information about the URL but also has some methods to change it: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pathname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"/bbq/pig-pickins"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search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"?campaign=instagram"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hash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"#menu"</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"aefz24ie"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first three: { pathname, search, hash } are exactly like window.location. If you just add up the three you'll get the URL the user sees in the browser: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location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pathname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location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search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location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hash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/bbq/pig-pickins?campaign=instagram#menu</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234" name="Google Shape;234;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5" name="Google Shape;235;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6" name="Google Shape;236;p31"/>
          <p:cNvGraphicFramePr/>
          <p:nvPr/>
        </p:nvGraphicFramePr>
        <p:xfrm>
          <a:off x="995275" y="1849850"/>
          <a:ext cx="3000000" cy="3000000"/>
        </p:xfrm>
        <a:graphic>
          <a:graphicData uri="http://schemas.openxmlformats.org/drawingml/2006/table">
            <a:tbl>
              <a:tblPr>
                <a:noFill/>
                <a:tableStyleId>{11F8D5DD-5024-426C-9F67-465EB9AA1231}</a:tableStyleId>
              </a:tblPr>
              <a:tblGrid>
                <a:gridCol w="10358525"/>
              </a:tblGrid>
              <a:tr h="9679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last two, { state, key }, are React Router specific.</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Location Pathname</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the part of URL after the origin, so for https://example.com/teams/hotspurs the pathname is /teams/hotspurs. This is the only part of the location that routes match against.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Location Search</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People use a lot of different terms for this part of the URL:</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location search</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search params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URL search params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query string</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In React Router we call it the "location search". However, location search is a serialized version of URLSearchParams. So sometimes we might call it "URL search params" as well.</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t>
                      </a:r>
                      <a:r>
                        <a:rPr lang="en-US" sz="1050" u="none" cap="none" strike="noStrike">
                          <a:solidFill>
                            <a:srgbClr val="6A9955"/>
                          </a:solidFill>
                          <a:latin typeface="Consolas"/>
                          <a:ea typeface="Consolas"/>
                          <a:cs typeface="Consolas"/>
                          <a:sym typeface="Consolas"/>
                        </a:rPr>
                        <a:t>// given a location like this: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let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location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"/bbq/pig-pickins"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search: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"?campaign=instagram&amp;popular=true"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hash: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"aefz24ie"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we can turn the location.search into URLSearchParams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let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URLSearchParams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location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search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"campaign"</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"instagram"</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"popular"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"true"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toString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"campaign=instagram&amp;popular=true",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242" name="Google Shape;242;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3" name="Google Shape;243;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4" name="Google Shape;244;p32"/>
          <p:cNvGraphicFramePr/>
          <p:nvPr/>
        </p:nvGraphicFramePr>
        <p:xfrm>
          <a:off x="995275" y="1849850"/>
          <a:ext cx="3000000" cy="3000000"/>
        </p:xfrm>
        <a:graphic>
          <a:graphicData uri="http://schemas.openxmlformats.org/drawingml/2006/table">
            <a:tbl>
              <a:tblPr>
                <a:noFill/>
                <a:tableStyleId>{11F8D5DD-5024-426C-9F67-465EB9AA1231}</a:tableStyleId>
              </a:tblPr>
              <a:tblGrid>
                <a:gridCol w="10358525"/>
              </a:tblGrid>
              <a:tr h="9679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last two, { state, key }, are React Router specific.</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Location Pathname</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the part of URL after the origin, so for https://example.com/teams/hotspurs the pathname is /teams/hotspurs. This is the only part of the location that routes match against.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Location Search</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People use a lot of different terms for this part of the URL:</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location search</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search params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URL search params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query string</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In React Router we call it the "location search". However, location search is a serialized version of URLSearchParams. So sometimes we might call it "URL search params" as well.</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a:t>
                      </a:r>
                      <a:r>
                        <a:rPr lang="en-US" sz="1050" u="none" cap="none" strike="noStrike">
                          <a:solidFill>
                            <a:srgbClr val="6A9955"/>
                          </a:solidFill>
                          <a:latin typeface="Consolas"/>
                          <a:ea typeface="Consolas"/>
                          <a:cs typeface="Consolas"/>
                          <a:sym typeface="Consolas"/>
                        </a:rPr>
                        <a:t>// given a location like this: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let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location</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"/bbq/pig-pickins"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search: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"?campaign=instagram&amp;popular=true"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hash: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"aefz24ie"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we can turn the location.search into URLSearchParams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let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URLSearchParams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location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search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"campaign"</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"instagram"</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"popular"</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"true"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toString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"campaign=instagram&amp;popular=true",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250" name="Google Shape;250;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1" name="Google Shape;251;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2" name="Google Shape;252;p33"/>
          <p:cNvGraphicFramePr/>
          <p:nvPr/>
        </p:nvGraphicFramePr>
        <p:xfrm>
          <a:off x="995275" y="1849850"/>
          <a:ext cx="3000000" cy="3000000"/>
        </p:xfrm>
        <a:graphic>
          <a:graphicData uri="http://schemas.openxmlformats.org/drawingml/2006/table">
            <a:tbl>
              <a:tblPr>
                <a:noFill/>
                <a:tableStyleId>{11F8D5DD-5024-426C-9F67-465EB9AA1231}</a:tableStyleId>
              </a:tblPr>
              <a:tblGrid>
                <a:gridCol w="10358525"/>
              </a:tblGrid>
              <a:tr h="9679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being precise, refer to the serialized string version as "search" and the parsed version as "search params", but it's common to use the terms interchangeably when precision isn't important.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Location Hash</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Hashes in URLs indicate a scroll position on the current page. Before the window.history.pushState API was introduced, web developers did client side routing exclusively with the hash portion of the URL, it was the only part we could manipulate without making a new request to the server. However, today we can use it for its designed purpose.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Location State</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may have wondered why the window.history.pushState() API is called "push state". State? Aren't we just changing the URL? Shouldn't it be history.push? Well, we weren't in the room when the API was designed, so we're not sure why "state" was the focus, but it is a cool feature of browsers nonetheless.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Browsers let us persist information about a transition by passing a value to pushState. When the user clicks back, the value on history.state changes to whatever was "pushed" before.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Char char="▪"/>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window</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history</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pushState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"look ma!"</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undefined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"/contact"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window</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history</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"look ma!"</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user clicks back</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window</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history</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undefined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user clicks forward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window</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history</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"look ma!"</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illustration. You don't read history.state directly in React Router apps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 Router takes advantage of this browser feature, abstracts it a bit, and surfaces the values on the location instead of history.</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258" name="Google Shape;258;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9" name="Google Shape;259;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0" name="Google Shape;260;p34"/>
          <p:cNvGraphicFramePr/>
          <p:nvPr/>
        </p:nvGraphicFramePr>
        <p:xfrm>
          <a:off x="995275" y="1849850"/>
          <a:ext cx="3000000" cy="3000000"/>
        </p:xfrm>
        <a:graphic>
          <a:graphicData uri="http://schemas.openxmlformats.org/drawingml/2006/table">
            <a:tbl>
              <a:tblPr>
                <a:noFill/>
                <a:tableStyleId>{11F8D5DD-5024-426C-9F67-465EB9AA1231}</a:tableStyleId>
              </a:tblPr>
              <a:tblGrid>
                <a:gridCol w="10358525"/>
              </a:tblGrid>
              <a:tr h="9679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think about location.state just like location.hash or location.search except instead of putting the values in the URL it's hidden--like a super secret piece of the URL only the programmer knows about.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couple of great use-cases for location state are: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Telling the next page where the user came from and branching the UI. The most popular implementation here is showing a record in a modal if the user clicked on an item in a grid view, but if they show up to the URL directly, show the record in its own layout (pinterest, old instagram).</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Sending a partial record from a list to the next screen so it can render the partial data immediately and then fetching the rest of the data afterward.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set location state in two ways: on &lt;Link&gt; or navigate: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Link</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to</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"/pins/123"</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fromDashboard:</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let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navigate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useNavigate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navigate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"/users/123"</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partialUser</a:t>
                      </a:r>
                      <a:r>
                        <a:rPr lang="en-US" sz="1050" u="none" cap="none" strike="noStrike">
                          <a:solidFill>
                            <a:srgbClr val="D4D4D4"/>
                          </a:solidFill>
                          <a:latin typeface="Consolas"/>
                          <a:ea typeface="Consolas"/>
                          <a:cs typeface="Consolas"/>
                          <a:sym typeface="Consolas"/>
                        </a:rPr>
                        <a:t> });</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And on the next page you can access it with useLocation: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let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location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useLocation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location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Location state values will get serialized, so something like new Date() will be turned into a string.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Location Key</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Each location gets a unique key. This is useful for advanced cases like location-based scroll management, client side data caching, and more. Because each new location gets a unique key, you can build abstractions that store information in a plain object, new Map(), or even locationStorage.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example, a very basic client side data cache could store values by location key (and the fetch URL) and skip fetching the data when the user clicks back into it: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266" name="Google Shape;266;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7" name="Google Shape;267;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8" name="Google Shape;268;p35"/>
          <p:cNvGraphicFramePr/>
          <p:nvPr/>
        </p:nvGraphicFramePr>
        <p:xfrm>
          <a:off x="995275" y="1849850"/>
          <a:ext cx="3000000" cy="3000000"/>
        </p:xfrm>
        <a:graphic>
          <a:graphicData uri="http://schemas.openxmlformats.org/drawingml/2006/table">
            <a:tbl>
              <a:tblPr>
                <a:noFill/>
                <a:tableStyleId>{11F8D5DD-5024-426C-9F67-465EB9AA1231}</a:tableStyleId>
              </a:tblPr>
              <a:tblGrid>
                <a:gridCol w="10358525"/>
              </a:tblGrid>
              <a:tr h="9679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think about location.state just like location.hash or location.search except instead of putting the values in the URL it's hidden--like a super secret piece of the URL only the programmer knows about.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couple of great use-cases for location state are: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Telling the next page where the user came from and branching the UI. The most popular implementation here is showing a record in a modal if the user clicked on an item in a grid view, but if they show up to the URL directly, show the record in its own layout (pinterest, old instagram).</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Sending a partial record from a list to the next screen so it can render the partial data immediately and then fetching the rest of the data afterward.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set location state in two ways: on &lt;Link&gt; or navigate: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995275" y="469152"/>
            <a:ext cx="10058400" cy="6492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274" name="Google Shape;274;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5" name="Google Shape;275;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6" name="Google Shape;276;p36"/>
          <p:cNvGraphicFramePr/>
          <p:nvPr/>
        </p:nvGraphicFramePr>
        <p:xfrm>
          <a:off x="995275" y="1118350"/>
          <a:ext cx="3000000" cy="3000000"/>
        </p:xfrm>
        <a:graphic>
          <a:graphicData uri="http://schemas.openxmlformats.org/drawingml/2006/table">
            <a:tbl>
              <a:tblPr>
                <a:noFill/>
                <a:tableStyleId>{11F8D5DD-5024-426C-9F67-465EB9AA1231}</a:tableStyleId>
              </a:tblPr>
              <a:tblGrid>
                <a:gridCol w="10358525"/>
              </a:tblGrid>
              <a:tr h="381000">
                <a:tc>
                  <a:txBody>
                    <a:bodyPr/>
                    <a:lstStyle/>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569CD6"/>
                          </a:solidFill>
                          <a:latin typeface="Consolas"/>
                          <a:ea typeface="Consolas"/>
                          <a:cs typeface="Consolas"/>
                          <a:sym typeface="Consolas"/>
                        </a:rPr>
                        <a:t>et</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cache</a:t>
                      </a:r>
                      <a:r>
                        <a:rPr lang="en-US" sz="850" u="none" cap="none" strike="noStrike">
                          <a:solidFill>
                            <a:srgbClr val="D4D4D4"/>
                          </a:solidFill>
                          <a:latin typeface="Consolas"/>
                          <a:ea typeface="Consolas"/>
                          <a:cs typeface="Consolas"/>
                          <a:sym typeface="Consolas"/>
                        </a:rPr>
                        <a:t> = </a:t>
                      </a:r>
                      <a:r>
                        <a:rPr lang="en-US" sz="850" u="none" cap="none" strike="noStrike">
                          <a:solidFill>
                            <a:srgbClr val="569CD6"/>
                          </a:solidFill>
                          <a:latin typeface="Consolas"/>
                          <a:ea typeface="Consolas"/>
                          <a:cs typeface="Consolas"/>
                          <a:sym typeface="Consolas"/>
                        </a:rPr>
                        <a:t>new</a:t>
                      </a:r>
                      <a:r>
                        <a:rPr lang="en-US" sz="850" u="none" cap="none" strike="noStrike">
                          <a:solidFill>
                            <a:srgbClr val="D4D4D4"/>
                          </a:solidFill>
                          <a:latin typeface="Consolas"/>
                          <a:ea typeface="Consolas"/>
                          <a:cs typeface="Consolas"/>
                          <a:sym typeface="Consolas"/>
                        </a:rPr>
                        <a:t> </a:t>
                      </a:r>
                      <a:r>
                        <a:rPr lang="en-US" sz="850" u="none" cap="none" strike="noStrike">
                          <a:solidFill>
                            <a:srgbClr val="4EC9B0"/>
                          </a:solidFill>
                          <a:latin typeface="Consolas"/>
                          <a:ea typeface="Consolas"/>
                          <a:cs typeface="Consolas"/>
                          <a:sym typeface="Consolas"/>
                        </a:rPr>
                        <a:t>Map</a:t>
                      </a:r>
                      <a:r>
                        <a:rPr lang="en-US" sz="850" u="none" cap="none" strike="noStrike">
                          <a:solidFill>
                            <a:srgbClr val="D4D4D4"/>
                          </a:solidFill>
                          <a:latin typeface="Consolas"/>
                          <a:ea typeface="Consolas"/>
                          <a:cs typeface="Consolas"/>
                          <a:sym typeface="Consolas"/>
                        </a:rPr>
                        <a:t>();</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569CD6"/>
                          </a:solidFill>
                          <a:latin typeface="Consolas"/>
                          <a:ea typeface="Consolas"/>
                          <a:cs typeface="Consolas"/>
                          <a:sym typeface="Consolas"/>
                        </a:rPr>
                        <a:t>function</a:t>
                      </a:r>
                      <a:r>
                        <a:rPr lang="en-US" sz="850" u="none" cap="none" strike="noStrike">
                          <a:solidFill>
                            <a:srgbClr val="D4D4D4"/>
                          </a:solidFill>
                          <a:latin typeface="Consolas"/>
                          <a:ea typeface="Consolas"/>
                          <a:cs typeface="Consolas"/>
                          <a:sym typeface="Consolas"/>
                        </a:rPr>
                        <a:t> </a:t>
                      </a:r>
                      <a:r>
                        <a:rPr lang="en-US" sz="850" u="none" cap="none" strike="noStrike">
                          <a:solidFill>
                            <a:srgbClr val="DCDCAA"/>
                          </a:solidFill>
                          <a:latin typeface="Consolas"/>
                          <a:ea typeface="Consolas"/>
                          <a:cs typeface="Consolas"/>
                          <a:sym typeface="Consolas"/>
                        </a:rPr>
                        <a:t>useFakeFetch</a:t>
                      </a:r>
                      <a:r>
                        <a:rPr lang="en-US" sz="850" u="none" cap="none" strike="noStrike">
                          <a:solidFill>
                            <a:srgbClr val="D4D4D4"/>
                          </a:solidFill>
                          <a:latin typeface="Consolas"/>
                          <a:ea typeface="Consolas"/>
                          <a:cs typeface="Consolas"/>
                          <a:sym typeface="Consolas"/>
                        </a:rPr>
                        <a:t>(</a:t>
                      </a:r>
                      <a:r>
                        <a:rPr lang="en-US" sz="850" u="none" cap="none" strike="noStrike">
                          <a:solidFill>
                            <a:srgbClr val="9CDCFE"/>
                          </a:solidFill>
                          <a:latin typeface="Consolas"/>
                          <a:ea typeface="Consolas"/>
                          <a:cs typeface="Consolas"/>
                          <a:sym typeface="Consolas"/>
                        </a:rPr>
                        <a:t>URL</a:t>
                      </a:r>
                      <a:r>
                        <a:rPr lang="en-US" sz="850" u="none" cap="none" strike="noStrike">
                          <a:solidFill>
                            <a:srgbClr val="D4D4D4"/>
                          </a:solidFill>
                          <a:latin typeface="Consolas"/>
                          <a:ea typeface="Consolas"/>
                          <a:cs typeface="Consolas"/>
                          <a:sym typeface="Consolas"/>
                        </a:rPr>
                        <a:t>)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569CD6"/>
                          </a:solidFill>
                          <a:latin typeface="Consolas"/>
                          <a:ea typeface="Consolas"/>
                          <a:cs typeface="Consolas"/>
                          <a:sym typeface="Consolas"/>
                        </a:rPr>
                        <a:t>let</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location</a:t>
                      </a:r>
                      <a:r>
                        <a:rPr lang="en-US" sz="850" u="none" cap="none" strike="noStrike">
                          <a:solidFill>
                            <a:srgbClr val="D4D4D4"/>
                          </a:solidFill>
                          <a:latin typeface="Consolas"/>
                          <a:ea typeface="Consolas"/>
                          <a:cs typeface="Consolas"/>
                          <a:sym typeface="Consolas"/>
                        </a:rPr>
                        <a:t> = </a:t>
                      </a:r>
                      <a:r>
                        <a:rPr lang="en-US" sz="850" u="none" cap="none" strike="noStrike">
                          <a:solidFill>
                            <a:srgbClr val="DCDCAA"/>
                          </a:solidFill>
                          <a:latin typeface="Consolas"/>
                          <a:ea typeface="Consolas"/>
                          <a:cs typeface="Consolas"/>
                          <a:sym typeface="Consolas"/>
                        </a:rPr>
                        <a:t>useLocation</a:t>
                      </a:r>
                      <a:r>
                        <a:rPr lang="en-US" sz="850" u="none" cap="none" strike="noStrike">
                          <a:solidFill>
                            <a:srgbClr val="D4D4D4"/>
                          </a:solidFill>
                          <a:latin typeface="Consolas"/>
                          <a:ea typeface="Consolas"/>
                          <a:cs typeface="Consolas"/>
                          <a:sym typeface="Consolas"/>
                        </a:rPr>
                        <a:t>();</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569CD6"/>
                          </a:solidFill>
                          <a:latin typeface="Consolas"/>
                          <a:ea typeface="Consolas"/>
                          <a:cs typeface="Consolas"/>
                          <a:sym typeface="Consolas"/>
                        </a:rPr>
                        <a:t>let</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cacheKey</a:t>
                      </a:r>
                      <a:r>
                        <a:rPr lang="en-US" sz="850" u="none" cap="none" strike="noStrike">
                          <a:solidFill>
                            <a:srgbClr val="D4D4D4"/>
                          </a:solidFill>
                          <a:latin typeface="Consolas"/>
                          <a:ea typeface="Consolas"/>
                          <a:cs typeface="Consolas"/>
                          <a:sym typeface="Consolas"/>
                        </a:rPr>
                        <a:t> = </a:t>
                      </a:r>
                      <a:r>
                        <a:rPr lang="en-US" sz="850" u="none" cap="none" strike="noStrike">
                          <a:solidFill>
                            <a:srgbClr val="9CDCFE"/>
                          </a:solidFill>
                          <a:latin typeface="Consolas"/>
                          <a:ea typeface="Consolas"/>
                          <a:cs typeface="Consolas"/>
                          <a:sym typeface="Consolas"/>
                        </a:rPr>
                        <a:t>location</a:t>
                      </a:r>
                      <a:r>
                        <a:rPr lang="en-US" sz="850" u="none" cap="none" strike="noStrike">
                          <a:solidFill>
                            <a:srgbClr val="D4D4D4"/>
                          </a:solidFill>
                          <a:latin typeface="Consolas"/>
                          <a:ea typeface="Consolas"/>
                          <a:cs typeface="Consolas"/>
                          <a:sym typeface="Consolas"/>
                        </a:rPr>
                        <a:t>.</a:t>
                      </a:r>
                      <a:r>
                        <a:rPr lang="en-US" sz="850" u="none" cap="none" strike="noStrike">
                          <a:solidFill>
                            <a:srgbClr val="9CDCFE"/>
                          </a:solidFill>
                          <a:latin typeface="Consolas"/>
                          <a:ea typeface="Consolas"/>
                          <a:cs typeface="Consolas"/>
                          <a:sym typeface="Consolas"/>
                        </a:rPr>
                        <a:t>key</a:t>
                      </a:r>
                      <a:r>
                        <a:rPr lang="en-US" sz="850" u="none" cap="none" strike="noStrike">
                          <a:solidFill>
                            <a:srgbClr val="D4D4D4"/>
                          </a:solidFill>
                          <a:latin typeface="Consolas"/>
                          <a:ea typeface="Consolas"/>
                          <a:cs typeface="Consolas"/>
                          <a:sym typeface="Consolas"/>
                        </a:rPr>
                        <a:t> + </a:t>
                      </a:r>
                      <a:r>
                        <a:rPr lang="en-US" sz="850" u="none" cap="none" strike="noStrike">
                          <a:solidFill>
                            <a:srgbClr val="9CDCFE"/>
                          </a:solidFill>
                          <a:latin typeface="Consolas"/>
                          <a:ea typeface="Consolas"/>
                          <a:cs typeface="Consolas"/>
                          <a:sym typeface="Consolas"/>
                        </a:rPr>
                        <a:t>URL</a:t>
                      </a:r>
                      <a:r>
                        <a:rPr lang="en-US" sz="850" u="none" cap="none" strike="noStrike">
                          <a:solidFill>
                            <a:srgbClr val="D4D4D4"/>
                          </a:solidFill>
                          <a:latin typeface="Consolas"/>
                          <a:ea typeface="Consolas"/>
                          <a:cs typeface="Consolas"/>
                          <a:sym typeface="Consolas"/>
                        </a:rPr>
                        <a:t>;</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569CD6"/>
                          </a:solidFill>
                          <a:latin typeface="Consolas"/>
                          <a:ea typeface="Consolas"/>
                          <a:cs typeface="Consolas"/>
                          <a:sym typeface="Consolas"/>
                        </a:rPr>
                        <a:t>let</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cached</a:t>
                      </a:r>
                      <a:r>
                        <a:rPr lang="en-US" sz="850" u="none" cap="none" strike="noStrike">
                          <a:solidFill>
                            <a:srgbClr val="D4D4D4"/>
                          </a:solidFill>
                          <a:latin typeface="Consolas"/>
                          <a:ea typeface="Consolas"/>
                          <a:cs typeface="Consolas"/>
                          <a:sym typeface="Consolas"/>
                        </a:rPr>
                        <a:t> = </a:t>
                      </a:r>
                      <a:r>
                        <a:rPr lang="en-US" sz="850" u="none" cap="none" strike="noStrike">
                          <a:solidFill>
                            <a:srgbClr val="9CDCFE"/>
                          </a:solidFill>
                          <a:latin typeface="Consolas"/>
                          <a:ea typeface="Consolas"/>
                          <a:cs typeface="Consolas"/>
                          <a:sym typeface="Consolas"/>
                        </a:rPr>
                        <a:t>cache</a:t>
                      </a:r>
                      <a:r>
                        <a:rPr lang="en-US" sz="850" u="none" cap="none" strike="noStrike">
                          <a:solidFill>
                            <a:srgbClr val="D4D4D4"/>
                          </a:solidFill>
                          <a:latin typeface="Consolas"/>
                          <a:ea typeface="Consolas"/>
                          <a:cs typeface="Consolas"/>
                          <a:sym typeface="Consolas"/>
                        </a:rPr>
                        <a:t>.</a:t>
                      </a:r>
                      <a:r>
                        <a:rPr lang="en-US" sz="850" u="none" cap="none" strike="noStrike">
                          <a:solidFill>
                            <a:srgbClr val="DCDCAA"/>
                          </a:solidFill>
                          <a:latin typeface="Consolas"/>
                          <a:ea typeface="Consolas"/>
                          <a:cs typeface="Consolas"/>
                          <a:sym typeface="Consolas"/>
                        </a:rPr>
                        <a:t>get</a:t>
                      </a:r>
                      <a:r>
                        <a:rPr lang="en-US" sz="850" u="none" cap="none" strike="noStrike">
                          <a:solidFill>
                            <a:srgbClr val="D4D4D4"/>
                          </a:solidFill>
                          <a:latin typeface="Consolas"/>
                          <a:ea typeface="Consolas"/>
                          <a:cs typeface="Consolas"/>
                          <a:sym typeface="Consolas"/>
                        </a:rPr>
                        <a:t>(</a:t>
                      </a:r>
                      <a:r>
                        <a:rPr lang="en-US" sz="850" u="none" cap="none" strike="noStrike">
                          <a:solidFill>
                            <a:srgbClr val="9CDCFE"/>
                          </a:solidFill>
                          <a:latin typeface="Consolas"/>
                          <a:ea typeface="Consolas"/>
                          <a:cs typeface="Consolas"/>
                          <a:sym typeface="Consolas"/>
                        </a:rPr>
                        <a:t>cacheKey</a:t>
                      </a:r>
                      <a:r>
                        <a:rPr lang="en-US" sz="850" u="none" cap="none" strike="noStrike">
                          <a:solidFill>
                            <a:srgbClr val="D4D4D4"/>
                          </a:solidFill>
                          <a:latin typeface="Consolas"/>
                          <a:ea typeface="Consolas"/>
                          <a:cs typeface="Consolas"/>
                          <a:sym typeface="Consolas"/>
                        </a:rPr>
                        <a:t>);</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569CD6"/>
                          </a:solidFill>
                          <a:latin typeface="Consolas"/>
                          <a:ea typeface="Consolas"/>
                          <a:cs typeface="Consolas"/>
                          <a:sym typeface="Consolas"/>
                        </a:rPr>
                        <a:t>let</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data</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setData</a:t>
                      </a:r>
                      <a:r>
                        <a:rPr lang="en-US" sz="850" u="none" cap="none" strike="noStrike">
                          <a:solidFill>
                            <a:srgbClr val="D4D4D4"/>
                          </a:solidFill>
                          <a:latin typeface="Consolas"/>
                          <a:ea typeface="Consolas"/>
                          <a:cs typeface="Consolas"/>
                          <a:sym typeface="Consolas"/>
                        </a:rPr>
                        <a:t>] = </a:t>
                      </a:r>
                      <a:r>
                        <a:rPr lang="en-US" sz="850" u="none" cap="none" strike="noStrike">
                          <a:solidFill>
                            <a:srgbClr val="DCDCAA"/>
                          </a:solidFill>
                          <a:latin typeface="Consolas"/>
                          <a:ea typeface="Consolas"/>
                          <a:cs typeface="Consolas"/>
                          <a:sym typeface="Consolas"/>
                        </a:rPr>
                        <a:t>useState</a:t>
                      </a:r>
                      <a:r>
                        <a:rPr lang="en-US" sz="850" u="none" cap="none" strike="noStrike">
                          <a:solidFill>
                            <a:srgbClr val="D4D4D4"/>
                          </a:solidFill>
                          <a:latin typeface="Consolas"/>
                          <a:ea typeface="Consolas"/>
                          <a:cs typeface="Consolas"/>
                          <a:sym typeface="Consolas"/>
                        </a:rPr>
                        <a:t>(() </a:t>
                      </a:r>
                      <a:r>
                        <a:rPr lang="en-US" sz="850" u="none" cap="none" strike="noStrike">
                          <a:solidFill>
                            <a:srgbClr val="569CD6"/>
                          </a:solidFill>
                          <a:latin typeface="Consolas"/>
                          <a:ea typeface="Consolas"/>
                          <a:cs typeface="Consolas"/>
                          <a:sym typeface="Consolas"/>
                        </a:rPr>
                        <a:t>=&gt;</a:t>
                      </a:r>
                      <a:r>
                        <a:rPr lang="en-US" sz="850" u="none" cap="none" strike="noStrike">
                          <a:solidFill>
                            <a:srgbClr val="D4D4D4"/>
                          </a:solidFill>
                          <a:latin typeface="Consolas"/>
                          <a:ea typeface="Consolas"/>
                          <a:cs typeface="Consolas"/>
                          <a:sym typeface="Consolas"/>
                        </a:rPr>
                        <a:t>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6A9955"/>
                          </a:solidFill>
                          <a:latin typeface="Consolas"/>
                          <a:ea typeface="Consolas"/>
                          <a:cs typeface="Consolas"/>
                          <a:sym typeface="Consolas"/>
                        </a:rPr>
                        <a:t>// initialize from the cache</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C586C0"/>
                          </a:solidFill>
                          <a:latin typeface="Consolas"/>
                          <a:ea typeface="Consolas"/>
                          <a:cs typeface="Consolas"/>
                          <a:sym typeface="Consolas"/>
                        </a:rPr>
                        <a:t>return</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cached</a:t>
                      </a:r>
                      <a:r>
                        <a:rPr lang="en-US" sz="850" u="none" cap="none" strike="noStrike">
                          <a:solidFill>
                            <a:srgbClr val="D4D4D4"/>
                          </a:solidFill>
                          <a:latin typeface="Consolas"/>
                          <a:ea typeface="Consolas"/>
                          <a:cs typeface="Consolas"/>
                          <a:sym typeface="Consolas"/>
                        </a:rPr>
                        <a:t> || </a:t>
                      </a:r>
                      <a:r>
                        <a:rPr lang="en-US" sz="850" u="none" cap="none" strike="noStrike">
                          <a:solidFill>
                            <a:srgbClr val="569CD6"/>
                          </a:solidFill>
                          <a:latin typeface="Consolas"/>
                          <a:ea typeface="Consolas"/>
                          <a:cs typeface="Consolas"/>
                          <a:sym typeface="Consolas"/>
                        </a:rPr>
                        <a:t>null</a:t>
                      </a:r>
                      <a:r>
                        <a:rPr lang="en-US" sz="850" u="none" cap="none" strike="noStrike">
                          <a:solidFill>
                            <a:srgbClr val="D4D4D4"/>
                          </a:solidFill>
                          <a:latin typeface="Consolas"/>
                          <a:ea typeface="Consolas"/>
                          <a:cs typeface="Consolas"/>
                          <a:sym typeface="Consolas"/>
                        </a:rPr>
                        <a:t>;</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569CD6"/>
                          </a:solidFill>
                          <a:latin typeface="Consolas"/>
                          <a:ea typeface="Consolas"/>
                          <a:cs typeface="Consolas"/>
                          <a:sym typeface="Consolas"/>
                        </a:rPr>
                        <a:t>let</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state</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setState</a:t>
                      </a:r>
                      <a:r>
                        <a:rPr lang="en-US" sz="850" u="none" cap="none" strike="noStrike">
                          <a:solidFill>
                            <a:srgbClr val="D4D4D4"/>
                          </a:solidFill>
                          <a:latin typeface="Consolas"/>
                          <a:ea typeface="Consolas"/>
                          <a:cs typeface="Consolas"/>
                          <a:sym typeface="Consolas"/>
                        </a:rPr>
                        <a:t>] = </a:t>
                      </a:r>
                      <a:r>
                        <a:rPr lang="en-US" sz="850" u="none" cap="none" strike="noStrike">
                          <a:solidFill>
                            <a:srgbClr val="DCDCAA"/>
                          </a:solidFill>
                          <a:latin typeface="Consolas"/>
                          <a:ea typeface="Consolas"/>
                          <a:cs typeface="Consolas"/>
                          <a:sym typeface="Consolas"/>
                        </a:rPr>
                        <a:t>useState</a:t>
                      </a:r>
                      <a:r>
                        <a:rPr lang="en-US" sz="850" u="none" cap="none" strike="noStrike">
                          <a:solidFill>
                            <a:srgbClr val="D4D4D4"/>
                          </a:solidFill>
                          <a:latin typeface="Consolas"/>
                          <a:ea typeface="Consolas"/>
                          <a:cs typeface="Consolas"/>
                          <a:sym typeface="Consolas"/>
                        </a:rPr>
                        <a:t>(() </a:t>
                      </a:r>
                      <a:r>
                        <a:rPr lang="en-US" sz="850" u="none" cap="none" strike="noStrike">
                          <a:solidFill>
                            <a:srgbClr val="569CD6"/>
                          </a:solidFill>
                          <a:latin typeface="Consolas"/>
                          <a:ea typeface="Consolas"/>
                          <a:cs typeface="Consolas"/>
                          <a:sym typeface="Consolas"/>
                        </a:rPr>
                        <a:t>=&gt;</a:t>
                      </a:r>
                      <a:r>
                        <a:rPr lang="en-US" sz="850" u="none" cap="none" strike="noStrike">
                          <a:solidFill>
                            <a:srgbClr val="D4D4D4"/>
                          </a:solidFill>
                          <a:latin typeface="Consolas"/>
                          <a:ea typeface="Consolas"/>
                          <a:cs typeface="Consolas"/>
                          <a:sym typeface="Consolas"/>
                        </a:rPr>
                        <a:t>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6A9955"/>
                          </a:solidFill>
                          <a:latin typeface="Consolas"/>
                          <a:ea typeface="Consolas"/>
                          <a:cs typeface="Consolas"/>
                          <a:sym typeface="Consolas"/>
                        </a:rPr>
                        <a:t>// avoid the fetch if cached</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C586C0"/>
                          </a:solidFill>
                          <a:latin typeface="Consolas"/>
                          <a:ea typeface="Consolas"/>
                          <a:cs typeface="Consolas"/>
                          <a:sym typeface="Consolas"/>
                        </a:rPr>
                        <a:t>return</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cached</a:t>
                      </a:r>
                      <a:r>
                        <a:rPr lang="en-US" sz="850" u="none" cap="none" strike="noStrike">
                          <a:solidFill>
                            <a:srgbClr val="D4D4D4"/>
                          </a:solidFill>
                          <a:latin typeface="Consolas"/>
                          <a:ea typeface="Consolas"/>
                          <a:cs typeface="Consolas"/>
                          <a:sym typeface="Consolas"/>
                        </a:rPr>
                        <a:t> ? </a:t>
                      </a:r>
                      <a:r>
                        <a:rPr lang="en-US" sz="850" u="none" cap="none" strike="noStrike">
                          <a:solidFill>
                            <a:srgbClr val="CE9178"/>
                          </a:solidFill>
                          <a:latin typeface="Consolas"/>
                          <a:ea typeface="Consolas"/>
                          <a:cs typeface="Consolas"/>
                          <a:sym typeface="Consolas"/>
                        </a:rPr>
                        <a:t>"done"</a:t>
                      </a:r>
                      <a:r>
                        <a:rPr lang="en-US" sz="850" u="none" cap="none" strike="noStrike">
                          <a:solidFill>
                            <a:srgbClr val="D4D4D4"/>
                          </a:solidFill>
                          <a:latin typeface="Consolas"/>
                          <a:ea typeface="Consolas"/>
                          <a:cs typeface="Consolas"/>
                          <a:sym typeface="Consolas"/>
                        </a:rPr>
                        <a:t> : </a:t>
                      </a:r>
                      <a:r>
                        <a:rPr lang="en-US" sz="850" u="none" cap="none" strike="noStrike">
                          <a:solidFill>
                            <a:srgbClr val="CE9178"/>
                          </a:solidFill>
                          <a:latin typeface="Consolas"/>
                          <a:ea typeface="Consolas"/>
                          <a:cs typeface="Consolas"/>
                          <a:sym typeface="Consolas"/>
                        </a:rPr>
                        <a:t>"loading"</a:t>
                      </a:r>
                      <a:r>
                        <a:rPr lang="en-US" sz="850" u="none" cap="none" strike="noStrike">
                          <a:solidFill>
                            <a:srgbClr val="D4D4D4"/>
                          </a:solidFill>
                          <a:latin typeface="Consolas"/>
                          <a:ea typeface="Consolas"/>
                          <a:cs typeface="Consolas"/>
                          <a:sym typeface="Consolas"/>
                        </a:rPr>
                        <a:t>;</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DCDCAA"/>
                          </a:solidFill>
                          <a:latin typeface="Consolas"/>
                          <a:ea typeface="Consolas"/>
                          <a:cs typeface="Consolas"/>
                          <a:sym typeface="Consolas"/>
                        </a:rPr>
                        <a:t>useEffect</a:t>
                      </a:r>
                      <a:r>
                        <a:rPr lang="en-US" sz="850" u="none" cap="none" strike="noStrike">
                          <a:solidFill>
                            <a:srgbClr val="D4D4D4"/>
                          </a:solidFill>
                          <a:latin typeface="Consolas"/>
                          <a:ea typeface="Consolas"/>
                          <a:cs typeface="Consolas"/>
                          <a:sym typeface="Consolas"/>
                        </a:rPr>
                        <a:t>(() </a:t>
                      </a:r>
                      <a:r>
                        <a:rPr lang="en-US" sz="850" u="none" cap="none" strike="noStrike">
                          <a:solidFill>
                            <a:srgbClr val="569CD6"/>
                          </a:solidFill>
                          <a:latin typeface="Consolas"/>
                          <a:ea typeface="Consolas"/>
                          <a:cs typeface="Consolas"/>
                          <a:sym typeface="Consolas"/>
                        </a:rPr>
                        <a:t>=&gt;</a:t>
                      </a:r>
                      <a:r>
                        <a:rPr lang="en-US" sz="850" u="none" cap="none" strike="noStrike">
                          <a:solidFill>
                            <a:srgbClr val="D4D4D4"/>
                          </a:solidFill>
                          <a:latin typeface="Consolas"/>
                          <a:ea typeface="Consolas"/>
                          <a:cs typeface="Consolas"/>
                          <a:sym typeface="Consolas"/>
                        </a:rPr>
                        <a:t>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C586C0"/>
                          </a:solidFill>
                          <a:latin typeface="Consolas"/>
                          <a:ea typeface="Consolas"/>
                          <a:cs typeface="Consolas"/>
                          <a:sym typeface="Consolas"/>
                        </a:rPr>
                        <a:t>if</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state</a:t>
                      </a:r>
                      <a:r>
                        <a:rPr lang="en-US" sz="850" u="none" cap="none" strike="noStrike">
                          <a:solidFill>
                            <a:srgbClr val="D4D4D4"/>
                          </a:solidFill>
                          <a:latin typeface="Consolas"/>
                          <a:ea typeface="Consolas"/>
                          <a:cs typeface="Consolas"/>
                          <a:sym typeface="Consolas"/>
                        </a:rPr>
                        <a:t> === </a:t>
                      </a:r>
                      <a:r>
                        <a:rPr lang="en-US" sz="850" u="none" cap="none" strike="noStrike">
                          <a:solidFill>
                            <a:srgbClr val="CE9178"/>
                          </a:solidFill>
                          <a:latin typeface="Consolas"/>
                          <a:ea typeface="Consolas"/>
                          <a:cs typeface="Consolas"/>
                          <a:sym typeface="Consolas"/>
                        </a:rPr>
                        <a:t>"loading"</a:t>
                      </a:r>
                      <a:r>
                        <a:rPr lang="en-US" sz="850" u="none" cap="none" strike="noStrike">
                          <a:solidFill>
                            <a:srgbClr val="D4D4D4"/>
                          </a:solidFill>
                          <a:latin typeface="Consolas"/>
                          <a:ea typeface="Consolas"/>
                          <a:cs typeface="Consolas"/>
                          <a:sym typeface="Consolas"/>
                        </a:rPr>
                        <a:t>)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569CD6"/>
                          </a:solidFill>
                          <a:latin typeface="Consolas"/>
                          <a:ea typeface="Consolas"/>
                          <a:cs typeface="Consolas"/>
                          <a:sym typeface="Consolas"/>
                        </a:rPr>
                        <a:t>let</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controller</a:t>
                      </a:r>
                      <a:r>
                        <a:rPr lang="en-US" sz="850" u="none" cap="none" strike="noStrike">
                          <a:solidFill>
                            <a:srgbClr val="D4D4D4"/>
                          </a:solidFill>
                          <a:latin typeface="Consolas"/>
                          <a:ea typeface="Consolas"/>
                          <a:cs typeface="Consolas"/>
                          <a:sym typeface="Consolas"/>
                        </a:rPr>
                        <a:t> = </a:t>
                      </a:r>
                      <a:r>
                        <a:rPr lang="en-US" sz="850" u="none" cap="none" strike="noStrike">
                          <a:solidFill>
                            <a:srgbClr val="569CD6"/>
                          </a:solidFill>
                          <a:latin typeface="Consolas"/>
                          <a:ea typeface="Consolas"/>
                          <a:cs typeface="Consolas"/>
                          <a:sym typeface="Consolas"/>
                        </a:rPr>
                        <a:t>new</a:t>
                      </a:r>
                      <a:r>
                        <a:rPr lang="en-US" sz="850" u="none" cap="none" strike="noStrike">
                          <a:solidFill>
                            <a:srgbClr val="D4D4D4"/>
                          </a:solidFill>
                          <a:latin typeface="Consolas"/>
                          <a:ea typeface="Consolas"/>
                          <a:cs typeface="Consolas"/>
                          <a:sym typeface="Consolas"/>
                        </a:rPr>
                        <a:t> </a:t>
                      </a:r>
                      <a:r>
                        <a:rPr lang="en-US" sz="850" u="none" cap="none" strike="noStrike">
                          <a:solidFill>
                            <a:srgbClr val="4EC9B0"/>
                          </a:solidFill>
                          <a:latin typeface="Consolas"/>
                          <a:ea typeface="Consolas"/>
                          <a:cs typeface="Consolas"/>
                          <a:sym typeface="Consolas"/>
                        </a:rPr>
                        <a:t>AbortController</a:t>
                      </a:r>
                      <a:r>
                        <a:rPr lang="en-US" sz="850" u="none" cap="none" strike="noStrike">
                          <a:solidFill>
                            <a:srgbClr val="D4D4D4"/>
                          </a:solidFill>
                          <a:latin typeface="Consolas"/>
                          <a:ea typeface="Consolas"/>
                          <a:cs typeface="Consolas"/>
                          <a:sym typeface="Consolas"/>
                        </a:rPr>
                        <a:t>();</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DCDCAA"/>
                          </a:solidFill>
                          <a:latin typeface="Consolas"/>
                          <a:ea typeface="Consolas"/>
                          <a:cs typeface="Consolas"/>
                          <a:sym typeface="Consolas"/>
                        </a:rPr>
                        <a:t>fetch</a:t>
                      </a:r>
                      <a:r>
                        <a:rPr lang="en-US" sz="850" u="none" cap="none" strike="noStrike">
                          <a:solidFill>
                            <a:srgbClr val="D4D4D4"/>
                          </a:solidFill>
                          <a:latin typeface="Consolas"/>
                          <a:ea typeface="Consolas"/>
                          <a:cs typeface="Consolas"/>
                          <a:sym typeface="Consolas"/>
                        </a:rPr>
                        <a:t>(</a:t>
                      </a:r>
                      <a:r>
                        <a:rPr lang="en-US" sz="850" u="none" cap="none" strike="noStrike">
                          <a:solidFill>
                            <a:srgbClr val="9CDCFE"/>
                          </a:solidFill>
                          <a:latin typeface="Consolas"/>
                          <a:ea typeface="Consolas"/>
                          <a:cs typeface="Consolas"/>
                          <a:sym typeface="Consolas"/>
                        </a:rPr>
                        <a:t>URL</a:t>
                      </a:r>
                      <a:r>
                        <a:rPr lang="en-US" sz="850" u="none" cap="none" strike="noStrike">
                          <a:solidFill>
                            <a:srgbClr val="D4D4D4"/>
                          </a:solidFill>
                          <a:latin typeface="Consolas"/>
                          <a:ea typeface="Consolas"/>
                          <a:cs typeface="Consolas"/>
                          <a:sym typeface="Consolas"/>
                        </a:rPr>
                        <a:t>, { </a:t>
                      </a:r>
                      <a:r>
                        <a:rPr lang="en-US" sz="850" u="none" cap="none" strike="noStrike">
                          <a:solidFill>
                            <a:srgbClr val="9CDCFE"/>
                          </a:solidFill>
                          <a:latin typeface="Consolas"/>
                          <a:ea typeface="Consolas"/>
                          <a:cs typeface="Consolas"/>
                          <a:sym typeface="Consolas"/>
                        </a:rPr>
                        <a:t>signal:</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controller</a:t>
                      </a:r>
                      <a:r>
                        <a:rPr lang="en-US" sz="850" u="none" cap="none" strike="noStrike">
                          <a:solidFill>
                            <a:srgbClr val="D4D4D4"/>
                          </a:solidFill>
                          <a:latin typeface="Consolas"/>
                          <a:ea typeface="Consolas"/>
                          <a:cs typeface="Consolas"/>
                          <a:sym typeface="Consolas"/>
                        </a:rPr>
                        <a:t>.</a:t>
                      </a:r>
                      <a:r>
                        <a:rPr lang="en-US" sz="850" u="none" cap="none" strike="noStrike">
                          <a:solidFill>
                            <a:srgbClr val="4FC1FF"/>
                          </a:solidFill>
                          <a:latin typeface="Consolas"/>
                          <a:ea typeface="Consolas"/>
                          <a:cs typeface="Consolas"/>
                          <a:sym typeface="Consolas"/>
                        </a:rPr>
                        <a:t>signal</a:t>
                      </a:r>
                      <a:r>
                        <a:rPr lang="en-US" sz="850" u="none" cap="none" strike="noStrike">
                          <a:solidFill>
                            <a:srgbClr val="D4D4D4"/>
                          </a:solidFill>
                          <a:latin typeface="Consolas"/>
                          <a:ea typeface="Consolas"/>
                          <a:cs typeface="Consolas"/>
                          <a:sym typeface="Consolas"/>
                        </a:rPr>
                        <a:t>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DCDCAA"/>
                          </a:solidFill>
                          <a:latin typeface="Consolas"/>
                          <a:ea typeface="Consolas"/>
                          <a:cs typeface="Consolas"/>
                          <a:sym typeface="Consolas"/>
                        </a:rPr>
                        <a:t>then</a:t>
                      </a:r>
                      <a:r>
                        <a:rPr lang="en-US" sz="850" u="none" cap="none" strike="noStrike">
                          <a:solidFill>
                            <a:srgbClr val="D4D4D4"/>
                          </a:solidFill>
                          <a:latin typeface="Consolas"/>
                          <a:ea typeface="Consolas"/>
                          <a:cs typeface="Consolas"/>
                          <a:sym typeface="Consolas"/>
                        </a:rPr>
                        <a:t>((</a:t>
                      </a:r>
                      <a:r>
                        <a:rPr lang="en-US" sz="850" u="none" cap="none" strike="noStrike">
                          <a:solidFill>
                            <a:srgbClr val="9CDCFE"/>
                          </a:solidFill>
                          <a:latin typeface="Consolas"/>
                          <a:ea typeface="Consolas"/>
                          <a:cs typeface="Consolas"/>
                          <a:sym typeface="Consolas"/>
                        </a:rPr>
                        <a:t>res</a:t>
                      </a:r>
                      <a:r>
                        <a:rPr lang="en-US" sz="850" u="none" cap="none" strike="noStrike">
                          <a:solidFill>
                            <a:srgbClr val="D4D4D4"/>
                          </a:solidFill>
                          <a:latin typeface="Consolas"/>
                          <a:ea typeface="Consolas"/>
                          <a:cs typeface="Consolas"/>
                          <a:sym typeface="Consolas"/>
                        </a:rPr>
                        <a:t>) </a:t>
                      </a:r>
                      <a:r>
                        <a:rPr lang="en-US" sz="850" u="none" cap="none" strike="noStrike">
                          <a:solidFill>
                            <a:srgbClr val="569CD6"/>
                          </a:solidFill>
                          <a:latin typeface="Consolas"/>
                          <a:ea typeface="Consolas"/>
                          <a:cs typeface="Consolas"/>
                          <a:sym typeface="Consolas"/>
                        </a:rPr>
                        <a:t>=&gt;</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res</a:t>
                      </a:r>
                      <a:r>
                        <a:rPr lang="en-US" sz="850" u="none" cap="none" strike="noStrike">
                          <a:solidFill>
                            <a:srgbClr val="D4D4D4"/>
                          </a:solidFill>
                          <a:latin typeface="Consolas"/>
                          <a:ea typeface="Consolas"/>
                          <a:cs typeface="Consolas"/>
                          <a:sym typeface="Consolas"/>
                        </a:rPr>
                        <a:t>.</a:t>
                      </a:r>
                      <a:r>
                        <a:rPr lang="en-US" sz="850" u="none" cap="none" strike="noStrike">
                          <a:solidFill>
                            <a:srgbClr val="DCDCAA"/>
                          </a:solidFill>
                          <a:latin typeface="Consolas"/>
                          <a:ea typeface="Consolas"/>
                          <a:cs typeface="Consolas"/>
                          <a:sym typeface="Consolas"/>
                        </a:rPr>
                        <a:t>json</a:t>
                      </a:r>
                      <a:r>
                        <a:rPr lang="en-US" sz="850" u="none" cap="none" strike="noStrike">
                          <a:solidFill>
                            <a:srgbClr val="D4D4D4"/>
                          </a:solidFill>
                          <a:latin typeface="Consolas"/>
                          <a:ea typeface="Consolas"/>
                          <a:cs typeface="Consolas"/>
                          <a:sym typeface="Consolas"/>
                        </a:rPr>
                        <a:t>())</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DCDCAA"/>
                          </a:solidFill>
                          <a:latin typeface="Consolas"/>
                          <a:ea typeface="Consolas"/>
                          <a:cs typeface="Consolas"/>
                          <a:sym typeface="Consolas"/>
                        </a:rPr>
                        <a:t>then</a:t>
                      </a:r>
                      <a:r>
                        <a:rPr lang="en-US" sz="850" u="none" cap="none" strike="noStrike">
                          <a:solidFill>
                            <a:srgbClr val="D4D4D4"/>
                          </a:solidFill>
                          <a:latin typeface="Consolas"/>
                          <a:ea typeface="Consolas"/>
                          <a:cs typeface="Consolas"/>
                          <a:sym typeface="Consolas"/>
                        </a:rPr>
                        <a:t>((</a:t>
                      </a:r>
                      <a:r>
                        <a:rPr lang="en-US" sz="850" u="none" cap="none" strike="noStrike">
                          <a:solidFill>
                            <a:srgbClr val="9CDCFE"/>
                          </a:solidFill>
                          <a:latin typeface="Consolas"/>
                          <a:ea typeface="Consolas"/>
                          <a:cs typeface="Consolas"/>
                          <a:sym typeface="Consolas"/>
                        </a:rPr>
                        <a:t>data</a:t>
                      </a:r>
                      <a:r>
                        <a:rPr lang="en-US" sz="850" u="none" cap="none" strike="noStrike">
                          <a:solidFill>
                            <a:srgbClr val="D4D4D4"/>
                          </a:solidFill>
                          <a:latin typeface="Consolas"/>
                          <a:ea typeface="Consolas"/>
                          <a:cs typeface="Consolas"/>
                          <a:sym typeface="Consolas"/>
                        </a:rPr>
                        <a:t>) </a:t>
                      </a:r>
                      <a:r>
                        <a:rPr lang="en-US" sz="850" u="none" cap="none" strike="noStrike">
                          <a:solidFill>
                            <a:srgbClr val="569CD6"/>
                          </a:solidFill>
                          <a:latin typeface="Consolas"/>
                          <a:ea typeface="Consolas"/>
                          <a:cs typeface="Consolas"/>
                          <a:sym typeface="Consolas"/>
                        </a:rPr>
                        <a:t>=&gt;</a:t>
                      </a:r>
                      <a:r>
                        <a:rPr lang="en-US" sz="850" u="none" cap="none" strike="noStrike">
                          <a:solidFill>
                            <a:srgbClr val="D4D4D4"/>
                          </a:solidFill>
                          <a:latin typeface="Consolas"/>
                          <a:ea typeface="Consolas"/>
                          <a:cs typeface="Consolas"/>
                          <a:sym typeface="Consolas"/>
                        </a:rPr>
                        <a:t>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C586C0"/>
                          </a:solidFill>
                          <a:latin typeface="Consolas"/>
                          <a:ea typeface="Consolas"/>
                          <a:cs typeface="Consolas"/>
                          <a:sym typeface="Consolas"/>
                        </a:rPr>
                        <a:t>if</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controller</a:t>
                      </a:r>
                      <a:r>
                        <a:rPr lang="en-US" sz="850" u="none" cap="none" strike="noStrike">
                          <a:solidFill>
                            <a:srgbClr val="D4D4D4"/>
                          </a:solidFill>
                          <a:latin typeface="Consolas"/>
                          <a:ea typeface="Consolas"/>
                          <a:cs typeface="Consolas"/>
                          <a:sym typeface="Consolas"/>
                        </a:rPr>
                        <a:t>.</a:t>
                      </a:r>
                      <a:r>
                        <a:rPr lang="en-US" sz="850" u="none" cap="none" strike="noStrike">
                          <a:solidFill>
                            <a:srgbClr val="4FC1FF"/>
                          </a:solidFill>
                          <a:latin typeface="Consolas"/>
                          <a:ea typeface="Consolas"/>
                          <a:cs typeface="Consolas"/>
                          <a:sym typeface="Consolas"/>
                        </a:rPr>
                        <a:t>signal</a:t>
                      </a:r>
                      <a:r>
                        <a:rPr lang="en-US" sz="850" u="none" cap="none" strike="noStrike">
                          <a:solidFill>
                            <a:srgbClr val="D4D4D4"/>
                          </a:solidFill>
                          <a:latin typeface="Consolas"/>
                          <a:ea typeface="Consolas"/>
                          <a:cs typeface="Consolas"/>
                          <a:sym typeface="Consolas"/>
                        </a:rPr>
                        <a:t>.</a:t>
                      </a:r>
                      <a:r>
                        <a:rPr lang="en-US" sz="850" u="none" cap="none" strike="noStrike">
                          <a:solidFill>
                            <a:srgbClr val="4FC1FF"/>
                          </a:solidFill>
                          <a:latin typeface="Consolas"/>
                          <a:ea typeface="Consolas"/>
                          <a:cs typeface="Consolas"/>
                          <a:sym typeface="Consolas"/>
                        </a:rPr>
                        <a:t>aborted</a:t>
                      </a:r>
                      <a:r>
                        <a:rPr lang="en-US" sz="850" u="none" cap="none" strike="noStrike">
                          <a:solidFill>
                            <a:srgbClr val="D4D4D4"/>
                          </a:solidFill>
                          <a:latin typeface="Consolas"/>
                          <a:ea typeface="Consolas"/>
                          <a:cs typeface="Consolas"/>
                          <a:sym typeface="Consolas"/>
                        </a:rPr>
                        <a:t>) </a:t>
                      </a:r>
                      <a:r>
                        <a:rPr lang="en-US" sz="850" u="none" cap="none" strike="noStrike">
                          <a:solidFill>
                            <a:srgbClr val="C586C0"/>
                          </a:solidFill>
                          <a:latin typeface="Consolas"/>
                          <a:ea typeface="Consolas"/>
                          <a:cs typeface="Consolas"/>
                          <a:sym typeface="Consolas"/>
                        </a:rPr>
                        <a:t>return</a:t>
                      </a:r>
                      <a:r>
                        <a:rPr lang="en-US" sz="850" u="none" cap="none" strike="noStrike">
                          <a:solidFill>
                            <a:srgbClr val="D4D4D4"/>
                          </a:solidFill>
                          <a:latin typeface="Consolas"/>
                          <a:ea typeface="Consolas"/>
                          <a:cs typeface="Consolas"/>
                          <a:sym typeface="Consolas"/>
                        </a:rPr>
                        <a:t>;</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6A9955"/>
                          </a:solidFill>
                          <a:latin typeface="Consolas"/>
                          <a:ea typeface="Consolas"/>
                          <a:cs typeface="Consolas"/>
                          <a:sym typeface="Consolas"/>
                        </a:rPr>
                        <a:t>// set the cache</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cache</a:t>
                      </a:r>
                      <a:r>
                        <a:rPr lang="en-US" sz="850" u="none" cap="none" strike="noStrike">
                          <a:solidFill>
                            <a:srgbClr val="D4D4D4"/>
                          </a:solidFill>
                          <a:latin typeface="Consolas"/>
                          <a:ea typeface="Consolas"/>
                          <a:cs typeface="Consolas"/>
                          <a:sym typeface="Consolas"/>
                        </a:rPr>
                        <a:t>.</a:t>
                      </a:r>
                      <a:r>
                        <a:rPr lang="en-US" sz="850" u="none" cap="none" strike="noStrike">
                          <a:solidFill>
                            <a:srgbClr val="DCDCAA"/>
                          </a:solidFill>
                          <a:latin typeface="Consolas"/>
                          <a:ea typeface="Consolas"/>
                          <a:cs typeface="Consolas"/>
                          <a:sym typeface="Consolas"/>
                        </a:rPr>
                        <a:t>set</a:t>
                      </a:r>
                      <a:r>
                        <a:rPr lang="en-US" sz="850" u="none" cap="none" strike="noStrike">
                          <a:solidFill>
                            <a:srgbClr val="D4D4D4"/>
                          </a:solidFill>
                          <a:latin typeface="Consolas"/>
                          <a:ea typeface="Consolas"/>
                          <a:cs typeface="Consolas"/>
                          <a:sym typeface="Consolas"/>
                        </a:rPr>
                        <a:t>(</a:t>
                      </a:r>
                      <a:r>
                        <a:rPr lang="en-US" sz="850" u="none" cap="none" strike="noStrike">
                          <a:solidFill>
                            <a:srgbClr val="9CDCFE"/>
                          </a:solidFill>
                          <a:latin typeface="Consolas"/>
                          <a:ea typeface="Consolas"/>
                          <a:cs typeface="Consolas"/>
                          <a:sym typeface="Consolas"/>
                        </a:rPr>
                        <a:t>cacheKey</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data</a:t>
                      </a:r>
                      <a:r>
                        <a:rPr lang="en-US" sz="850" u="none" cap="none" strike="noStrike">
                          <a:solidFill>
                            <a:srgbClr val="D4D4D4"/>
                          </a:solidFill>
                          <a:latin typeface="Consolas"/>
                          <a:ea typeface="Consolas"/>
                          <a:cs typeface="Consolas"/>
                          <a:sym typeface="Consolas"/>
                        </a:rPr>
                        <a:t>);</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DCDCAA"/>
                          </a:solidFill>
                          <a:latin typeface="Consolas"/>
                          <a:ea typeface="Consolas"/>
                          <a:cs typeface="Consolas"/>
                          <a:sym typeface="Consolas"/>
                        </a:rPr>
                        <a:t>setData</a:t>
                      </a:r>
                      <a:r>
                        <a:rPr lang="en-US" sz="850" u="none" cap="none" strike="noStrike">
                          <a:solidFill>
                            <a:srgbClr val="D4D4D4"/>
                          </a:solidFill>
                          <a:latin typeface="Consolas"/>
                          <a:ea typeface="Consolas"/>
                          <a:cs typeface="Consolas"/>
                          <a:sym typeface="Consolas"/>
                        </a:rPr>
                        <a:t>(</a:t>
                      </a:r>
                      <a:r>
                        <a:rPr lang="en-US" sz="850" u="none" cap="none" strike="noStrike">
                          <a:solidFill>
                            <a:srgbClr val="9CDCFE"/>
                          </a:solidFill>
                          <a:latin typeface="Consolas"/>
                          <a:ea typeface="Consolas"/>
                          <a:cs typeface="Consolas"/>
                          <a:sym typeface="Consolas"/>
                        </a:rPr>
                        <a:t>data</a:t>
                      </a:r>
                      <a:r>
                        <a:rPr lang="en-US" sz="850" u="none" cap="none" strike="noStrike">
                          <a:solidFill>
                            <a:srgbClr val="D4D4D4"/>
                          </a:solidFill>
                          <a:latin typeface="Consolas"/>
                          <a:ea typeface="Consolas"/>
                          <a:cs typeface="Consolas"/>
                          <a:sym typeface="Consolas"/>
                        </a:rPr>
                        <a:t>);</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C586C0"/>
                          </a:solidFill>
                          <a:latin typeface="Consolas"/>
                          <a:ea typeface="Consolas"/>
                          <a:cs typeface="Consolas"/>
                          <a:sym typeface="Consolas"/>
                        </a:rPr>
                        <a:t>return</a:t>
                      </a:r>
                      <a:r>
                        <a:rPr lang="en-US" sz="850" u="none" cap="none" strike="noStrike">
                          <a:solidFill>
                            <a:srgbClr val="D4D4D4"/>
                          </a:solidFill>
                          <a:latin typeface="Consolas"/>
                          <a:ea typeface="Consolas"/>
                          <a:cs typeface="Consolas"/>
                          <a:sym typeface="Consolas"/>
                        </a:rPr>
                        <a:t> () </a:t>
                      </a:r>
                      <a:r>
                        <a:rPr lang="en-US" sz="850" u="none" cap="none" strike="noStrike">
                          <a:solidFill>
                            <a:srgbClr val="569CD6"/>
                          </a:solidFill>
                          <a:latin typeface="Consolas"/>
                          <a:ea typeface="Consolas"/>
                          <a:cs typeface="Consolas"/>
                          <a:sym typeface="Consolas"/>
                        </a:rPr>
                        <a:t>=&gt;</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controller</a:t>
                      </a:r>
                      <a:r>
                        <a:rPr lang="en-US" sz="850" u="none" cap="none" strike="noStrike">
                          <a:solidFill>
                            <a:srgbClr val="D4D4D4"/>
                          </a:solidFill>
                          <a:latin typeface="Consolas"/>
                          <a:ea typeface="Consolas"/>
                          <a:cs typeface="Consolas"/>
                          <a:sym typeface="Consolas"/>
                        </a:rPr>
                        <a:t>.</a:t>
                      </a:r>
                      <a:r>
                        <a:rPr lang="en-US" sz="850" u="none" cap="none" strike="noStrike">
                          <a:solidFill>
                            <a:srgbClr val="DCDCAA"/>
                          </a:solidFill>
                          <a:latin typeface="Consolas"/>
                          <a:ea typeface="Consolas"/>
                          <a:cs typeface="Consolas"/>
                          <a:sym typeface="Consolas"/>
                        </a:rPr>
                        <a:t>abort</a:t>
                      </a:r>
                      <a:r>
                        <a:rPr lang="en-US" sz="850" u="none" cap="none" strike="noStrike">
                          <a:solidFill>
                            <a:srgbClr val="D4D4D4"/>
                          </a:solidFill>
                          <a:latin typeface="Consolas"/>
                          <a:ea typeface="Consolas"/>
                          <a:cs typeface="Consolas"/>
                          <a:sym typeface="Consolas"/>
                        </a:rPr>
                        <a:t>();</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 [</a:t>
                      </a:r>
                      <a:r>
                        <a:rPr lang="en-US" sz="850" u="none" cap="none" strike="noStrike">
                          <a:solidFill>
                            <a:srgbClr val="9CDCFE"/>
                          </a:solidFill>
                          <a:latin typeface="Consolas"/>
                          <a:ea typeface="Consolas"/>
                          <a:cs typeface="Consolas"/>
                          <a:sym typeface="Consolas"/>
                        </a:rPr>
                        <a:t>state</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cacheKey</a:t>
                      </a:r>
                      <a:r>
                        <a:rPr lang="en-US" sz="850" u="none" cap="none" strike="noStrike">
                          <a:solidFill>
                            <a:srgbClr val="D4D4D4"/>
                          </a:solidFill>
                          <a:latin typeface="Consolas"/>
                          <a:ea typeface="Consolas"/>
                          <a:cs typeface="Consolas"/>
                          <a:sym typeface="Consolas"/>
                        </a:rPr>
                        <a:t>]);</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DCDCAA"/>
                          </a:solidFill>
                          <a:latin typeface="Consolas"/>
                          <a:ea typeface="Consolas"/>
                          <a:cs typeface="Consolas"/>
                          <a:sym typeface="Consolas"/>
                        </a:rPr>
                        <a:t>useEffect</a:t>
                      </a:r>
                      <a:r>
                        <a:rPr lang="en-US" sz="850" u="none" cap="none" strike="noStrike">
                          <a:solidFill>
                            <a:srgbClr val="D4D4D4"/>
                          </a:solidFill>
                          <a:latin typeface="Consolas"/>
                          <a:ea typeface="Consolas"/>
                          <a:cs typeface="Consolas"/>
                          <a:sym typeface="Consolas"/>
                        </a:rPr>
                        <a:t>(() </a:t>
                      </a:r>
                      <a:r>
                        <a:rPr lang="en-US" sz="850" u="none" cap="none" strike="noStrike">
                          <a:solidFill>
                            <a:srgbClr val="569CD6"/>
                          </a:solidFill>
                          <a:latin typeface="Consolas"/>
                          <a:ea typeface="Consolas"/>
                          <a:cs typeface="Consolas"/>
                          <a:sym typeface="Consolas"/>
                        </a:rPr>
                        <a:t>=&gt;</a:t>
                      </a:r>
                      <a:r>
                        <a:rPr lang="en-US" sz="850" u="none" cap="none" strike="noStrike">
                          <a:solidFill>
                            <a:srgbClr val="D4D4D4"/>
                          </a:solidFill>
                          <a:latin typeface="Consolas"/>
                          <a:ea typeface="Consolas"/>
                          <a:cs typeface="Consolas"/>
                          <a:sym typeface="Consolas"/>
                        </a:rPr>
                        <a:t>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DCDCAA"/>
                          </a:solidFill>
                          <a:latin typeface="Consolas"/>
                          <a:ea typeface="Consolas"/>
                          <a:cs typeface="Consolas"/>
                          <a:sym typeface="Consolas"/>
                        </a:rPr>
                        <a:t>setState</a:t>
                      </a:r>
                      <a:r>
                        <a:rPr lang="en-US" sz="850" u="none" cap="none" strike="noStrike">
                          <a:solidFill>
                            <a:srgbClr val="D4D4D4"/>
                          </a:solidFill>
                          <a:latin typeface="Consolas"/>
                          <a:ea typeface="Consolas"/>
                          <a:cs typeface="Consolas"/>
                          <a:sym typeface="Consolas"/>
                        </a:rPr>
                        <a:t>(</a:t>
                      </a:r>
                      <a:r>
                        <a:rPr lang="en-US" sz="850" u="none" cap="none" strike="noStrike">
                          <a:solidFill>
                            <a:srgbClr val="CE9178"/>
                          </a:solidFill>
                          <a:latin typeface="Consolas"/>
                          <a:ea typeface="Consolas"/>
                          <a:cs typeface="Consolas"/>
                          <a:sym typeface="Consolas"/>
                        </a:rPr>
                        <a:t>"loading"</a:t>
                      </a:r>
                      <a:r>
                        <a:rPr lang="en-US" sz="850" u="none" cap="none" strike="noStrike">
                          <a:solidFill>
                            <a:srgbClr val="D4D4D4"/>
                          </a:solidFill>
                          <a:latin typeface="Consolas"/>
                          <a:ea typeface="Consolas"/>
                          <a:cs typeface="Consolas"/>
                          <a:sym typeface="Consolas"/>
                        </a:rPr>
                        <a:t>);</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 [</a:t>
                      </a:r>
                      <a:r>
                        <a:rPr lang="en-US" sz="850" u="none" cap="none" strike="noStrike">
                          <a:solidFill>
                            <a:srgbClr val="9CDCFE"/>
                          </a:solidFill>
                          <a:latin typeface="Consolas"/>
                          <a:ea typeface="Consolas"/>
                          <a:cs typeface="Consolas"/>
                          <a:sym typeface="Consolas"/>
                        </a:rPr>
                        <a:t>URL</a:t>
                      </a:r>
                      <a:r>
                        <a:rPr lang="en-US" sz="850" u="none" cap="none" strike="noStrike">
                          <a:solidFill>
                            <a:srgbClr val="D4D4D4"/>
                          </a:solidFill>
                          <a:latin typeface="Consolas"/>
                          <a:ea typeface="Consolas"/>
                          <a:cs typeface="Consolas"/>
                          <a:sym typeface="Consolas"/>
                        </a:rPr>
                        <a:t>]);</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  </a:t>
                      </a:r>
                      <a:r>
                        <a:rPr lang="en-US" sz="850" u="none" cap="none" strike="noStrike">
                          <a:solidFill>
                            <a:srgbClr val="C586C0"/>
                          </a:solidFill>
                          <a:latin typeface="Consolas"/>
                          <a:ea typeface="Consolas"/>
                          <a:cs typeface="Consolas"/>
                          <a:sym typeface="Consolas"/>
                        </a:rPr>
                        <a:t>return</a:t>
                      </a:r>
                      <a:r>
                        <a:rPr lang="en-US" sz="850" u="none" cap="none" strike="noStrike">
                          <a:solidFill>
                            <a:srgbClr val="D4D4D4"/>
                          </a:solidFill>
                          <a:latin typeface="Consolas"/>
                          <a:ea typeface="Consolas"/>
                          <a:cs typeface="Consolas"/>
                          <a:sym typeface="Consolas"/>
                        </a:rPr>
                        <a:t> </a:t>
                      </a:r>
                      <a:r>
                        <a:rPr lang="en-US" sz="850" u="none" cap="none" strike="noStrike">
                          <a:solidFill>
                            <a:srgbClr val="9CDCFE"/>
                          </a:solidFill>
                          <a:latin typeface="Consolas"/>
                          <a:ea typeface="Consolas"/>
                          <a:cs typeface="Consolas"/>
                          <a:sym typeface="Consolas"/>
                        </a:rPr>
                        <a:t>data</a:t>
                      </a:r>
                      <a:r>
                        <a:rPr lang="en-US" sz="850" u="none" cap="none" strike="noStrike">
                          <a:solidFill>
                            <a:srgbClr val="D4D4D4"/>
                          </a:solidFill>
                          <a:latin typeface="Consolas"/>
                          <a:ea typeface="Consolas"/>
                          <a:cs typeface="Consolas"/>
                          <a:sym typeface="Consolas"/>
                        </a:rPr>
                        <a:t>;</a:t>
                      </a:r>
                      <a:endParaRPr sz="8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50"/>
                        <a:buFont typeface="Arial"/>
                        <a:buNone/>
                      </a:pPr>
                      <a:r>
                        <a:rPr lang="en-US" sz="850" u="none" cap="none" strike="noStrike">
                          <a:solidFill>
                            <a:srgbClr val="D4D4D4"/>
                          </a:solidFill>
                          <a:latin typeface="Consolas"/>
                          <a:ea typeface="Consolas"/>
                          <a:cs typeface="Consolas"/>
                          <a:sym typeface="Consolas"/>
                        </a:rPr>
                        <a:t>}</a:t>
                      </a:r>
                      <a:endParaRPr sz="850" u="none" cap="none" strike="noStrike">
                        <a:solidFill>
                          <a:srgbClr val="80808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282" name="Google Shape;282;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3" name="Google Shape;283;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4" name="Google Shape;284;p37"/>
          <p:cNvGraphicFramePr/>
          <p:nvPr/>
        </p:nvGraphicFramePr>
        <p:xfrm>
          <a:off x="995275" y="1849850"/>
          <a:ext cx="3000000" cy="3000000"/>
        </p:xfrm>
        <a:graphic>
          <a:graphicData uri="http://schemas.openxmlformats.org/drawingml/2006/table">
            <a:tbl>
              <a:tblPr>
                <a:noFill/>
                <a:tableStyleId>{11F8D5DD-5024-426C-9F67-465EB9AA1231}</a:tableStyleId>
              </a:tblPr>
              <a:tblGrid>
                <a:gridCol w="10358525"/>
              </a:tblGrid>
              <a:tr h="9679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Exact route match</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 the initial render, and when the history stack changes, React Router will match the location against your route config to come up with a set of matches to render.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Defining Routes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route config is a tree of routes that looks something like this: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967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Routes</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Home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"teams"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Teams</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":teamId"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Team</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":teamId/edit"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EditTeam</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NewTeamForm</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LeagueStandings</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PageLayout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"/privacy"</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Privacy</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"/tos"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Tos</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"contact-us"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Contact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Routes</a:t>
                      </a:r>
                      <a:r>
                        <a:rPr lang="en-US" sz="1050" u="none" cap="none" strike="noStrike">
                          <a:solidFill>
                            <a:srgbClr val="808080"/>
                          </a:solidFill>
                          <a:latin typeface="Consolas"/>
                          <a:ea typeface="Consolas"/>
                          <a:cs typeface="Consolas"/>
                          <a:sym typeface="Consolas"/>
                        </a:rPr>
                        <a:t>&gt;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1066800" y="405102"/>
            <a:ext cx="10058400" cy="565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290" name="Google Shape;290;p3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1" name="Google Shape;29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92" name="Google Shape;292;p38"/>
          <p:cNvGraphicFramePr/>
          <p:nvPr/>
        </p:nvGraphicFramePr>
        <p:xfrm>
          <a:off x="1134675" y="1068900"/>
          <a:ext cx="3000000" cy="3000000"/>
        </p:xfrm>
        <a:graphic>
          <a:graphicData uri="http://schemas.openxmlformats.org/drawingml/2006/table">
            <a:tbl>
              <a:tblPr>
                <a:noFill/>
                <a:tableStyleId>{11F8D5DD-5024-426C-9F67-465EB9AA1231}</a:tableStyleId>
              </a:tblPr>
              <a:tblGrid>
                <a:gridCol w="5179275"/>
                <a:gridCol w="5179275"/>
              </a:tblGrid>
              <a:tr h="283775">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&lt;Routes&gt; component recurses through its props.children, strips their props, and generates an object like this:</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967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let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routes</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Home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"teams"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Teams</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LeagueStandings</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":teamId"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Team</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":teamId/edit"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EditTeam</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NewTeamForm</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PageLayout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children: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Privacy</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"/privacy"</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Tos</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"/tos"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Contact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"/contact-us"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80808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298" name="Google Shape;298;p3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9" name="Google Shape;299;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0" name="Google Shape;300;p39"/>
          <p:cNvGraphicFramePr/>
          <p:nvPr/>
        </p:nvGraphicFramePr>
        <p:xfrm>
          <a:off x="995275" y="1849850"/>
          <a:ext cx="3000000" cy="3000000"/>
        </p:xfrm>
        <a:graphic>
          <a:graphicData uri="http://schemas.openxmlformats.org/drawingml/2006/table">
            <a:tbl>
              <a:tblPr>
                <a:noFill/>
                <a:tableStyleId>{11F8D5DD-5024-426C-9F67-465EB9AA1231}</a:tableStyleId>
              </a:tblPr>
              <a:tblGrid>
                <a:gridCol w="10358525"/>
              </a:tblGrid>
              <a:tr h="9679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fact, instead of &lt;Routes&gt; you can use the hook useRoutes(routesGoHere) instead. That's all &lt;Routes&gt; is doing.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 you can see, routes can define multiple segments like :teamId/edit, or just one like :teamId. All of the segments down a branch of the route config are added together to create a final path pattern for a route.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Match Params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Note the :teamId segments. This is what we call a dynamic segment of the path pattern, meaning it doesn't match the URL statically (the actual characters) but it matches it dynamically. Any value can fill in for :teamId. Both /teams/123 or /teams/cupcakes will match. We call the parsed values URL params. So in this case our teamId param would be "123" or "cupcakes". We'll see how to use them in your app in the Rendering section.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Ranking Routes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we add up all the segments of all the branches of our route config, we end up with the following path patterns that our app responds to:</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967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"/teams"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"/teams/:teamId"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"/teams/:teamId/edit"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"/teams/new"</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"/privacy"</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"/tos"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"/contact-us"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80808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this is where things get really interesting. Consider the URL /teams/new. Which pattern in that list matches the URL?</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313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teams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new</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16969"/>
                          </a:solidFill>
                          <a:latin typeface="Consolas"/>
                          <a:ea typeface="Consolas"/>
                          <a:cs typeface="Consolas"/>
                          <a:sym typeface="Consolas"/>
                        </a:rPr>
                        <a:t>/teams/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teamId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1066800" y="469152"/>
            <a:ext cx="10058400" cy="609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306" name="Google Shape;306;p4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7" name="Google Shape;307;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8" name="Google Shape;308;p40"/>
          <p:cNvGraphicFramePr/>
          <p:nvPr/>
        </p:nvGraphicFramePr>
        <p:xfrm>
          <a:off x="916738" y="1078750"/>
          <a:ext cx="3000000" cy="3000000"/>
        </p:xfrm>
        <a:graphic>
          <a:graphicData uri="http://schemas.openxmlformats.org/drawingml/2006/table">
            <a:tbl>
              <a:tblPr>
                <a:noFill/>
                <a:tableStyleId>{11F8D5DD-5024-426C-9F67-465EB9AA1231}</a:tableStyleId>
              </a:tblPr>
              <a:tblGrid>
                <a:gridCol w="10358525"/>
              </a:tblGrid>
              <a:tr h="9679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process the patterns in the order in which they were defined. First to match wins. In this case we would match / and render the &lt;Home/&gt; component. Definitely not what we wanted. These kinds of routers require us to order our routes perfectly to get the expected result. This is how React Router has worked up until v6, but now it's much smarter.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Looking at those patterns, you intuitively know that we want /teams/new to match the URL /teams/new. It's a perfect match! React Router also knows that. When matching, it will rank your routes according the number of segments, static segments, dynamic segments, star patterns, etc. and pick the most specific match. You'll never have to think about ordering your routes.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Pathless Routes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may have noticed the weird routes from earlier: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6333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Home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LeagueStandings</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PageLayout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9857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They don't even have a path, how can they be a route? This is where the word "route" in React Router is used pretty loosely. &lt;Home/&gt; and &lt;LeagueStandings/&gt; are index routes and &lt;PageLayout/&gt; is a layout route. We'll discuss how they work in the Rendering section. Neither really has much to do with matching.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Routes Matches:</a:t>
                      </a:r>
                      <a:r>
                        <a:rPr lang="en-US" sz="1200" u="none" cap="none" strike="noStrike">
                          <a:latin typeface="Times New Roman"/>
                          <a:ea typeface="Times New Roman"/>
                          <a:cs typeface="Times New Roman"/>
                          <a:sym typeface="Times New Roman"/>
                        </a:rPr>
                        <a:t>When a route matches the URL, it's represented by a match object. A match for &lt;Route path=":teamId" element={&lt;Team/&gt;}/&gt; would look something like this: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313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pathname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"/teams/firebirds"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teamId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"firebirds"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Team</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":teamId"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314" name="Google Shape;314;p4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15" name="Google Shape;315;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16" name="Google Shape;316;p41"/>
          <p:cNvGraphicFramePr/>
          <p:nvPr/>
        </p:nvGraphicFramePr>
        <p:xfrm>
          <a:off x="995275" y="1849850"/>
          <a:ext cx="3000000" cy="3000000"/>
        </p:xfrm>
        <a:graphic>
          <a:graphicData uri="http://schemas.openxmlformats.org/drawingml/2006/table">
            <a:tbl>
              <a:tblPr>
                <a:noFill/>
                <a:tableStyleId>{11F8D5DD-5024-426C-9F67-465EB9AA1231}</a:tableStyleId>
              </a:tblPr>
              <a:tblGrid>
                <a:gridCol w="10358525"/>
              </a:tblGrid>
              <a:tr h="6054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pathname holds the portion of the URL that matched this route (in our case it's all of it). params holds the parsed values from any dynamic segments that matched. Note that the param's object keys map directly to the name of the segment: :teamId becomes params.teamId.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Because our routes are a tree, a single URL can match an entire branch of the tree. Consider the URL /teams/firebirds, it would be the following route branch:</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967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Routes</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Home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"teams"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Teams</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":teamId"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Team</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":teamId/edit"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EditTeam</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"new"</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NewTeamForm</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index</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LeagueStandings</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PageLayout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"/privacy"</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Privacy</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"/tos"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Tos</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"contact-us"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Contact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Routes</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 Router will create an array of matches from these routes and the url so it can render a nested UI that matches the route nesting.</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1145338" y="469152"/>
            <a:ext cx="10058400" cy="579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322" name="Google Shape;322;p4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23" name="Google Shape;323;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24" name="Google Shape;324;p42"/>
          <p:cNvGraphicFramePr/>
          <p:nvPr/>
        </p:nvGraphicFramePr>
        <p:xfrm>
          <a:off x="1078925" y="1048750"/>
          <a:ext cx="3000000" cy="3000000"/>
        </p:xfrm>
        <a:graphic>
          <a:graphicData uri="http://schemas.openxmlformats.org/drawingml/2006/table">
            <a:tbl>
              <a:tblPr>
                <a:noFill/>
                <a:tableStyleId>{11F8D5DD-5024-426C-9F67-465EB9AA1231}</a:tableStyleId>
              </a:tblPr>
              <a:tblGrid>
                <a:gridCol w="10358525"/>
              </a:tblGrid>
              <a:tr h="6054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pathname holds the portion of the URL that matched this route (in our case it's all of it). params holds the parsed values from any dynamic segments that matched. Note that the param's object keys map directly to the name of the segment: :teamId becomes params.teamId.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Because our routes are a tree, a single URL can match an entire branch of the tree. Consider the URL /teams/firebirds, it would be the following route branch:</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967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"/teams"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null</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Teams</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"teams"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"/teams/firebirds"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params: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teamId: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"firebirds"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element: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Team</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":teamId"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80808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330" name="Google Shape;330;p4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31" name="Google Shape;331;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32" name="Google Shape;332;p43"/>
          <p:cNvGraphicFramePr/>
          <p:nvPr/>
        </p:nvGraphicFramePr>
        <p:xfrm>
          <a:off x="995275" y="1849850"/>
          <a:ext cx="3000000" cy="3000000"/>
        </p:xfrm>
        <a:graphic>
          <a:graphicData uri="http://schemas.openxmlformats.org/drawingml/2006/table">
            <a:tbl>
              <a:tblPr>
                <a:noFill/>
                <a:tableStyleId>{11F8D5DD-5024-426C-9F67-465EB9AA1231}</a:tableStyleId>
              </a:tblPr>
              <a:tblGrid>
                <a:gridCol w="10358525"/>
              </a:tblGrid>
              <a:tr h="6054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Dynamic Routes</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Routing is a topic most of us are familiar with. However, SPA frameworks and routing libraries use different techniques underneath. Two such approaches are static and dynamic routing. Frameworks like Angular, Ember and React Router library (in the past) supported static routing.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But recently, React Router introduced dynamic routing to address some of the core limitations with static routing.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 developers, we should be aware of both these techniques, and this article will give you all the answers you need on static and dynamic routing in React.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make a comparison between Static and Dynamic Routing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static routing, you need to define all the routes in a centralized location in your application. Then these routes will be imported to the top level of the application before it starts rendering.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we consider Angular as an example, its app-routing.module.ts file will contain all the routes and corresponding components.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967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NgModule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angular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core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RouterModule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Routes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angular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HeroesComponent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heroes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heroes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routes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Routes</a:t>
                      </a:r>
                      <a:r>
                        <a:rPr lang="en-US" sz="1050" u="none" cap="none" strike="noStrike">
                          <a:solidFill>
                            <a:srgbClr val="D4D4D4"/>
                          </a:solidFill>
                          <a:latin typeface="Consolas"/>
                          <a:ea typeface="Consolas"/>
                          <a:cs typeface="Consolas"/>
                          <a:sym typeface="Consolas"/>
                        </a:rPr>
                        <a:t> =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component1</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Component1</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component2</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Component2</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component3</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Component3</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NgModule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imports: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RouterModule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forRoot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routes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exports: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RouterModule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class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AppRoutingModule</a:t>
                      </a:r>
                      <a:r>
                        <a:rPr lang="en-US" sz="1050" u="none" cap="none" strike="noStrike">
                          <a:solidFill>
                            <a:srgbClr val="D4D4D4"/>
                          </a:solidFill>
                          <a:latin typeface="Consolas"/>
                          <a:ea typeface="Consolas"/>
                          <a:cs typeface="Consolas"/>
                          <a:sym typeface="Consolas"/>
                        </a:rPr>
                        <a:t> { }</a:t>
                      </a:r>
                      <a:endParaRPr sz="1050" u="none" cap="none" strike="noStrike">
                        <a:solidFill>
                          <a:srgbClr val="80808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Mind that Angular example is given just to understand the concept.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Then this file is imported to app.module.ts before application rendering takes place.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1066800" y="405102"/>
            <a:ext cx="10058400" cy="663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338" name="Google Shape;338;p4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39" name="Google Shape;339;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40" name="Google Shape;340;p44"/>
          <p:cNvGraphicFramePr/>
          <p:nvPr/>
        </p:nvGraphicFramePr>
        <p:xfrm>
          <a:off x="1066800" y="1068400"/>
          <a:ext cx="3000000" cy="3000000"/>
        </p:xfrm>
        <a:graphic>
          <a:graphicData uri="http://schemas.openxmlformats.org/drawingml/2006/table">
            <a:tbl>
              <a:tblPr>
                <a:noFill/>
                <a:tableStyleId>{11F8D5DD-5024-426C-9F67-465EB9AA1231}</a:tableStyleId>
              </a:tblPr>
              <a:tblGrid>
                <a:gridCol w="5825350"/>
              </a:tblGrid>
              <a:tr h="51206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example: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allows you to link routes by name.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Suitable for static analysis.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Allows to inspect and match routes before rendering. This is useful in server-side frameworks like Express.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loads data in the lifecycle before rendering the next screen.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Apart from all these, React still provides a static routing library called </a:t>
                      </a:r>
                      <a:r>
                        <a:rPr lang="en-US" sz="1200" u="sng" cap="none" strike="noStrike">
                          <a:solidFill>
                            <a:schemeClr val="hlink"/>
                          </a:solidFill>
                          <a:latin typeface="Times New Roman"/>
                          <a:ea typeface="Times New Roman"/>
                          <a:cs typeface="Times New Roman"/>
                          <a:sym typeface="Times New Roman"/>
                          <a:hlinkClick r:id="rId3"/>
                        </a:rPr>
                        <a:t>react-router-config</a:t>
                      </a:r>
                      <a:r>
                        <a:rPr lang="en-US" sz="1200" u="none" cap="none" strike="noStrike">
                          <a:latin typeface="Times New Roman"/>
                          <a:ea typeface="Times New Roman"/>
                          <a:cs typeface="Times New Roman"/>
                          <a:sym typeface="Times New Roman"/>
                        </a:rPr>
                        <a:t> to be used in such situations.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Then, why React moved to dynamic routing in the first place? Don’t worry. You will find the answer in the next section.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Dynamic Routing: The React way of doing things </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main difference between static vs. dynamic routing is the time at which the routing takes place. In dynamic routing, routes are initialized dynamically when the page gets rendered.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means almost everything is a component in the React Router.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There are some interesting concepts in dynamic routing. Let’s discuss a few of them to understand the link between dynamic routing and React.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Dynamic routing allows rendering your React components conditionally.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 encourage developers to use components as fundamental building blocks of web applications. This allows us to render separate components on the same page based on the conditions we like.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With Dynamic routing, we can use route changes as the conditions and render components without changing the layouts or pages completely.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example, let’s assume a requirement to display a message list and open a personal chat when the user selects a message from that list.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With dynamic routing, you can use a single layout or a web page with 2 components (Message and Chat)to achieve this. First, we can use the Message component with the route /messages to load all the messages when the page loads. Then we can conditionally render the Chat component using a route like /messages/chat/:userId to open the chatbox.</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341" name="Google Shape;341;p44"/>
          <p:cNvPicPr preferRelativeResize="0"/>
          <p:nvPr/>
        </p:nvPicPr>
        <p:blipFill rotWithShape="1">
          <a:blip r:embed="rId4">
            <a:alphaModFix/>
          </a:blip>
          <a:srcRect b="0" l="0" r="0" t="0"/>
          <a:stretch/>
        </p:blipFill>
        <p:spPr>
          <a:xfrm>
            <a:off x="6892150" y="1151102"/>
            <a:ext cx="4995051" cy="1858159"/>
          </a:xfrm>
          <a:prstGeom prst="rect">
            <a:avLst/>
          </a:prstGeom>
          <a:noFill/>
          <a:ln>
            <a:noFill/>
          </a:ln>
        </p:spPr>
      </p:pic>
      <p:sp>
        <p:nvSpPr>
          <p:cNvPr id="342" name="Google Shape;342;p44"/>
          <p:cNvSpPr txBox="1"/>
          <p:nvPr/>
        </p:nvSpPr>
        <p:spPr>
          <a:xfrm>
            <a:off x="7889675" y="3260800"/>
            <a:ext cx="3000000" cy="554100"/>
          </a:xfrm>
          <a:prstGeom prst="rect">
            <a:avLst/>
          </a:prstGeom>
          <a:noFill/>
          <a:ln>
            <a:noFill/>
          </a:ln>
        </p:spPr>
        <p:txBody>
          <a:bodyPr anchorCtr="0" anchor="t" bIns="91425" lIns="91425" spcFirstLastPara="1" rIns="91425" wrap="square" tIns="91425">
            <a:spAutoFit/>
          </a:bodyPr>
          <a:lstStyle/>
          <a:p>
            <a:pPr indent="0" lvl="0" marL="45720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Opens the chat when a user is selected from the left side panel</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348" name="Google Shape;348;p4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49" name="Google Shape;349;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50" name="Google Shape;350;p45"/>
          <p:cNvGraphicFramePr/>
          <p:nvPr/>
        </p:nvGraphicFramePr>
        <p:xfrm>
          <a:off x="995275" y="1849850"/>
          <a:ext cx="3000000" cy="3000000"/>
        </p:xfrm>
        <a:graphic>
          <a:graphicData uri="http://schemas.openxmlformats.org/drawingml/2006/table">
            <a:tbl>
              <a:tblPr>
                <a:noFill/>
                <a:tableStyleId>{11F8D5DD-5024-426C-9F67-465EB9AA1231}</a:tableStyleId>
              </a:tblPr>
              <a:tblGrid>
                <a:gridCol w="10358525"/>
              </a:tblGrid>
              <a:tr h="6054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can also be known as nested routing since we are nesting routes inside sub-components.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Easy to configure nested routes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Nested routing is not a unique thing to dynamic routing. But with dynamic routing, we can easily configure nesting routing for our applications.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we retake the same example, there are two ways to configure those routes. I can either define both of them at the same level (e.g., in App.js) or move the Chat component route to the Message component.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967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//App.js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BrowserRouter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"/messages"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Message</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BrowserRouter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//Message.js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Message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9CDCFE"/>
                          </a:solidFill>
                          <a:latin typeface="Consolas"/>
                          <a:ea typeface="Consolas"/>
                          <a:cs typeface="Consolas"/>
                          <a:sym typeface="Consolas"/>
                        </a:rPr>
                        <a:t>match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match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url</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"/chat/:userId"</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Chat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 the App component only has one route. When the user navigates to /messages the Chat component will be mounted, and there the next route is defined as /chat/:userId. When the user navigates to /messages/chat/:userId , Chat component will be loaded.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Likewise, there are many things we can achieve with dynamic routing, and we think now you have a clear idea about why React chose dynamic routing.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we consider React alone, it has its fair share of reasons to support dynamic routing over static routing. As explained, some situations still demand static routing and that’s why React also provides a library called </a:t>
                      </a:r>
                      <a:r>
                        <a:rPr lang="en-US" sz="1200" u="sng" cap="none" strike="noStrike">
                          <a:solidFill>
                            <a:schemeClr val="hlink"/>
                          </a:solidFill>
                          <a:latin typeface="Times New Roman"/>
                          <a:ea typeface="Times New Roman"/>
                          <a:cs typeface="Times New Roman"/>
                          <a:sym typeface="Times New Roman"/>
                          <a:hlinkClick r:id="rId3"/>
                        </a:rPr>
                        <a:t>react-router-config</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Data fetching in React</a:t>
            </a:r>
            <a:endParaRPr sz="3300"/>
          </a:p>
        </p:txBody>
      </p:sp>
      <p:sp>
        <p:nvSpPr>
          <p:cNvPr id="356" name="Google Shape;356;p4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57" name="Google Shape;357;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58" name="Google Shape;358;p46"/>
          <p:cNvGraphicFramePr/>
          <p:nvPr/>
        </p:nvGraphicFramePr>
        <p:xfrm>
          <a:off x="1097275" y="2365600"/>
          <a:ext cx="3000000" cy="3000000"/>
        </p:xfrm>
        <a:graphic>
          <a:graphicData uri="http://schemas.openxmlformats.org/drawingml/2006/table">
            <a:tbl>
              <a:tblPr>
                <a:noFill/>
                <a:tableStyleId>{11F8D5DD-5024-426C-9F67-465EB9AA1231}</a:tableStyleId>
              </a:tblPr>
              <a:tblGrid>
                <a:gridCol w="10358525"/>
              </a:tblGrid>
              <a:tr h="6054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One of the most common needs we all have is consuming data in the frontend dynamically and one of the solutions is the use of parameters in our routes.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already have some experience with the backend, whether it is creating an Api or consuming an Api through the frontend, we are constantly doing something like this: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267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api</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v1</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10</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Which actually corresponds to this: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5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api</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v1</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And by using the react router dom's useParams() hook, we have access to the route parameters of our applications.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the idea of today's example is to have a list of posts on the main page and when we click on one of them we go to a dynamic page that will only show the post that was selected.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First we have to install the following dependencies:</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5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dom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axios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Data fetching in React</a:t>
            </a:r>
            <a:endParaRPr sz="3300"/>
          </a:p>
        </p:txBody>
      </p:sp>
      <p:sp>
        <p:nvSpPr>
          <p:cNvPr id="364" name="Google Shape;364;p4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65" name="Google Shape;365;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66" name="Google Shape;366;p47"/>
          <p:cNvGraphicFramePr/>
          <p:nvPr/>
        </p:nvGraphicFramePr>
        <p:xfrm>
          <a:off x="1097275" y="1863650"/>
          <a:ext cx="3000000" cy="3000000"/>
        </p:xfrm>
        <a:graphic>
          <a:graphicData uri="http://schemas.openxmlformats.org/drawingml/2006/table">
            <a:tbl>
              <a:tblPr>
                <a:noFill/>
                <a:tableStyleId>{11F8D5DD-5024-426C-9F67-465EB9AA1231}</a:tableStyleId>
              </a:tblPr>
              <a:tblGrid>
                <a:gridCol w="10358525"/>
              </a:tblGrid>
              <a:tr h="3099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Then in our App.jsx we will define all our routes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267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@src/App.jsx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BrowserRouter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as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Switch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"react-router-dom"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Home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"./pages/Home"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"./pages/Post"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Switch</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Home</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"/post/:id"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Switch</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previous code, in the post route, we added a parameter called id that will later be used to fetch the post in question. And now we have to create each of our pages.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Data fetching in React</a:t>
            </a:r>
            <a:endParaRPr sz="3300"/>
          </a:p>
        </p:txBody>
      </p:sp>
      <p:sp>
        <p:nvSpPr>
          <p:cNvPr id="372" name="Google Shape;372;p4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73" name="Google Shape;373;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74" name="Google Shape;374;p48"/>
          <p:cNvGraphicFramePr/>
          <p:nvPr/>
        </p:nvGraphicFramePr>
        <p:xfrm>
          <a:off x="1097275" y="1863650"/>
          <a:ext cx="3000000" cy="3000000"/>
        </p:xfrm>
        <a:graphic>
          <a:graphicData uri="http://schemas.openxmlformats.org/drawingml/2006/table">
            <a:tbl>
              <a:tblPr>
                <a:noFill/>
                <a:tableStyleId>{11F8D5DD-5024-426C-9F67-465EB9AA1231}</a:tableStyleId>
              </a:tblPr>
              <a:tblGrid>
                <a:gridCol w="10358525"/>
              </a:tblGrid>
              <a:tr h="3267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@src/pages/Home.jsx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Home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Home</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Home</a:t>
                      </a:r>
                      <a:r>
                        <a:rPr lang="en-US" sz="1050" u="none" cap="none" strike="noStrike">
                          <a:solidFill>
                            <a:srgbClr val="D4D4D4"/>
                          </a:solidFill>
                          <a:latin typeface="Consolas"/>
                          <a:ea typeface="Consolas"/>
                          <a:cs typeface="Consolas"/>
                          <a:sym typeface="Consolas"/>
                        </a:rPr>
                        <a:t>;</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45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First let's deal with the state of our component, for that we'll use the useState() hook. And we already have in mind that we are going to have a list of posts so the state will be an array.</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45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@src/pages/Home.jsx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Home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setPosts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Home</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Home</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Regular expressions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Map, Find, Filter, Sort, Reduce</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Data fetching in React</a:t>
            </a:r>
            <a:endParaRPr sz="3300"/>
          </a:p>
        </p:txBody>
      </p:sp>
      <p:sp>
        <p:nvSpPr>
          <p:cNvPr id="380" name="Google Shape;380;p4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81" name="Google Shape;381;p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82" name="Google Shape;382;p49"/>
          <p:cNvGraphicFramePr/>
          <p:nvPr/>
        </p:nvGraphicFramePr>
        <p:xfrm>
          <a:off x="1097275" y="1863650"/>
          <a:ext cx="3000000" cy="3000000"/>
        </p:xfrm>
        <a:graphic>
          <a:graphicData uri="http://schemas.openxmlformats.org/drawingml/2006/table">
            <a:tbl>
              <a:tblPr>
                <a:noFill/>
                <a:tableStyleId>{11F8D5DD-5024-426C-9F67-465EB9AA1231}</a:tableStyleId>
              </a:tblPr>
              <a:tblGrid>
                <a:gridCol w="10358525"/>
              </a:tblGrid>
              <a:tr h="3267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have to fetch the data as soon as the component is rendered, for that we will use useEffect() and we will consume the jsonplaceholder Api using axios.</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1148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@src/pages/Home.jsx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axios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"axios"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Home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setPosts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async</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try</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axios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"https://jsonplaceholder.typicode.com/posts"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catch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Home</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Home</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983175" y="232202"/>
            <a:ext cx="10058400" cy="705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Data fetching in React</a:t>
            </a:r>
            <a:endParaRPr sz="3300"/>
          </a:p>
        </p:txBody>
      </p:sp>
      <p:sp>
        <p:nvSpPr>
          <p:cNvPr id="388" name="Google Shape;388;p50"/>
          <p:cNvSpPr txBox="1"/>
          <p:nvPr>
            <p:ph idx="11" type="ftr"/>
          </p:nvPr>
        </p:nvSpPr>
        <p:spPr>
          <a:xfrm>
            <a:off x="4038600" y="-1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89" name="Google Shape;389;p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90" name="Google Shape;390;p50"/>
          <p:cNvGraphicFramePr/>
          <p:nvPr/>
        </p:nvGraphicFramePr>
        <p:xfrm>
          <a:off x="1069400" y="937200"/>
          <a:ext cx="3000000" cy="3000000"/>
        </p:xfrm>
        <a:graphic>
          <a:graphicData uri="http://schemas.openxmlformats.org/drawingml/2006/table">
            <a:tbl>
              <a:tblPr>
                <a:noFill/>
                <a:tableStyleId>{11F8D5DD-5024-426C-9F67-465EB9AA1231}</a:tableStyleId>
              </a:tblPr>
              <a:tblGrid>
                <a:gridCol w="10358525"/>
              </a:tblGrid>
              <a:tr h="3267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can list our posts in the template but first we have to import the Link component from the react router dom. Like this: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1148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@src/pages/Home.jsx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Link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"react-router-dom"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axios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"axios"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Home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setPosts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async</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try</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axios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"https://jsonplaceholder.typicode.com/posts"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catch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map</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article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el</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Link</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el</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title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Link</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el</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article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Home</a:t>
                      </a:r>
                      <a:r>
                        <a:rPr lang="en-US" sz="1050" u="none" cap="none" strike="noStrike">
                          <a:solidFill>
                            <a:srgbClr val="D4D4D4"/>
                          </a:solidFill>
                          <a:latin typeface="Consolas"/>
                          <a:ea typeface="Consolas"/>
                          <a:cs typeface="Consolas"/>
                          <a:sym typeface="Consolas"/>
                        </a:rPr>
                        <a:t>;</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Data fetching in React</a:t>
            </a:r>
            <a:endParaRPr sz="3300"/>
          </a:p>
        </p:txBody>
      </p:sp>
      <p:sp>
        <p:nvSpPr>
          <p:cNvPr id="396" name="Google Shape;396;p5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97" name="Google Shape;397;p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98" name="Google Shape;398;p51"/>
          <p:cNvGraphicFramePr/>
          <p:nvPr/>
        </p:nvGraphicFramePr>
        <p:xfrm>
          <a:off x="1097275" y="1863650"/>
          <a:ext cx="3000000" cy="3000000"/>
        </p:xfrm>
        <a:graphic>
          <a:graphicData uri="http://schemas.openxmlformats.org/drawingml/2006/table">
            <a:tbl>
              <a:tblPr>
                <a:noFill/>
                <a:tableStyleId>{11F8D5DD-5024-426C-9F67-465EB9AA1231}</a:tableStyleId>
              </a:tblPr>
              <a:tblGrid>
                <a:gridCol w="10358525"/>
              </a:tblGrid>
              <a:tr h="3267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in order to dynamically pass the id of the element that is clicked, we have to do it like this: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1148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@src/pages/Home.jsx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Link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"react-router-dom"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axios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"axios"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Home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Hidden for simplicity</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map</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el</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article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el</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Link</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to</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`/post/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el</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el</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title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Link</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el</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article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Home</a:t>
                      </a:r>
                      <a:r>
                        <a:rPr lang="en-US" sz="1050" u="none" cap="none" strike="noStrike">
                          <a:solidFill>
                            <a:srgbClr val="D4D4D4"/>
                          </a:solidFill>
                          <a:latin typeface="Consolas"/>
                          <a:ea typeface="Consolas"/>
                          <a:cs typeface="Consolas"/>
                          <a:sym typeface="Consolas"/>
                        </a:rPr>
                        <a:t>;</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Data fetching in React</a:t>
            </a:r>
            <a:endParaRPr sz="3300"/>
          </a:p>
        </p:txBody>
      </p:sp>
      <p:sp>
        <p:nvSpPr>
          <p:cNvPr id="404" name="Google Shape;404;p5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05" name="Google Shape;405;p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06" name="Google Shape;406;p52"/>
          <p:cNvGraphicFramePr/>
          <p:nvPr/>
        </p:nvGraphicFramePr>
        <p:xfrm>
          <a:off x="1097275" y="1863650"/>
          <a:ext cx="3000000" cy="3000000"/>
        </p:xfrm>
        <a:graphic>
          <a:graphicData uri="http://schemas.openxmlformats.org/drawingml/2006/table">
            <a:tbl>
              <a:tblPr>
                <a:noFill/>
                <a:tableStyleId>{11F8D5DD-5024-426C-9F67-465EB9AA1231}</a:tableStyleId>
              </a:tblPr>
              <a:tblGrid>
                <a:gridCol w="10358525"/>
              </a:tblGrid>
              <a:tr h="3267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can start working on the Post.jsx page.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1148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@src/pages/Post.jsx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Single Post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1148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start again by working on the component's state and in this case we know that it will have to be an object as it will only be a post.</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1148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@src/pages/Post.jsx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SetPost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Single Post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Data fetching in React</a:t>
            </a:r>
            <a:endParaRPr sz="3300"/>
          </a:p>
        </p:txBody>
      </p:sp>
      <p:sp>
        <p:nvSpPr>
          <p:cNvPr id="412" name="Google Shape;412;p5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13" name="Google Shape;413;p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14" name="Google Shape;414;p53"/>
          <p:cNvGraphicFramePr/>
          <p:nvPr/>
        </p:nvGraphicFramePr>
        <p:xfrm>
          <a:off x="1097275" y="1863650"/>
          <a:ext cx="3000000" cy="3000000"/>
        </p:xfrm>
        <a:graphic>
          <a:graphicData uri="http://schemas.openxmlformats.org/drawingml/2006/table">
            <a:tbl>
              <a:tblPr>
                <a:noFill/>
                <a:tableStyleId>{11F8D5DD-5024-426C-9F67-465EB9AA1231}</a:tableStyleId>
              </a:tblPr>
              <a:tblGrid>
                <a:gridCol w="10358525"/>
              </a:tblGrid>
              <a:tr h="3267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Then we'll import the useParams() hook from the react router dom and get the id.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1148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@src/pages/Post.jsx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useParams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"react-router-dom"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DCDCAA"/>
                          </a:solidFill>
                          <a:latin typeface="Consolas"/>
                          <a:ea typeface="Consolas"/>
                          <a:cs typeface="Consolas"/>
                          <a:sym typeface="Consolas"/>
                        </a:rPr>
                        <a:t>useParams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SetPost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Single Post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Data fetching in React</a:t>
            </a:r>
            <a:endParaRPr sz="3300"/>
          </a:p>
        </p:txBody>
      </p:sp>
      <p:sp>
        <p:nvSpPr>
          <p:cNvPr id="420" name="Google Shape;420;p5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21" name="Google Shape;421;p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22" name="Google Shape;422;p54"/>
          <p:cNvGraphicFramePr/>
          <p:nvPr/>
        </p:nvGraphicFramePr>
        <p:xfrm>
          <a:off x="1097275" y="1863650"/>
          <a:ext cx="3000000" cy="3000000"/>
        </p:xfrm>
        <a:graphic>
          <a:graphicData uri="http://schemas.openxmlformats.org/drawingml/2006/table">
            <a:tbl>
              <a:tblPr>
                <a:noFill/>
                <a:tableStyleId>{11F8D5DD-5024-426C-9F67-465EB9AA1231}</a:tableStyleId>
              </a:tblPr>
              <a:tblGrid>
                <a:gridCol w="10358525"/>
              </a:tblGrid>
              <a:tr h="1148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can use the useEffect() hook to fetch the post data as soon as the component is rendered. But this time we're going to pass the id that we got dynamically to get that specific post.</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1148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@src/pages/Post.jsx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useParams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"react-router-dom"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DCDCAA"/>
                          </a:solidFill>
                          <a:latin typeface="Consolas"/>
                          <a:ea typeface="Consolas"/>
                          <a:cs typeface="Consolas"/>
                          <a:sym typeface="Consolas"/>
                        </a:rPr>
                        <a:t>useParams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SetPost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async</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try</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axios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`https://jsonplaceholder.typicode.com/posts/</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id</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catch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Single Post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5"/>
          <p:cNvSpPr txBox="1"/>
          <p:nvPr>
            <p:ph type="title"/>
          </p:nvPr>
        </p:nvSpPr>
        <p:spPr>
          <a:xfrm>
            <a:off x="1097275" y="469152"/>
            <a:ext cx="10058400" cy="657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Data fetching in React</a:t>
            </a:r>
            <a:endParaRPr sz="3300"/>
          </a:p>
        </p:txBody>
      </p:sp>
      <p:sp>
        <p:nvSpPr>
          <p:cNvPr id="428" name="Google Shape;428;p5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29" name="Google Shape;429;p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30" name="Google Shape;430;p55"/>
          <p:cNvGraphicFramePr/>
          <p:nvPr/>
        </p:nvGraphicFramePr>
        <p:xfrm>
          <a:off x="1166975" y="1126150"/>
          <a:ext cx="3000000" cy="3000000"/>
        </p:xfrm>
        <a:graphic>
          <a:graphicData uri="http://schemas.openxmlformats.org/drawingml/2006/table">
            <a:tbl>
              <a:tblPr>
                <a:noFill/>
                <a:tableStyleId>{11F8D5DD-5024-426C-9F67-465EB9AA1231}</a:tableStyleId>
              </a:tblPr>
              <a:tblGrid>
                <a:gridCol w="10358525"/>
              </a:tblGrid>
              <a:tr h="1148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can start working on our component template.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1148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@src/pages/Post.jsx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useParams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"react-router-dom"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DCDCAA"/>
                          </a:solidFill>
                          <a:latin typeface="Consolas"/>
                          <a:ea typeface="Consolas"/>
                          <a:cs typeface="Consolas"/>
                          <a:sym typeface="Consolas"/>
                        </a:rPr>
                        <a:t>useParams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SetPost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async</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try</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axios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`https://jsonplaceholder.typicode.com/posts/</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id</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catch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article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title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br</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Go back</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article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6"/>
          <p:cNvSpPr txBox="1"/>
          <p:nvPr>
            <p:ph type="title"/>
          </p:nvPr>
        </p:nvSpPr>
        <p:spPr>
          <a:xfrm>
            <a:off x="1097275" y="281652"/>
            <a:ext cx="10058400" cy="565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Data fetching in React</a:t>
            </a:r>
            <a:endParaRPr sz="3300"/>
          </a:p>
        </p:txBody>
      </p:sp>
      <p:sp>
        <p:nvSpPr>
          <p:cNvPr id="436" name="Google Shape;436;p56"/>
          <p:cNvSpPr txBox="1"/>
          <p:nvPr>
            <p:ph idx="11" type="ftr"/>
          </p:nvPr>
        </p:nvSpPr>
        <p:spPr>
          <a:xfrm>
            <a:off x="4069075" y="-1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437" name="Google Shape;437;p5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438" name="Google Shape;438;p56"/>
          <p:cNvGraphicFramePr/>
          <p:nvPr/>
        </p:nvGraphicFramePr>
        <p:xfrm>
          <a:off x="1097275" y="847150"/>
          <a:ext cx="3000000" cy="3000000"/>
        </p:xfrm>
        <a:graphic>
          <a:graphicData uri="http://schemas.openxmlformats.org/drawingml/2006/table">
            <a:tbl>
              <a:tblPr>
                <a:noFill/>
                <a:tableStyleId>{11F8D5DD-5024-426C-9F67-465EB9AA1231}</a:tableStyleId>
              </a:tblPr>
              <a:tblGrid>
                <a:gridCol w="10358525"/>
              </a:tblGrid>
              <a:tr h="1148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Last but not least, let's use the useHistory() hook to push the user to the main page.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1148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@src/pages/Post.jsx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useParams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useHistory</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"react-router-dom"</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DCDCAA"/>
                          </a:solidFill>
                          <a:latin typeface="Consolas"/>
                          <a:ea typeface="Consolas"/>
                          <a:cs typeface="Consolas"/>
                          <a:sym typeface="Consolas"/>
                        </a:rPr>
                        <a:t>useParams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push</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DCDCAA"/>
                          </a:solidFill>
                          <a:latin typeface="Consolas"/>
                          <a:ea typeface="Consolas"/>
                          <a:cs typeface="Consolas"/>
                          <a:sym typeface="Consolas"/>
                        </a:rPr>
                        <a:t>useHistory</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SetPost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async</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try</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axios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`https://jsonplaceholder.typicode.com/posts/</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id</a:t>
                      </a:r>
                      <a:r>
                        <a:rPr lang="en-US" sz="1050" u="none" cap="none" strike="noStrike">
                          <a:solidFill>
                            <a:srgbClr val="569CD6"/>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SetPost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catch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console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err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article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title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br</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push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Go back</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article</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7"/>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444" name="Google Shape;444;p5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445" name="Google Shape;445;p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(50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a:t>
            </a:r>
            <a:endParaRPr sz="3300"/>
          </a:p>
        </p:txBody>
      </p:sp>
      <p:sp>
        <p:nvSpPr>
          <p:cNvPr id="178" name="Google Shape;178;p2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80" name="Google Shape;180;p24"/>
          <p:cNvSpPr txBox="1"/>
          <p:nvPr/>
        </p:nvSpPr>
        <p:spPr>
          <a:xfrm>
            <a:off x="1097275" y="2015100"/>
            <a:ext cx="9785400" cy="3879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React Router is the standard routing library for React. React Router keeps your UI in sync with the URL. It has a simple API with powerful features like lazy code loading, dynamic route matching, and location transition handling built right in. Make the URL your first thought, not an after-thought.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To get started with React Router in a web app, you’ll need a React web app. If you need to create one, we recommend you try </a:t>
            </a:r>
            <a:r>
              <a:rPr b="0" i="0" lang="en-US" sz="1200" u="sng" cap="none" strike="noStrike">
                <a:solidFill>
                  <a:schemeClr val="hlink"/>
                </a:solidFill>
                <a:latin typeface="Times New Roman"/>
                <a:ea typeface="Times New Roman"/>
                <a:cs typeface="Times New Roman"/>
                <a:sym typeface="Times New Roman"/>
                <a:hlinkClick r:id="rId3"/>
              </a:rPr>
              <a:t>Create React App</a:t>
            </a:r>
            <a:r>
              <a:rPr b="0" i="0" lang="en-US" sz="1200" u="none" cap="none" strike="noStrike">
                <a:solidFill>
                  <a:srgbClr val="000000"/>
                </a:solidFill>
                <a:latin typeface="Times New Roman"/>
                <a:ea typeface="Times New Roman"/>
                <a:cs typeface="Times New Roman"/>
                <a:sym typeface="Times New Roman"/>
              </a:rPr>
              <a:t>. It’s a popular tool that works really well with React Router.</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First, install create-react-app and make a new project with it.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You can install React Router from </a:t>
            </a:r>
            <a:r>
              <a:rPr b="0" i="0" lang="en-US" sz="1200" u="sng" cap="none" strike="noStrike">
                <a:solidFill>
                  <a:schemeClr val="hlink"/>
                </a:solidFill>
                <a:latin typeface="Times New Roman"/>
                <a:ea typeface="Times New Roman"/>
                <a:cs typeface="Times New Roman"/>
                <a:sym typeface="Times New Roman"/>
                <a:hlinkClick r:id="rId4"/>
              </a:rPr>
              <a:t>the public npm registry</a:t>
            </a:r>
            <a:r>
              <a:rPr b="0" i="0" lang="en-US" sz="1200" u="none" cap="none" strike="noStrike">
                <a:solidFill>
                  <a:srgbClr val="000000"/>
                </a:solidFill>
                <a:latin typeface="Times New Roman"/>
                <a:ea typeface="Times New Roman"/>
                <a:cs typeface="Times New Roman"/>
                <a:sym typeface="Times New Roman"/>
              </a:rPr>
              <a:t> with either npm or yarn. Since we’re building a web app, we’ll use react-router-dom in this guide.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You might be wondering what exactly React Router does. How can it help you build your app? What exactly is a router, anyway?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If you've ever had any of these questions, or you'd just like to dig into the fundamental pieces of routing, you're in the right place. This document contains detailed explanations of all the core concepts behind routing as implemented in React Router.</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Please don't let this document overwhelm you! For everyday use, React Router is pretty simple. You don't need to go this deep to use it.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React Router isn't just about matching a url to a function or component: it's about building a full user interface that maps to the URL, so it might have more concepts in it than you're used to. We'll go into detail on the three main jobs of React Router:</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Subscribing and manipulating the history stack</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Matching the URL to your routes</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Rendering a nested UI from the route matches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Definitions</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But first, some definitions! There are a lot of different ideas around routing from back and front end frameworks. Sometimes a word in one context might have different meaning than another.</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Here are some words we use a lot when we talk about React Router. The rest of this guide will go into more detail on each one.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88" name="Google Shape;188;p25"/>
          <p:cNvSpPr txBox="1"/>
          <p:nvPr/>
        </p:nvSpPr>
        <p:spPr>
          <a:xfrm>
            <a:off x="1097275" y="2015100"/>
            <a:ext cx="9785400" cy="4248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URL</a:t>
            </a:r>
            <a:r>
              <a:rPr b="0" i="0" lang="en-US" sz="1200" u="none" cap="none" strike="noStrike">
                <a:solidFill>
                  <a:srgbClr val="000000"/>
                </a:solidFill>
                <a:latin typeface="Times New Roman"/>
                <a:ea typeface="Times New Roman"/>
                <a:cs typeface="Times New Roman"/>
                <a:sym typeface="Times New Roman"/>
              </a:rPr>
              <a:t> - The URL in the address bar. A lot of people use the term "URL" and "route" interchangeably, but this is not a route in React Router, it's just a URL.</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Location</a:t>
            </a:r>
            <a:r>
              <a:rPr b="0" i="0" lang="en-US" sz="1200" u="none" cap="none" strike="noStrike">
                <a:solidFill>
                  <a:srgbClr val="000000"/>
                </a:solidFill>
                <a:latin typeface="Times New Roman"/>
                <a:ea typeface="Times New Roman"/>
                <a:cs typeface="Times New Roman"/>
                <a:sym typeface="Times New Roman"/>
              </a:rPr>
              <a:t> - This is a React Router specific object that is based on the built-in browser's window.location object. It represents "where the user is at". It's mostly an object representation of the URL but has a bit more to it than that.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Location State</a:t>
            </a:r>
            <a:r>
              <a:rPr b="0" i="0" lang="en-US" sz="1200" u="none" cap="none" strike="noStrike">
                <a:solidFill>
                  <a:srgbClr val="000000"/>
                </a:solidFill>
                <a:latin typeface="Times New Roman"/>
                <a:ea typeface="Times New Roman"/>
                <a:cs typeface="Times New Roman"/>
                <a:sym typeface="Times New Roman"/>
              </a:rPr>
              <a:t> - A value that persists with a location that isn't encoded in the URL. Much like hash or search params (data encoded in the URL), but stored invisibly in the browser's memory.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History Stack</a:t>
            </a:r>
            <a:r>
              <a:rPr b="0" i="0" lang="en-US" sz="1200" u="none" cap="none" strike="noStrike">
                <a:solidFill>
                  <a:srgbClr val="000000"/>
                </a:solidFill>
                <a:latin typeface="Times New Roman"/>
                <a:ea typeface="Times New Roman"/>
                <a:cs typeface="Times New Roman"/>
                <a:sym typeface="Times New Roman"/>
              </a:rPr>
              <a:t> - As the user navigates, the browser keeps track of each location in a stack. If you click and hold the back button in a browser you can see the browser's history stack right there.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Client Side Routing (CSR)</a:t>
            </a:r>
            <a:r>
              <a:rPr b="0" i="0" lang="en-US" sz="1200" u="none" cap="none" strike="noStrike">
                <a:solidFill>
                  <a:srgbClr val="000000"/>
                </a:solidFill>
                <a:latin typeface="Times New Roman"/>
                <a:ea typeface="Times New Roman"/>
                <a:cs typeface="Times New Roman"/>
                <a:sym typeface="Times New Roman"/>
              </a:rPr>
              <a:t> - A plain HTML document can link to other documents and the browser handles the history stack itself. Client Side Routing enables developers to manipulate the browser history stack without making a document request to the server.</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History</a:t>
            </a:r>
            <a:r>
              <a:rPr b="0" i="0" lang="en-US" sz="1200" u="none" cap="none" strike="noStrike">
                <a:solidFill>
                  <a:srgbClr val="000000"/>
                </a:solidFill>
                <a:latin typeface="Times New Roman"/>
                <a:ea typeface="Times New Roman"/>
                <a:cs typeface="Times New Roman"/>
                <a:sym typeface="Times New Roman"/>
              </a:rPr>
              <a:t> - An object that allows React Router to subscribe to changes in the URL as well as providing APIs to manipulate the browser history stack programmatically.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History Action</a:t>
            </a:r>
            <a:r>
              <a:rPr b="0" i="0" lang="en-US" sz="1200" u="none" cap="none" strike="noStrike">
                <a:solidFill>
                  <a:srgbClr val="000000"/>
                </a:solidFill>
                <a:latin typeface="Times New Roman"/>
                <a:ea typeface="Times New Roman"/>
                <a:cs typeface="Times New Roman"/>
                <a:sym typeface="Times New Roman"/>
              </a:rPr>
              <a:t> - One of POP, PUSH, or REPLACE. Users can arrive at a URL for one of these three reasons. A push when a new entry is added to the history stack (typically a link click or the programmer forced a navigation). A replace is similar except it replaces the current entry on the stack instead of pushing a new one. Finally, a pop happens when the user clicks the back or forward buttons in the browser chrome.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Segment</a:t>
            </a:r>
            <a:r>
              <a:rPr b="0" i="0" lang="en-US" sz="1200" u="none" cap="none" strike="noStrike">
                <a:solidFill>
                  <a:srgbClr val="000000"/>
                </a:solidFill>
                <a:latin typeface="Times New Roman"/>
                <a:ea typeface="Times New Roman"/>
                <a:cs typeface="Times New Roman"/>
                <a:sym typeface="Times New Roman"/>
              </a:rPr>
              <a:t> - The parts of a URL or path pattern between the / characters. For example, "/users/123" has two segments.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Path Pattern</a:t>
            </a:r>
            <a:r>
              <a:rPr b="0" i="0" lang="en-US" sz="1200" u="none" cap="none" strike="noStrike">
                <a:solidFill>
                  <a:srgbClr val="000000"/>
                </a:solidFill>
                <a:latin typeface="Times New Roman"/>
                <a:ea typeface="Times New Roman"/>
                <a:cs typeface="Times New Roman"/>
                <a:sym typeface="Times New Roman"/>
              </a:rPr>
              <a:t> - These look like URLs but can have special characters for matching URLs to routes, like dynamic segments ("/users/:userId") or star segments ("/docs/*"). They aren't URLs, they're patterns that React Router will match.</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Dynamic Segment</a:t>
            </a:r>
            <a:r>
              <a:rPr b="0" i="0" lang="en-US" sz="1200" u="none" cap="none" strike="noStrike">
                <a:solidFill>
                  <a:srgbClr val="000000"/>
                </a:solidFill>
                <a:latin typeface="Times New Roman"/>
                <a:ea typeface="Times New Roman"/>
                <a:cs typeface="Times New Roman"/>
                <a:sym typeface="Times New Roman"/>
              </a:rPr>
              <a:t> - A segment of a path pattern that is dynamic, meaning it can match any values in the segment. For example the pattern /users/:userId will match URLs like /users/123</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URL Params</a:t>
            </a:r>
            <a:r>
              <a:rPr b="0" i="0" lang="en-US" sz="1200" u="none" cap="none" strike="noStrike">
                <a:solidFill>
                  <a:srgbClr val="000000"/>
                </a:solidFill>
                <a:latin typeface="Times New Roman"/>
                <a:ea typeface="Times New Roman"/>
                <a:cs typeface="Times New Roman"/>
                <a:sym typeface="Times New Roman"/>
              </a:rPr>
              <a:t> - The parsed values from the URL that matched a dynamic segment.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Router</a:t>
            </a:r>
            <a:r>
              <a:rPr b="0" i="0" lang="en-US" sz="1200" u="none" cap="none" strike="noStrike">
                <a:solidFill>
                  <a:srgbClr val="000000"/>
                </a:solidFill>
                <a:latin typeface="Times New Roman"/>
                <a:ea typeface="Times New Roman"/>
                <a:cs typeface="Times New Roman"/>
                <a:sym typeface="Times New Roman"/>
              </a:rPr>
              <a:t> - Stateful, top-level component that makes all the other components and hooks work.</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96" name="Google Shape;196;p26"/>
          <p:cNvSpPr txBox="1"/>
          <p:nvPr/>
        </p:nvSpPr>
        <p:spPr>
          <a:xfrm>
            <a:off x="1097275" y="1842700"/>
            <a:ext cx="9785400" cy="3140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Route Config</a:t>
            </a:r>
            <a:r>
              <a:rPr b="0" i="0" lang="en-US" sz="1200" u="none" cap="none" strike="noStrike">
                <a:solidFill>
                  <a:srgbClr val="000000"/>
                </a:solidFill>
                <a:latin typeface="Times New Roman"/>
                <a:ea typeface="Times New Roman"/>
                <a:cs typeface="Times New Roman"/>
                <a:sym typeface="Times New Roman"/>
              </a:rPr>
              <a:t> - A tree of routes objects that will be ranked and matched (with nesting) against the current location to create a branch of route matches.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Route</a:t>
            </a:r>
            <a:r>
              <a:rPr b="0" i="0" lang="en-US" sz="1200" u="none" cap="none" strike="noStrike">
                <a:solidFill>
                  <a:srgbClr val="000000"/>
                </a:solidFill>
                <a:latin typeface="Times New Roman"/>
                <a:ea typeface="Times New Roman"/>
                <a:cs typeface="Times New Roman"/>
                <a:sym typeface="Times New Roman"/>
              </a:rPr>
              <a:t> - An object or Route Element typically with a shape of { path, element } or &lt;Route path element&gt;. The path is a path pattern. When the path pattern matches the current URL, the element will be rendered.</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Route Element - Or &lt;Route&gt;. </a:t>
            </a:r>
            <a:r>
              <a:rPr b="0" i="0" lang="en-US" sz="1200" u="none" cap="none" strike="noStrike">
                <a:solidFill>
                  <a:srgbClr val="000000"/>
                </a:solidFill>
                <a:latin typeface="Times New Roman"/>
                <a:ea typeface="Times New Roman"/>
                <a:cs typeface="Times New Roman"/>
                <a:sym typeface="Times New Roman"/>
              </a:rPr>
              <a:t>This element's props are read to create a route by &lt;Routes&gt;, but otherwise does nothing.</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Nested Routes</a:t>
            </a:r>
            <a:r>
              <a:rPr b="0" i="0" lang="en-US" sz="1200" u="none" cap="none" strike="noStrike">
                <a:solidFill>
                  <a:srgbClr val="000000"/>
                </a:solidFill>
                <a:latin typeface="Times New Roman"/>
                <a:ea typeface="Times New Roman"/>
                <a:cs typeface="Times New Roman"/>
                <a:sym typeface="Times New Roman"/>
              </a:rPr>
              <a:t> - Because routes can have children and each route defines a portion of the URL through segments, a single URL can match multiple routes in a nested "branch" of the tree. This enables automatic layout nesting through outlet, relative links, and more.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Relative links</a:t>
            </a:r>
            <a:r>
              <a:rPr b="0" i="0" lang="en-US" sz="1200" u="none" cap="none" strike="noStrike">
                <a:solidFill>
                  <a:srgbClr val="000000"/>
                </a:solidFill>
                <a:latin typeface="Times New Roman"/>
                <a:ea typeface="Times New Roman"/>
                <a:cs typeface="Times New Roman"/>
                <a:sym typeface="Times New Roman"/>
              </a:rPr>
              <a:t> - Links that don't start with / will inherit the closest route in which they are rendered. This makes it easy to link to deeper URLs without having to know and build up the entire path.</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Match</a:t>
            </a:r>
            <a:r>
              <a:rPr b="0" i="0" lang="en-US" sz="1200" u="none" cap="none" strike="noStrike">
                <a:solidFill>
                  <a:srgbClr val="000000"/>
                </a:solidFill>
                <a:latin typeface="Times New Roman"/>
                <a:ea typeface="Times New Roman"/>
                <a:cs typeface="Times New Roman"/>
                <a:sym typeface="Times New Roman"/>
              </a:rPr>
              <a:t> - An object that holds information when a route matches the URL, like the url params and pathname that matched.</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Matches</a:t>
            </a:r>
            <a:r>
              <a:rPr b="0" i="0" lang="en-US" sz="1200" u="none" cap="none" strike="noStrike">
                <a:solidFill>
                  <a:srgbClr val="000000"/>
                </a:solidFill>
                <a:latin typeface="Times New Roman"/>
                <a:ea typeface="Times New Roman"/>
                <a:cs typeface="Times New Roman"/>
                <a:sym typeface="Times New Roman"/>
              </a:rPr>
              <a:t> - An array of routes (or branch of the route config) that matches the current location. This structure enables nested routes.</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Parent Route</a:t>
            </a:r>
            <a:r>
              <a:rPr b="0" i="0" lang="en-US" sz="1200" u="none" cap="none" strike="noStrike">
                <a:solidFill>
                  <a:srgbClr val="000000"/>
                </a:solidFill>
                <a:latin typeface="Times New Roman"/>
                <a:ea typeface="Times New Roman"/>
                <a:cs typeface="Times New Roman"/>
                <a:sym typeface="Times New Roman"/>
              </a:rPr>
              <a:t> - A route with child routes.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Outlet</a:t>
            </a:r>
            <a:r>
              <a:rPr b="0" i="0" lang="en-US" sz="1200" u="none" cap="none" strike="noStrike">
                <a:solidFill>
                  <a:srgbClr val="000000"/>
                </a:solidFill>
                <a:latin typeface="Times New Roman"/>
                <a:ea typeface="Times New Roman"/>
                <a:cs typeface="Times New Roman"/>
                <a:sym typeface="Times New Roman"/>
              </a:rPr>
              <a:t> - A component that renders the next match in a set of matches.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Index Route</a:t>
            </a:r>
            <a:r>
              <a:rPr b="0" i="0" lang="en-US" sz="1200" u="none" cap="none" strike="noStrike">
                <a:solidFill>
                  <a:srgbClr val="000000"/>
                </a:solidFill>
                <a:latin typeface="Times New Roman"/>
                <a:ea typeface="Times New Roman"/>
                <a:cs typeface="Times New Roman"/>
                <a:sym typeface="Times New Roman"/>
              </a:rPr>
              <a:t> - A child route with no path that renders in the parent's outlet at the parent's URL.</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Times New Roman"/>
                <a:ea typeface="Times New Roman"/>
                <a:cs typeface="Times New Roman"/>
                <a:sym typeface="Times New Roman"/>
              </a:rPr>
              <a:t>Layout Route</a:t>
            </a:r>
            <a:r>
              <a:rPr b="0" i="0" lang="en-US" sz="1200" u="none" cap="none" strike="noStrike">
                <a:solidFill>
                  <a:srgbClr val="000000"/>
                </a:solidFill>
                <a:latin typeface="Times New Roman"/>
                <a:ea typeface="Times New Roman"/>
                <a:cs typeface="Times New Roman"/>
                <a:sym typeface="Times New Roman"/>
              </a:rPr>
              <a:t> - A parent route without a path, used exclusively for grouping child routes inside a specific layout.</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Introduction</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04" name="Google Shape;204;p27"/>
          <p:cNvSpPr txBox="1"/>
          <p:nvPr/>
        </p:nvSpPr>
        <p:spPr>
          <a:xfrm>
            <a:off x="1097275" y="1737400"/>
            <a:ext cx="97854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History &amp; Location</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Before React Router can do anything, it has to be able to subscribe to changes in the browser history stack.</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Browsers maintain their own history stack as the user navigates around. That's how the back and forward buttons can work. In a traditional website (HTML documents without JavaScript) the browser will make requests to the server every time the user clicks a link, submits a form, or clicks the back and forward buttons.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For example, consider the user:</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clicks a link to /dashboard</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clicks a link to /accounts</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clicks a link to /customers/123</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clicks the back button</a:t>
            </a:r>
            <a:endParaRPr b="0"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clicks a link to /dashboard</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 history stack will change as follows where bold entries denote the current URL:</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b="0" i="0" lang="en-US" sz="1200" u="none" cap="none" strike="noStrike">
                <a:solidFill>
                  <a:srgbClr val="000000"/>
                </a:solidFill>
                <a:latin typeface="Times New Roman"/>
                <a:ea typeface="Times New Roman"/>
                <a:cs typeface="Times New Roman"/>
                <a:sym typeface="Times New Roman"/>
              </a:rPr>
              <a:t>/dashboard</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b="0" i="0" lang="en-US" sz="1200" u="none" cap="none" strike="noStrike">
                <a:solidFill>
                  <a:srgbClr val="000000"/>
                </a:solidFill>
                <a:latin typeface="Times New Roman"/>
                <a:ea typeface="Times New Roman"/>
                <a:cs typeface="Times New Roman"/>
                <a:sym typeface="Times New Roman"/>
              </a:rPr>
              <a:t>/dashboard, /accounts</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b="0" i="0" lang="en-US" sz="1200" u="none" cap="none" strike="noStrike">
                <a:solidFill>
                  <a:srgbClr val="000000"/>
                </a:solidFill>
                <a:latin typeface="Times New Roman"/>
                <a:ea typeface="Times New Roman"/>
                <a:cs typeface="Times New Roman"/>
                <a:sym typeface="Times New Roman"/>
              </a:rPr>
              <a:t>/dashboard, /accounts, /customers/123</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b="0" i="0" lang="en-US" sz="1200" u="none" cap="none" strike="noStrike">
                <a:solidFill>
                  <a:srgbClr val="000000"/>
                </a:solidFill>
                <a:latin typeface="Times New Roman"/>
                <a:ea typeface="Times New Roman"/>
                <a:cs typeface="Times New Roman"/>
                <a:sym typeface="Times New Roman"/>
              </a:rPr>
              <a:t>/dashboard, /accounts, /customers/123</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o"/>
            </a:pPr>
            <a:r>
              <a:rPr b="0" i="0" lang="en-US" sz="1200" u="none" cap="none" strike="noStrike">
                <a:solidFill>
                  <a:srgbClr val="000000"/>
                </a:solidFill>
                <a:latin typeface="Times New Roman"/>
                <a:ea typeface="Times New Roman"/>
                <a:cs typeface="Times New Roman"/>
                <a:sym typeface="Times New Roman"/>
              </a:rPr>
              <a:t>/dashboard, /accounts, /dashboard</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History Object</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With client side routing, developers are able to manipulate the browser history stack programmatically. For example, we can write some code like this to change the URL without the browsers default behavior of making a request to the server: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Routing</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995275" y="1849850"/>
          <a:ext cx="3000000" cy="3000000"/>
        </p:xfrm>
        <a:graphic>
          <a:graphicData uri="http://schemas.openxmlformats.org/drawingml/2006/table">
            <a:tbl>
              <a:tblPr>
                <a:noFill/>
                <a:tableStyleId>{11F8D5DD-5024-426C-9F67-465EB9AA1231}</a:tableStyleId>
              </a:tblPr>
              <a:tblGrid>
                <a:gridCol w="10358525"/>
              </a:tblGrid>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href</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"/contact"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onClick</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event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stop the browser from changing the URL and requesting the new document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event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preventDefault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push an entry into the browser history stack and change the URL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window</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history</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pushState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undefined</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"/contact"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808080"/>
                          </a:solidFill>
                          <a:latin typeface="Consolas"/>
                          <a:ea typeface="Consolas"/>
                          <a:cs typeface="Consolas"/>
                          <a:sym typeface="Consolas"/>
                        </a:rPr>
                        <a:t>/&gt;</a:t>
                      </a:r>
                      <a:endParaRPr sz="950" u="none" cap="none" strike="noStrike">
                        <a:solidFill>
                          <a:srgbClr val="0077AA"/>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illustration only, don't use window.history.pushState directly in React Router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code changes the URL but doesn't do anything for the UI. We would need to write some more code that changed some state somewhere to get the UI to change to the contact page. The trouble is, the browser doesn't give us a way to "listen to the URL" and subscribe to changes like this.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Well, that's not totally true. We can listen for changes to the URL via pop events:</a:t>
                      </a:r>
                      <a:endParaRPr sz="1050" u="none" cap="none" strike="noStrike">
                        <a:solidFill>
                          <a:srgbClr val="80808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3810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window</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addEventListener</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"popstate"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URL changed!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But that only fires when the user clicks the back or forward buttons. There is no event for when the programmer called window.history.pushState or window.history.replaceState.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That's where a React Router specific history object comes into play. It provides a way to "listen for URL" changes whether the history action is push, pop, or replace.</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2ED816D8-CC21-4E3E-951C-2FED7D7B8E1A}"/>
</file>

<file path=customXml/itemProps2.xml><?xml version="1.0" encoding="utf-8"?>
<ds:datastoreItem xmlns:ds="http://schemas.openxmlformats.org/officeDocument/2006/customXml" ds:itemID="{D3BA36DE-1429-4765-A0F4-8F8BFBA567BE}"/>
</file>

<file path=customXml/itemProps3.xml><?xml version="1.0" encoding="utf-8"?>
<ds:datastoreItem xmlns:ds="http://schemas.openxmlformats.org/officeDocument/2006/customXml" ds:itemID="{65C6561F-7A5C-4D14-88C3-502BBCC6DE6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