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Arim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1EDB37A-4AFE-4FC7-A3D5-6BD726B1E972}">
  <a:tblStyle styleId="{01EDB37A-4AFE-4FC7-A3D5-6BD726B1E97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8" Type="http://schemas.openxmlformats.org/officeDocument/2006/relationships/slide" Target="slides/slide3.xml"/><Relationship Id="rId26" Type="http://schemas.openxmlformats.org/officeDocument/2006/relationships/customXml" Target="../customXml/item3.xml"/><Relationship Id="rId21" Type="http://schemas.openxmlformats.org/officeDocument/2006/relationships/font" Target="fonts/Arimo-bold.fntdata"/><Relationship Id="rId3" Type="http://schemas.openxmlformats.org/officeDocument/2006/relationships/tableStyles" Target="tableStyles.xml"/><Relationship Id="rId12" Type="http://schemas.openxmlformats.org/officeDocument/2006/relationships/slide" Target="slides/slide7.xml"/><Relationship Id="rId17" Type="http://schemas.openxmlformats.org/officeDocument/2006/relationships/slide" Target="slides/slide12.xml"/><Relationship Id="rId7" Type="http://schemas.openxmlformats.org/officeDocument/2006/relationships/slide" Target="slides/slide2.xml"/><Relationship Id="rId25" Type="http://schemas.openxmlformats.org/officeDocument/2006/relationships/customXml" Target="../customXml/item2.xml"/><Relationship Id="rId20" Type="http://schemas.openxmlformats.org/officeDocument/2006/relationships/font" Target="fonts/Arimo-regular.fntdata"/><Relationship Id="rId2" Type="http://schemas.openxmlformats.org/officeDocument/2006/relationships/presProps" Target="presProps.xml"/><Relationship Id="rId16" Type="http://schemas.openxmlformats.org/officeDocument/2006/relationships/slide" Target="slides/slide11.xml"/><Relationship Id="rId11" Type="http://schemas.openxmlformats.org/officeDocument/2006/relationships/slide" Target="slides/slide6.xml"/><Relationship Id="rId1" Type="http://schemas.openxmlformats.org/officeDocument/2006/relationships/theme" Target="theme/theme2.xml"/><Relationship Id="rId6" Type="http://schemas.openxmlformats.org/officeDocument/2006/relationships/slide" Target="slides/slide1.xml"/><Relationship Id="rId24" Type="http://schemas.openxmlformats.org/officeDocument/2006/relationships/customXml" Target="../customXml/item1.xml"/><Relationship Id="rId23" Type="http://schemas.openxmlformats.org/officeDocument/2006/relationships/font" Target="fonts/Arimo-boldItalic.fntdata"/><Relationship Id="rId15" Type="http://schemas.openxmlformats.org/officeDocument/2006/relationships/slide" Target="slides/slide10.xml"/><Relationship Id="rId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font" Target="fonts/Arimo-italic.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pic>
        <p:nvPicPr>
          <p:cNvPr id="20" name="Google Shape;20;p2"/>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21" name="Google Shape;21;p2"/>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22" name="Google Shape;22;p2"/>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mparison">
  <p:cSld name="Three Comparison">
    <p:spTree>
      <p:nvGrpSpPr>
        <p:cNvPr id="77" name="Shape 77"/>
        <p:cNvGrpSpPr/>
        <p:nvPr/>
      </p:nvGrpSpPr>
      <p:grpSpPr>
        <a:xfrm>
          <a:off x="0" y="0"/>
          <a:ext cx="0" cy="0"/>
          <a:chOff x="0" y="0"/>
          <a:chExt cx="0" cy="0"/>
        </a:xfrm>
      </p:grpSpPr>
      <p:sp>
        <p:nvSpPr>
          <p:cNvPr id="78" name="Google Shape;78;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 type="body"/>
          </p:nvPr>
        </p:nvSpPr>
        <p:spPr>
          <a:xfrm>
            <a:off x="10972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0" name="Google Shape;80;p11"/>
          <p:cNvSpPr txBox="1"/>
          <p:nvPr>
            <p:ph idx="2" type="body"/>
          </p:nvPr>
        </p:nvSpPr>
        <p:spPr>
          <a:xfrm>
            <a:off x="10972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1" name="Google Shape;81;p11"/>
          <p:cNvSpPr txBox="1"/>
          <p:nvPr>
            <p:ph idx="3" type="body"/>
          </p:nvPr>
        </p:nvSpPr>
        <p:spPr>
          <a:xfrm>
            <a:off x="45064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2" name="Google Shape;82;p11"/>
          <p:cNvSpPr txBox="1"/>
          <p:nvPr>
            <p:ph idx="4" type="body"/>
          </p:nvPr>
        </p:nvSpPr>
        <p:spPr>
          <a:xfrm>
            <a:off x="45064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83" name="Google Shape;83;p11"/>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84" name="Google Shape;84;p11"/>
          <p:cNvSpPr txBox="1"/>
          <p:nvPr>
            <p:ph idx="5" type="body"/>
          </p:nvPr>
        </p:nvSpPr>
        <p:spPr>
          <a:xfrm>
            <a:off x="7915680" y="1850285"/>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5" name="Google Shape;85;p11"/>
          <p:cNvSpPr txBox="1"/>
          <p:nvPr>
            <p:ph idx="6" type="body"/>
          </p:nvPr>
        </p:nvSpPr>
        <p:spPr>
          <a:xfrm>
            <a:off x="7915680" y="2586567"/>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8" name="Shape 88"/>
        <p:cNvGrpSpPr/>
        <p:nvPr/>
      </p:nvGrpSpPr>
      <p:grpSpPr>
        <a:xfrm>
          <a:off x="0" y="0"/>
          <a:ext cx="0" cy="0"/>
          <a:chOff x="0" y="0"/>
          <a:chExt cx="0" cy="0"/>
        </a:xfrm>
      </p:grpSpPr>
      <p:sp>
        <p:nvSpPr>
          <p:cNvPr id="89" name="Google Shape;89;p1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13"/>
          <p:cNvSpPr/>
          <p:nvPr/>
        </p:nvSpPr>
        <p:spPr>
          <a:xfrm>
            <a:off x="8141209" y="0"/>
            <a:ext cx="4050791"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 name="Google Shape;93;p13"/>
          <p:cNvCxnSpPr/>
          <p:nvPr/>
        </p:nvCxnSpPr>
        <p:spPr>
          <a:xfrm>
            <a:off x="8322906" y="2699177"/>
            <a:ext cx="3030894" cy="0"/>
          </a:xfrm>
          <a:prstGeom prst="straightConnector1">
            <a:avLst/>
          </a:prstGeom>
          <a:noFill/>
          <a:ln cap="sq" cmpd="sng" w="76200">
            <a:solidFill>
              <a:schemeClr val="lt2"/>
            </a:solidFill>
            <a:prstDash val="solid"/>
            <a:round/>
            <a:headEnd len="sm" w="sm" type="none"/>
            <a:tailEnd len="sm" w="sm" type="none"/>
          </a:ln>
        </p:spPr>
      </p:cxnSp>
      <p:sp>
        <p:nvSpPr>
          <p:cNvPr id="94" name="Google Shape;94;p13"/>
          <p:cNvSpPr txBox="1"/>
          <p:nvPr>
            <p:ph type="title"/>
          </p:nvPr>
        </p:nvSpPr>
        <p:spPr>
          <a:xfrm>
            <a:off x="8322906" y="415635"/>
            <a:ext cx="3030894"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Arial"/>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3"/>
          <p:cNvSpPr txBox="1"/>
          <p:nvPr>
            <p:ph idx="1" type="body"/>
          </p:nvPr>
        </p:nvSpPr>
        <p:spPr>
          <a:xfrm>
            <a:off x="691342" y="731520"/>
            <a:ext cx="7277001"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6" name="Google Shape;96;p13"/>
          <p:cNvSpPr txBox="1"/>
          <p:nvPr>
            <p:ph idx="2" type="body"/>
          </p:nvPr>
        </p:nvSpPr>
        <p:spPr>
          <a:xfrm>
            <a:off x="8322906" y="2747356"/>
            <a:ext cx="3030894"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7" name="Google Shape;97;p1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9" name="Shape 99"/>
        <p:cNvGrpSpPr/>
        <p:nvPr/>
      </p:nvGrpSpPr>
      <p:grpSpPr>
        <a:xfrm>
          <a:off x="0" y="0"/>
          <a:ext cx="0" cy="0"/>
          <a:chOff x="0" y="0"/>
          <a:chExt cx="0" cy="0"/>
        </a:xfrm>
      </p:grpSpPr>
      <p:sp>
        <p:nvSpPr>
          <p:cNvPr id="100" name="Google Shape;100;p14"/>
          <p:cNvSpPr/>
          <p:nvPr>
            <p:ph idx="2" type="pic"/>
          </p:nvPr>
        </p:nvSpPr>
        <p:spPr>
          <a:xfrm>
            <a:off x="15" y="0"/>
            <a:ext cx="12191985" cy="4600574"/>
          </a:xfrm>
          <a:prstGeom prst="rect">
            <a:avLst/>
          </a:prstGeom>
          <a:noFill/>
          <a:ln>
            <a:noFill/>
          </a:ln>
        </p:spPr>
      </p:sp>
      <p:sp>
        <p:nvSpPr>
          <p:cNvPr id="101" name="Google Shape;101;p14"/>
          <p:cNvSpPr/>
          <p:nvPr/>
        </p:nvSpPr>
        <p:spPr>
          <a:xfrm>
            <a:off x="0" y="4600575"/>
            <a:ext cx="12188825" cy="2257425"/>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4"/>
          <p:cNvSpPr txBox="1"/>
          <p:nvPr>
            <p:ph type="title"/>
          </p:nvPr>
        </p:nvSpPr>
        <p:spPr>
          <a:xfrm>
            <a:off x="924115" y="4766395"/>
            <a:ext cx="10343769" cy="668611"/>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4"/>
          <p:cNvSpPr txBox="1"/>
          <p:nvPr>
            <p:ph idx="1" type="body"/>
          </p:nvPr>
        </p:nvSpPr>
        <p:spPr>
          <a:xfrm>
            <a:off x="924115" y="5435006"/>
            <a:ext cx="10343769" cy="757852"/>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000000"/>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04" name="Google Shape;104;p14"/>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05" name="Google Shape;105;p14"/>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06" name="Google Shape;106;p14"/>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07" name="Google Shape;107;p14"/>
          <p:cNvCxnSpPr/>
          <p:nvPr/>
        </p:nvCxnSpPr>
        <p:spPr>
          <a:xfrm>
            <a:off x="920940" y="5406763"/>
            <a:ext cx="10346944" cy="0"/>
          </a:xfrm>
          <a:prstGeom prst="straightConnector1">
            <a:avLst/>
          </a:prstGeom>
          <a:noFill/>
          <a:ln cap="sq" cmpd="sng" w="76200">
            <a:solidFill>
              <a:schemeClr val="accent1"/>
            </a:solidFill>
            <a:prstDash val="solid"/>
            <a:round/>
            <a:headEnd len="sm" w="sm" type="none"/>
            <a:tailEnd len="sm" w="sm" type="none"/>
          </a:ln>
        </p:spPr>
      </p:cxnSp>
      <p:sp>
        <p:nvSpPr>
          <p:cNvPr id="108" name="Google Shape;108;p1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icture with Caption" showMasterSp="0">
  <p:cSld name="Square Picture with Caption">
    <p:spTree>
      <p:nvGrpSpPr>
        <p:cNvPr id="110" name="Shape 110"/>
        <p:cNvGrpSpPr/>
        <p:nvPr/>
      </p:nvGrpSpPr>
      <p:grpSpPr>
        <a:xfrm>
          <a:off x="0" y="0"/>
          <a:ext cx="0" cy="0"/>
          <a:chOff x="0" y="0"/>
          <a:chExt cx="0" cy="0"/>
        </a:xfrm>
      </p:grpSpPr>
      <p:sp>
        <p:nvSpPr>
          <p:cNvPr id="111" name="Google Shape;111;p15"/>
          <p:cNvSpPr/>
          <p:nvPr>
            <p:ph idx="2" type="pic"/>
          </p:nvPr>
        </p:nvSpPr>
        <p:spPr>
          <a:xfrm>
            <a:off x="5391150" y="0"/>
            <a:ext cx="6864856" cy="6864856"/>
          </a:xfrm>
          <a:prstGeom prst="rect">
            <a:avLst/>
          </a:prstGeom>
          <a:noFill/>
          <a:ln>
            <a:noFill/>
          </a:ln>
        </p:spPr>
      </p:sp>
      <p:sp>
        <p:nvSpPr>
          <p:cNvPr id="112" name="Google Shape;112;p15"/>
          <p:cNvSpPr/>
          <p:nvPr/>
        </p:nvSpPr>
        <p:spPr>
          <a:xfrm>
            <a:off x="0" y="0"/>
            <a:ext cx="5391149" cy="6858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5"/>
          <p:cNvSpPr txBox="1"/>
          <p:nvPr>
            <p:ph type="title"/>
          </p:nvPr>
        </p:nvSpPr>
        <p:spPr>
          <a:xfrm>
            <a:off x="838200" y="645505"/>
            <a:ext cx="424815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5"/>
          <p:cNvSpPr txBox="1"/>
          <p:nvPr>
            <p:ph idx="1" type="body"/>
          </p:nvPr>
        </p:nvSpPr>
        <p:spPr>
          <a:xfrm>
            <a:off x="838200" y="2977226"/>
            <a:ext cx="424815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15" name="Google Shape;115;p15"/>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16" name="Google Shape;116;p15"/>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17" name="Google Shape;117;p15"/>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18" name="Google Shape;118;p15"/>
          <p:cNvCxnSpPr/>
          <p:nvPr/>
        </p:nvCxnSpPr>
        <p:spPr>
          <a:xfrm>
            <a:off x="838200" y="2885289"/>
            <a:ext cx="4248150" cy="0"/>
          </a:xfrm>
          <a:prstGeom prst="straightConnector1">
            <a:avLst/>
          </a:prstGeom>
          <a:noFill/>
          <a:ln cap="sq" cmpd="sng" w="76200">
            <a:solidFill>
              <a:schemeClr val="accent1"/>
            </a:solidFill>
            <a:prstDash val="solid"/>
            <a:round/>
            <a:headEnd len="sm" w="sm" type="none"/>
            <a:tailEnd len="sm" w="sm" type="none"/>
          </a:ln>
        </p:spPr>
      </p:cxnSp>
      <p:sp>
        <p:nvSpPr>
          <p:cNvPr id="119" name="Google Shape;119;p1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cSld name="End">
    <p:bg>
      <p:bgPr>
        <a:solidFill>
          <a:schemeClr val="accent1"/>
        </a:solidFill>
      </p:bgPr>
    </p:bg>
    <p:spTree>
      <p:nvGrpSpPr>
        <p:cNvPr id="121" name="Shape 121"/>
        <p:cNvGrpSpPr/>
        <p:nvPr/>
      </p:nvGrpSpPr>
      <p:grpSpPr>
        <a:xfrm>
          <a:off x="0" y="0"/>
          <a:ext cx="0" cy="0"/>
          <a:chOff x="0" y="0"/>
          <a:chExt cx="0" cy="0"/>
        </a:xfrm>
      </p:grpSpPr>
      <p:sp>
        <p:nvSpPr>
          <p:cNvPr id="122" name="Google Shape;122;p1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24" name="Google Shape;124;p16"/>
          <p:cNvCxnSpPr/>
          <p:nvPr/>
        </p:nvCxnSpPr>
        <p:spPr>
          <a:xfrm>
            <a:off x="1171575" y="4343400"/>
            <a:ext cx="9906000" cy="0"/>
          </a:xfrm>
          <a:prstGeom prst="straightConnector1">
            <a:avLst/>
          </a:prstGeom>
          <a:noFill/>
          <a:ln cap="sq" cmpd="sng" w="76200">
            <a:solidFill>
              <a:schemeClr val="lt2"/>
            </a:solidFill>
            <a:prstDash val="solid"/>
            <a:round/>
            <a:headEnd len="sm" w="sm" type="none"/>
            <a:tailEnd len="sm" w="sm" type="none"/>
          </a:ln>
        </p:spPr>
      </p:cxnSp>
      <p:sp>
        <p:nvSpPr>
          <p:cNvPr id="125" name="Google Shape;125;p1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ernate" showMasterSp="0">
  <p:cSld name="Title Slide - Alternate">
    <p:bg>
      <p:bgPr>
        <a:blipFill>
          <a:blip r:embed="rId2">
            <a:alphaModFix/>
          </a:blip>
          <a:stretch>
            <a:fillRect/>
          </a:stretch>
        </a:blipFill>
      </p:bgPr>
    </p:bg>
    <p:spTree>
      <p:nvGrpSpPr>
        <p:cNvPr id="127" name="Shape 127"/>
        <p:cNvGrpSpPr/>
        <p:nvPr/>
      </p:nvGrpSpPr>
      <p:grpSpPr>
        <a:xfrm>
          <a:off x="0" y="0"/>
          <a:ext cx="0" cy="0"/>
          <a:chOff x="0" y="0"/>
          <a:chExt cx="0" cy="0"/>
        </a:xfrm>
      </p:grpSpPr>
      <p:sp>
        <p:nvSpPr>
          <p:cNvPr id="128" name="Google Shape;128;p17"/>
          <p:cNvSpPr/>
          <p:nvPr/>
        </p:nvSpPr>
        <p:spPr>
          <a:xfrm>
            <a:off x="0" y="5598621"/>
            <a:ext cx="12192000" cy="12593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17"/>
          <p:cNvSpPr txBox="1"/>
          <p:nvPr>
            <p:ph type="ctrTitle"/>
          </p:nvPr>
        </p:nvSpPr>
        <p:spPr>
          <a:xfrm>
            <a:off x="1097280" y="1645920"/>
            <a:ext cx="10058400" cy="4275486"/>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0" name="Google Shape;130;p17"/>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131" name="Google Shape;131;p17"/>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132" name="Google Shape;132;p17"/>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
        <p:nvSpPr>
          <p:cNvPr id="133" name="Google Shape;133;p17"/>
          <p:cNvSpPr txBox="1"/>
          <p:nvPr>
            <p:ph idx="1" type="subTitle"/>
          </p:nvPr>
        </p:nvSpPr>
        <p:spPr>
          <a:xfrm>
            <a:off x="1097280" y="228600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34" name="Google Shape;134;p1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8"/>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38" name="Google Shape;138;p1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19"/>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9"/>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3" name="Google Shape;143;p1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ajor" showMasterSp="0">
  <p:cSld name="Section Separator - Major">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3"/>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5" name="Google Shape;25;p3"/>
          <p:cNvPicPr preferRelativeResize="0"/>
          <p:nvPr/>
        </p:nvPicPr>
        <p:blipFill rotWithShape="1">
          <a:blip r:embed="rId3">
            <a:alphaModFix/>
          </a:blip>
          <a:srcRect b="8933" l="6481" r="3738" t="7062"/>
          <a:stretch/>
        </p:blipFill>
        <p:spPr>
          <a:xfrm>
            <a:off x="1097280" y="6481397"/>
            <a:ext cx="569369" cy="180000"/>
          </a:xfrm>
          <a:prstGeom prst="rect">
            <a:avLst/>
          </a:prstGeom>
          <a:noFill/>
          <a:ln>
            <a:noFill/>
          </a:ln>
        </p:spPr>
      </p:pic>
      <p:pic>
        <p:nvPicPr>
          <p:cNvPr id="26" name="Google Shape;26;p3"/>
          <p:cNvPicPr preferRelativeResize="0"/>
          <p:nvPr/>
        </p:nvPicPr>
        <p:blipFill rotWithShape="1">
          <a:blip r:embed="rId4">
            <a:alphaModFix/>
          </a:blip>
          <a:srcRect b="0" l="0" r="0" t="0"/>
          <a:stretch/>
        </p:blipFill>
        <p:spPr>
          <a:xfrm>
            <a:off x="1799100" y="6391397"/>
            <a:ext cx="375522" cy="360000"/>
          </a:xfrm>
          <a:prstGeom prst="rect">
            <a:avLst/>
          </a:prstGeom>
          <a:noFill/>
          <a:ln>
            <a:noFill/>
          </a:ln>
        </p:spPr>
      </p:pic>
      <p:pic>
        <p:nvPicPr>
          <p:cNvPr id="27" name="Google Shape;27;p3"/>
          <p:cNvPicPr preferRelativeResize="0"/>
          <p:nvPr/>
        </p:nvPicPr>
        <p:blipFill rotWithShape="1">
          <a:blip r:embed="rId5">
            <a:alphaModFix/>
          </a:blip>
          <a:srcRect b="0" l="0" r="0" t="0"/>
          <a:stretch/>
        </p:blipFill>
        <p:spPr>
          <a:xfrm>
            <a:off x="5687115" y="6391397"/>
            <a:ext cx="817770" cy="270000"/>
          </a:xfrm>
          <a:prstGeom prst="rect">
            <a:avLst/>
          </a:prstGeom>
          <a:noFill/>
          <a:ln>
            <a:noFill/>
          </a:ln>
        </p:spPr>
      </p:pic>
      <p:sp>
        <p:nvSpPr>
          <p:cNvPr id="28" name="Google Shape;28;p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33" name="Google Shape;33;p4"/>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4" name="Google Shape;34;p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8" name="Google Shape;38;p5"/>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9" name="Google Shape;39;p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inor">
  <p:cSld name="Section Separator - Minor">
    <p:bg>
      <p:bgPr>
        <a:solidFill>
          <a:schemeClr val="lt1"/>
        </a:solidFill>
      </p:bgPr>
    </p:bg>
    <p:spTree>
      <p:nvGrpSpPr>
        <p:cNvPr id="41" name="Shape 41"/>
        <p:cNvGrpSpPr/>
        <p:nvPr/>
      </p:nvGrpSpPr>
      <p:grpSpPr>
        <a:xfrm>
          <a:off x="0" y="0"/>
          <a:ext cx="0" cy="0"/>
          <a:chOff x="0" y="0"/>
          <a:chExt cx="0" cy="0"/>
        </a:xfrm>
      </p:grpSpPr>
      <p:sp>
        <p:nvSpPr>
          <p:cNvPr id="42" name="Google Shape;42;p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44" name="Google Shape;44;p6"/>
          <p:cNvCxnSpPr/>
          <p:nvPr/>
        </p:nvCxnSpPr>
        <p:spPr>
          <a:xfrm>
            <a:off x="1171575" y="4343400"/>
            <a:ext cx="9906000" cy="0"/>
          </a:xfrm>
          <a:prstGeom prst="straightConnector1">
            <a:avLst/>
          </a:prstGeom>
          <a:noFill/>
          <a:ln cap="sq" cmpd="sng" w="152400">
            <a:solidFill>
              <a:schemeClr val="accent1"/>
            </a:solidFill>
            <a:prstDash val="solid"/>
            <a:round/>
            <a:headEnd len="sm" w="sm" type="none"/>
            <a:tailEnd len="sm" w="sm" type="none"/>
          </a:ln>
        </p:spPr>
      </p:cxnSp>
      <p:sp>
        <p:nvSpPr>
          <p:cNvPr id="45" name="Google Shape;45;p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Point">
  <p:cSld name="Key Point">
    <p:bg>
      <p:bgPr>
        <a:solidFill>
          <a:schemeClr val="lt1"/>
        </a:solidFill>
      </p:bgPr>
    </p:bg>
    <p:spTree>
      <p:nvGrpSpPr>
        <p:cNvPr id="47" name="Shape 47"/>
        <p:cNvGrpSpPr/>
        <p:nvPr/>
      </p:nvGrpSpPr>
      <p:grpSpPr>
        <a:xfrm>
          <a:off x="0" y="0"/>
          <a:ext cx="0" cy="0"/>
          <a:chOff x="0" y="0"/>
          <a:chExt cx="0" cy="0"/>
        </a:xfrm>
      </p:grpSpPr>
      <p:sp>
        <p:nvSpPr>
          <p:cNvPr id="48" name="Google Shape;48;p7"/>
          <p:cNvSpPr txBox="1"/>
          <p:nvPr>
            <p:ph type="ctrTitle"/>
          </p:nvPr>
        </p:nvSpPr>
        <p:spPr>
          <a:xfrm>
            <a:off x="1097280" y="758951"/>
            <a:ext cx="10058400" cy="5146549"/>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49" name="Google Shape;49;p7"/>
          <p:cNvCxnSpPr/>
          <p:nvPr/>
        </p:nvCxnSpPr>
        <p:spPr>
          <a:xfrm>
            <a:off x="1143000" y="5895975"/>
            <a:ext cx="10012680" cy="9525"/>
          </a:xfrm>
          <a:prstGeom prst="straightConnector1">
            <a:avLst/>
          </a:prstGeom>
          <a:noFill/>
          <a:ln cap="sq" cmpd="sng" w="152400">
            <a:solidFill>
              <a:schemeClr val="accent1"/>
            </a:solidFill>
            <a:prstDash val="solid"/>
            <a:round/>
            <a:headEnd len="sm" w="sm" type="none"/>
            <a:tailEnd len="sm" w="sm" type="none"/>
          </a:ln>
        </p:spPr>
      </p:cxnSp>
      <p:sp>
        <p:nvSpPr>
          <p:cNvPr id="50" name="Google Shape;50;p7"/>
          <p:cNvSpPr txBox="1"/>
          <p:nvPr/>
        </p:nvSpPr>
        <p:spPr>
          <a:xfrm>
            <a:off x="10393193" y="167670"/>
            <a:ext cx="1114426" cy="1569660"/>
          </a:xfrm>
          <a:prstGeom prst="rect">
            <a:avLst/>
          </a:prstGeom>
          <a:noFill/>
          <a:ln>
            <a:noFill/>
          </a:ln>
          <a:effectLst>
            <a:outerShdw blurRad="63500" sx="102000" rotWithShape="0" algn="ctr" sy="102000">
              <a:srgbClr val="D9D9D9">
                <a:alpha val="40000"/>
              </a:srgb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accent1"/>
                </a:solidFill>
                <a:latin typeface="Arial"/>
                <a:ea typeface="Arial"/>
                <a:cs typeface="Arial"/>
                <a:sym typeface="Arial"/>
              </a:rPr>
              <a:t>🢇</a:t>
            </a:r>
            <a:endParaRPr b="1" i="0" sz="9600" u="none" cap="none" strike="noStrike">
              <a:solidFill>
                <a:schemeClr val="accent1"/>
              </a:solidFill>
              <a:latin typeface="Arial"/>
              <a:ea typeface="Arial"/>
              <a:cs typeface="Arial"/>
              <a:sym typeface="Arial"/>
            </a:endParaRPr>
          </a:p>
        </p:txBody>
      </p:sp>
      <p:sp>
        <p:nvSpPr>
          <p:cNvPr id="51" name="Google Shape;51;p7"/>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8"/>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57" name="Google Shape;57;p8"/>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58" name="Google Shape;58;p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60" name="Shape 60"/>
        <p:cNvGrpSpPr/>
        <p:nvPr/>
      </p:nvGrpSpPr>
      <p:grpSpPr>
        <a:xfrm>
          <a:off x="0" y="0"/>
          <a:ext cx="0" cy="0"/>
          <a:chOff x="0" y="0"/>
          <a:chExt cx="0" cy="0"/>
        </a:xfrm>
      </p:grpSpPr>
      <p:sp>
        <p:nvSpPr>
          <p:cNvPr id="61" name="Google Shape;61;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 type="body"/>
          </p:nvPr>
        </p:nvSpPr>
        <p:spPr>
          <a:xfrm>
            <a:off x="1097279"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p9"/>
          <p:cNvSpPr txBox="1"/>
          <p:nvPr>
            <p:ph idx="2" type="body"/>
          </p:nvPr>
        </p:nvSpPr>
        <p:spPr>
          <a:xfrm>
            <a:off x="79156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64" name="Google Shape;64;p9"/>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65" name="Google Shape;65;p9"/>
          <p:cNvSpPr txBox="1"/>
          <p:nvPr>
            <p:ph idx="3" type="body"/>
          </p:nvPr>
        </p:nvSpPr>
        <p:spPr>
          <a:xfrm>
            <a:off x="45064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6" name="Google Shape;66;p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1" name="Google Shape;71;p10"/>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2" name="Google Shape;72;p10"/>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3" name="Google Shape;73;p10"/>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74" name="Google Shape;74;p10"/>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75" name="Google Shape;75;p10"/>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22" Type="http://schemas.openxmlformats.org/officeDocument/2006/relationships/theme" Target="../theme/theme2.xml"/><Relationship Id="rId10" Type="http://schemas.openxmlformats.org/officeDocument/2006/relationships/slideLayout" Target="../slideLayouts/slideLayout7.xml"/><Relationship Id="rId21" Type="http://schemas.openxmlformats.org/officeDocument/2006/relationships/slideLayout" Target="../slideLayouts/slideLayout18.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5.png"/><Relationship Id="rId2" Type="http://schemas.openxmlformats.org/officeDocument/2006/relationships/image" Target="../media/image2.png"/><Relationship Id="rId3" Type="http://schemas.openxmlformats.org/officeDocument/2006/relationships/image" Target="../media/image7.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656565"/>
                </a:solidFill>
                <a:latin typeface="Arial"/>
                <a:ea typeface="Arial"/>
                <a:cs typeface="Arial"/>
                <a:sym typeface="Arial"/>
              </a:defRPr>
            </a:lvl9pPr>
          </a:lstStyle>
          <a:p/>
        </p:txBody>
      </p:sp>
      <p:pic>
        <p:nvPicPr>
          <p:cNvPr id="12" name="Google Shape;12;p1"/>
          <p:cNvPicPr preferRelativeResize="0"/>
          <p:nvPr/>
        </p:nvPicPr>
        <p:blipFill rotWithShape="1">
          <a:blip r:embed="rId1">
            <a:alphaModFix/>
          </a:blip>
          <a:srcRect b="8933" l="6481" r="3738" t="7062"/>
          <a:stretch/>
        </p:blipFill>
        <p:spPr>
          <a:xfrm>
            <a:off x="1097280" y="6481397"/>
            <a:ext cx="569369" cy="180000"/>
          </a:xfrm>
          <a:prstGeom prst="rect">
            <a:avLst/>
          </a:prstGeom>
          <a:noFill/>
          <a:ln>
            <a:noFill/>
          </a:ln>
        </p:spPr>
      </p:pic>
      <p:pic>
        <p:nvPicPr>
          <p:cNvPr id="13" name="Google Shape;13;p1"/>
          <p:cNvPicPr preferRelativeResize="0"/>
          <p:nvPr/>
        </p:nvPicPr>
        <p:blipFill rotWithShape="1">
          <a:blip r:embed="rId2">
            <a:alphaModFix/>
          </a:blip>
          <a:srcRect b="0" l="0" r="0" t="0"/>
          <a:stretch/>
        </p:blipFill>
        <p:spPr>
          <a:xfrm>
            <a:off x="1799100" y="6391397"/>
            <a:ext cx="375522" cy="360000"/>
          </a:xfrm>
          <a:prstGeom prst="rect">
            <a:avLst/>
          </a:prstGeom>
          <a:noFill/>
          <a:ln>
            <a:noFill/>
          </a:ln>
        </p:spPr>
      </p:pic>
      <p:pic>
        <p:nvPicPr>
          <p:cNvPr id="14" name="Google Shape;14;p1"/>
          <p:cNvPicPr preferRelativeResize="0"/>
          <p:nvPr/>
        </p:nvPicPr>
        <p:blipFill rotWithShape="1">
          <a:blip r:embed="rId3">
            <a:alphaModFix/>
          </a:blip>
          <a:srcRect b="0" l="0" r="0" t="0"/>
          <a:stretch/>
        </p:blipFill>
        <p:spPr>
          <a:xfrm>
            <a:off x="5687115" y="6391397"/>
            <a:ext cx="817770" cy="270000"/>
          </a:xfrm>
          <a:prstGeom prst="rect">
            <a:avLst/>
          </a:prstGeom>
          <a:noFill/>
          <a:ln>
            <a:noFill/>
          </a:ln>
        </p:spPr>
      </p:pic>
      <p:sp>
        <p:nvSpPr>
          <p:cNvPr id="15" name="Google Shape;15;p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tkdodo.eu/blog/mastering-mutations-in-react-quer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FFFFFF"/>
              </a:buClr>
              <a:buSzPts val="7200"/>
              <a:buFont typeface="Arial"/>
              <a:buNone/>
            </a:pPr>
            <a:r>
              <a:rPr lang="en-US" sz="2900"/>
              <a:t>1_ReactJS-2: Mutations - SYNC (20 Minutes)</a:t>
            </a:r>
            <a:endParaRPr sz="2900"/>
          </a:p>
        </p:txBody>
      </p:sp>
      <p:sp>
        <p:nvSpPr>
          <p:cNvPr id="150" name="Google Shape;150;p20"/>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MEAN/MERN STACK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Mutations </a:t>
            </a:r>
            <a:endParaRPr sz="3300"/>
          </a:p>
        </p:txBody>
      </p:sp>
      <p:sp>
        <p:nvSpPr>
          <p:cNvPr id="218" name="Google Shape;218;p2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19" name="Google Shape;219;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20" name="Google Shape;220;p29"/>
          <p:cNvGraphicFramePr/>
          <p:nvPr/>
        </p:nvGraphicFramePr>
        <p:xfrm>
          <a:off x="1066800" y="1731213"/>
          <a:ext cx="3000000" cy="3000000"/>
        </p:xfrm>
        <a:graphic>
          <a:graphicData uri="http://schemas.openxmlformats.org/drawingml/2006/table">
            <a:tbl>
              <a:tblPr>
                <a:noFill/>
                <a:tableStyleId>{01EDB37A-4AFE-4FC7-A3D5-6BD726B1E972}</a:tableStyleId>
              </a:tblPr>
              <a:tblGrid>
                <a:gridCol w="10809900"/>
              </a:tblGrid>
              <a:tr h="344550">
                <a:tc>
                  <a:txBody>
                    <a:bodyPr/>
                    <a:lstStyle/>
                    <a:p>
                      <a:pPr indent="-304800" lvl="0" marL="914400" marR="0" rtl="0" algn="l">
                        <a:lnSpc>
                          <a:spcPct val="100000"/>
                        </a:lnSpc>
                        <a:spcBef>
                          <a:spcPts val="0"/>
                        </a:spcBef>
                        <a:spcAft>
                          <a:spcPts val="0"/>
                        </a:spcAft>
                        <a:buClr>
                          <a:srgbClr val="000000"/>
                        </a:buClr>
                        <a:buSzPts val="1200"/>
                        <a:buFont typeface="Noto Sans Symbols"/>
                        <a:buChar char="o"/>
                      </a:pPr>
                      <a:r>
                        <a:rPr lang="en-US" sz="1200" u="none" cap="none" strike="noStrike">
                          <a:latin typeface="Times New Roman"/>
                          <a:ea typeface="Times New Roman"/>
                          <a:cs typeface="Times New Roman"/>
                          <a:sym typeface="Times New Roman"/>
                        </a:rPr>
                        <a:t>When returning a promise in any of the callback functions it will first be awaited before the next callback is called:</a:t>
                      </a:r>
                      <a:endParaRPr sz="1050" u="none" cap="none" strike="noStrike">
                        <a:solidFill>
                          <a:srgbClr val="293742"/>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8287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  </a:t>
                      </a:r>
                      <a:r>
                        <a:rPr lang="en-US" sz="1050" u="none" cap="none" strike="noStrike">
                          <a:solidFill>
                            <a:srgbClr val="DB2C6F"/>
                          </a:solidFill>
                          <a:latin typeface="Consolas"/>
                          <a:ea typeface="Consolas"/>
                          <a:cs typeface="Consolas"/>
                          <a:sym typeface="Consolas"/>
                        </a:rPr>
                        <a:t>useMutation</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addTodo</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2   </a:t>
                      </a:r>
                      <a:r>
                        <a:rPr lang="en-US" sz="1050" u="none" cap="none" strike="noStrike">
                          <a:solidFill>
                            <a:srgbClr val="DB2C6F"/>
                          </a:solidFill>
                          <a:latin typeface="Consolas"/>
                          <a:ea typeface="Consolas"/>
                          <a:cs typeface="Consolas"/>
                          <a:sym typeface="Consolas"/>
                        </a:rPr>
                        <a:t>onSuccess</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1A56DB"/>
                          </a:solidFill>
                          <a:latin typeface="Consolas"/>
                          <a:ea typeface="Consolas"/>
                          <a:cs typeface="Consolas"/>
                          <a:sym typeface="Consolas"/>
                        </a:rPr>
                        <a:t>async</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=&gt;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3     console</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log</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"I'm first!"</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4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5   </a:t>
                      </a:r>
                      <a:r>
                        <a:rPr lang="en-US" sz="1050" u="none" cap="none" strike="noStrike">
                          <a:solidFill>
                            <a:srgbClr val="DB2C6F"/>
                          </a:solidFill>
                          <a:latin typeface="Consolas"/>
                          <a:ea typeface="Consolas"/>
                          <a:cs typeface="Consolas"/>
                          <a:sym typeface="Consolas"/>
                        </a:rPr>
                        <a:t>onSettled</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1A56DB"/>
                          </a:solidFill>
                          <a:latin typeface="Consolas"/>
                          <a:ea typeface="Consolas"/>
                          <a:cs typeface="Consolas"/>
                          <a:sym typeface="Consolas"/>
                        </a:rPr>
                        <a:t>async</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=&gt;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6     console</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log</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"I'm second!"</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7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8 </a:t>
                      </a:r>
                      <a:r>
                        <a:rPr lang="en-US" sz="1050" u="none" cap="none" strike="noStrike">
                          <a:solidFill>
                            <a:srgbClr val="394B59"/>
                          </a:solidFill>
                          <a:latin typeface="Consolas"/>
                          <a:ea typeface="Consolas"/>
                          <a:cs typeface="Consolas"/>
                          <a:sym typeface="Consolas"/>
                        </a:rPr>
                        <a:t>})</a:t>
                      </a:r>
                      <a:endParaRPr sz="1200" u="none" cap="none" strike="noStrike">
                        <a:solidFill>
                          <a:srgbClr val="D6DEEB"/>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AD1DC"/>
                    </a:solidFill>
                  </a:tcPr>
                </a:tc>
              </a:tr>
              <a:tr h="5081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might find that you want to trigger additional callbacks than the ones defined on useMutation when calling mutate. This can be used to trigger component-specific side effects.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To do that, you can provide any of the same callback options to the mutate function after your mutation variable. Supported overrides include: onSuccess, onError and onSettled. Please keep in mind that those additional callbacks won't run if your component unmounts before the mutation finishes.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Mutations </a:t>
            </a:r>
            <a:endParaRPr sz="3300"/>
          </a:p>
        </p:txBody>
      </p:sp>
      <p:sp>
        <p:nvSpPr>
          <p:cNvPr id="226" name="Google Shape;226;p3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27" name="Google Shape;227;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28" name="Google Shape;228;p30"/>
          <p:cNvGraphicFramePr/>
          <p:nvPr/>
        </p:nvGraphicFramePr>
        <p:xfrm>
          <a:off x="1066800" y="1731213"/>
          <a:ext cx="3000000" cy="3000000"/>
        </p:xfrm>
        <a:graphic>
          <a:graphicData uri="http://schemas.openxmlformats.org/drawingml/2006/table">
            <a:tbl>
              <a:tblPr>
                <a:noFill/>
                <a:tableStyleId>{01EDB37A-4AFE-4FC7-A3D5-6BD726B1E972}</a:tableStyleId>
              </a:tblPr>
              <a:tblGrid>
                <a:gridCol w="10809900"/>
              </a:tblGrid>
              <a:tr h="8287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 </a:t>
                      </a:r>
                      <a:r>
                        <a:rPr lang="en-US" sz="1050" u="none" cap="none" strike="noStrike">
                          <a:solidFill>
                            <a:srgbClr val="DB2C6F"/>
                          </a:solidFill>
                          <a:latin typeface="Consolas"/>
                          <a:ea typeface="Consolas"/>
                          <a:cs typeface="Consolas"/>
                          <a:sym typeface="Consolas"/>
                        </a:rPr>
                        <a:t>useMutation</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addTodo</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2   </a:t>
                      </a:r>
                      <a:r>
                        <a:rPr lang="en-US" sz="1050" u="none" cap="none" strike="noStrike">
                          <a:solidFill>
                            <a:srgbClr val="DB2C6F"/>
                          </a:solidFill>
                          <a:latin typeface="Consolas"/>
                          <a:ea typeface="Consolas"/>
                          <a:cs typeface="Consolas"/>
                          <a:sym typeface="Consolas"/>
                        </a:rPr>
                        <a:t>onSuccess</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data</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variables</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context</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=&gt;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3     </a:t>
                      </a:r>
                      <a:r>
                        <a:rPr i="1" lang="en-US" sz="1050" u="none" cap="none" strike="noStrike">
                          <a:solidFill>
                            <a:srgbClr val="A7B6C2"/>
                          </a:solidFill>
                          <a:latin typeface="Consolas"/>
                          <a:ea typeface="Consolas"/>
                          <a:cs typeface="Consolas"/>
                          <a:sym typeface="Consolas"/>
                        </a:rPr>
                        <a:t>// I will fire first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4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5   </a:t>
                      </a:r>
                      <a:r>
                        <a:rPr lang="en-US" sz="1050" u="none" cap="none" strike="noStrike">
                          <a:solidFill>
                            <a:srgbClr val="DB2C6F"/>
                          </a:solidFill>
                          <a:latin typeface="Consolas"/>
                          <a:ea typeface="Consolas"/>
                          <a:cs typeface="Consolas"/>
                          <a:sym typeface="Consolas"/>
                        </a:rPr>
                        <a:t>onError</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error</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variables</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context</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=&gt;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6     </a:t>
                      </a:r>
                      <a:r>
                        <a:rPr i="1" lang="en-US" sz="1050" u="none" cap="none" strike="noStrike">
                          <a:solidFill>
                            <a:srgbClr val="A7B6C2"/>
                          </a:solidFill>
                          <a:latin typeface="Consolas"/>
                          <a:ea typeface="Consolas"/>
                          <a:cs typeface="Consolas"/>
                          <a:sym typeface="Consolas"/>
                        </a:rPr>
                        <a:t>// I will fire first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7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8   </a:t>
                      </a:r>
                      <a:r>
                        <a:rPr lang="en-US" sz="1050" u="none" cap="none" strike="noStrike">
                          <a:solidFill>
                            <a:srgbClr val="DB2C6F"/>
                          </a:solidFill>
                          <a:latin typeface="Consolas"/>
                          <a:ea typeface="Consolas"/>
                          <a:cs typeface="Consolas"/>
                          <a:sym typeface="Consolas"/>
                        </a:rPr>
                        <a:t>onSettled</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data</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error</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variables</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context</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=&gt;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9     </a:t>
                      </a:r>
                      <a:r>
                        <a:rPr i="1" lang="en-US" sz="1050" u="none" cap="none" strike="noStrike">
                          <a:solidFill>
                            <a:srgbClr val="A7B6C2"/>
                          </a:solidFill>
                          <a:latin typeface="Consolas"/>
                          <a:ea typeface="Consolas"/>
                          <a:cs typeface="Consolas"/>
                          <a:sym typeface="Consolas"/>
                        </a:rPr>
                        <a:t>// I will fire first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10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11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12 </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13 </a:t>
                      </a:r>
                      <a:r>
                        <a:rPr lang="en-US" sz="1050" u="none" cap="none" strike="noStrike">
                          <a:solidFill>
                            <a:srgbClr val="DB2C6F"/>
                          </a:solidFill>
                          <a:latin typeface="Consolas"/>
                          <a:ea typeface="Consolas"/>
                          <a:cs typeface="Consolas"/>
                          <a:sym typeface="Consolas"/>
                        </a:rPr>
                        <a:t>mutate</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todo</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14   </a:t>
                      </a:r>
                      <a:r>
                        <a:rPr lang="en-US" sz="1050" u="none" cap="none" strike="noStrike">
                          <a:solidFill>
                            <a:srgbClr val="DB2C6F"/>
                          </a:solidFill>
                          <a:latin typeface="Consolas"/>
                          <a:ea typeface="Consolas"/>
                          <a:cs typeface="Consolas"/>
                          <a:sym typeface="Consolas"/>
                        </a:rPr>
                        <a:t>onSuccess</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data</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variables</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context</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=&gt;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15     </a:t>
                      </a:r>
                      <a:r>
                        <a:rPr i="1" lang="en-US" sz="1050" u="none" cap="none" strike="noStrike">
                          <a:solidFill>
                            <a:srgbClr val="A7B6C2"/>
                          </a:solidFill>
                          <a:latin typeface="Consolas"/>
                          <a:ea typeface="Consolas"/>
                          <a:cs typeface="Consolas"/>
                          <a:sym typeface="Consolas"/>
                        </a:rPr>
                        <a:t>// I will fire second!</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16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17   </a:t>
                      </a:r>
                      <a:r>
                        <a:rPr lang="en-US" sz="1050" u="none" cap="none" strike="noStrike">
                          <a:solidFill>
                            <a:srgbClr val="DB2C6F"/>
                          </a:solidFill>
                          <a:latin typeface="Consolas"/>
                          <a:ea typeface="Consolas"/>
                          <a:cs typeface="Consolas"/>
                          <a:sym typeface="Consolas"/>
                        </a:rPr>
                        <a:t>onError</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error</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variables</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context</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=&gt;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18     </a:t>
                      </a:r>
                      <a:r>
                        <a:rPr i="1" lang="en-US" sz="1050" u="none" cap="none" strike="noStrike">
                          <a:solidFill>
                            <a:srgbClr val="A7B6C2"/>
                          </a:solidFill>
                          <a:latin typeface="Consolas"/>
                          <a:ea typeface="Consolas"/>
                          <a:cs typeface="Consolas"/>
                          <a:sym typeface="Consolas"/>
                        </a:rPr>
                        <a:t>// I will fire second!</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19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20   </a:t>
                      </a:r>
                      <a:r>
                        <a:rPr lang="en-US" sz="1050" u="none" cap="none" strike="noStrike">
                          <a:solidFill>
                            <a:srgbClr val="DB2C6F"/>
                          </a:solidFill>
                          <a:latin typeface="Consolas"/>
                          <a:ea typeface="Consolas"/>
                          <a:cs typeface="Consolas"/>
                          <a:sym typeface="Consolas"/>
                        </a:rPr>
                        <a:t>onSettled</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data</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error</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variables</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context</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=&gt;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21     </a:t>
                      </a:r>
                      <a:r>
                        <a:rPr i="1" lang="en-US" sz="1050" u="none" cap="none" strike="noStrike">
                          <a:solidFill>
                            <a:srgbClr val="A7B6C2"/>
                          </a:solidFill>
                          <a:latin typeface="Consolas"/>
                          <a:ea typeface="Consolas"/>
                          <a:cs typeface="Consolas"/>
                          <a:sym typeface="Consolas"/>
                        </a:rPr>
                        <a:t>// I will fire second!</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22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23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AD1DC"/>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1"/>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Mutations </a:t>
            </a:r>
            <a:endParaRPr sz="3300"/>
          </a:p>
        </p:txBody>
      </p:sp>
      <p:sp>
        <p:nvSpPr>
          <p:cNvPr id="234" name="Google Shape;234;p3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35" name="Google Shape;235;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36" name="Google Shape;236;p31"/>
          <p:cNvGraphicFramePr/>
          <p:nvPr/>
        </p:nvGraphicFramePr>
        <p:xfrm>
          <a:off x="1066800" y="1731213"/>
          <a:ext cx="3000000" cy="3000000"/>
        </p:xfrm>
        <a:graphic>
          <a:graphicData uri="http://schemas.openxmlformats.org/drawingml/2006/table">
            <a:tbl>
              <a:tblPr>
                <a:noFill/>
                <a:tableStyleId>{01EDB37A-4AFE-4FC7-A3D5-6BD726B1E972}</a:tableStyleId>
              </a:tblPr>
              <a:tblGrid>
                <a:gridCol w="10809900"/>
              </a:tblGrid>
              <a:tr h="8287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Consecutive Mutations</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There is a slight difference in handling onSuccess, onError and onSettled callbacks when it comes to consecutive mutations. When passed to the mutate function, they will be fired up only once and only if the component is still mounted. This is due to the fact that mutation observer is removed and resubscribed every time when the mutate function is called. On the contrary, useMutation handlers execute for each mutate call.</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Promises</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Use mutateAsync instead of mutate to get a promise which will resolve on success or throw on an error. This can for example be used to compose side effects.</a:t>
                      </a:r>
                      <a:endParaRPr sz="1050" u="none" cap="none" strike="noStrike">
                        <a:solidFill>
                          <a:srgbClr val="293742"/>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8287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 </a:t>
                      </a:r>
                      <a:r>
                        <a:rPr lang="en-US" sz="1050" u="none" cap="none" strike="noStrike">
                          <a:solidFill>
                            <a:srgbClr val="1A56DB"/>
                          </a:solidFill>
                          <a:latin typeface="Consolas"/>
                          <a:ea typeface="Consolas"/>
                          <a:cs typeface="Consolas"/>
                          <a:sym typeface="Consolas"/>
                        </a:rPr>
                        <a:t>const</a:t>
                      </a:r>
                      <a:r>
                        <a:rPr lang="en-US" sz="1050" u="none" cap="none" strike="noStrike">
                          <a:solidFill>
                            <a:srgbClr val="293742"/>
                          </a:solidFill>
                          <a:latin typeface="Consolas"/>
                          <a:ea typeface="Consolas"/>
                          <a:cs typeface="Consolas"/>
                          <a:sym typeface="Consolas"/>
                        </a:rPr>
                        <a:t> mutation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DB2C6F"/>
                          </a:solidFill>
                          <a:latin typeface="Consolas"/>
                          <a:ea typeface="Consolas"/>
                          <a:cs typeface="Consolas"/>
                          <a:sym typeface="Consolas"/>
                        </a:rPr>
                        <a:t>useMutation</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addTodo</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2 </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3 </a:t>
                      </a:r>
                      <a:r>
                        <a:rPr lang="en-US" sz="1050" u="none" cap="none" strike="noStrike">
                          <a:solidFill>
                            <a:srgbClr val="1A56DB"/>
                          </a:solidFill>
                          <a:latin typeface="Consolas"/>
                          <a:ea typeface="Consolas"/>
                          <a:cs typeface="Consolas"/>
                          <a:sym typeface="Consolas"/>
                        </a:rPr>
                        <a:t>try</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4   </a:t>
                      </a:r>
                      <a:r>
                        <a:rPr lang="en-US" sz="1050" u="none" cap="none" strike="noStrike">
                          <a:solidFill>
                            <a:srgbClr val="1A56DB"/>
                          </a:solidFill>
                          <a:latin typeface="Consolas"/>
                          <a:ea typeface="Consolas"/>
                          <a:cs typeface="Consolas"/>
                          <a:sym typeface="Consolas"/>
                        </a:rPr>
                        <a:t>const</a:t>
                      </a:r>
                      <a:r>
                        <a:rPr lang="en-US" sz="1050" u="none" cap="none" strike="noStrike">
                          <a:solidFill>
                            <a:srgbClr val="293742"/>
                          </a:solidFill>
                          <a:latin typeface="Consolas"/>
                          <a:ea typeface="Consolas"/>
                          <a:cs typeface="Consolas"/>
                          <a:sym typeface="Consolas"/>
                        </a:rPr>
                        <a:t> todo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1A56DB"/>
                          </a:solidFill>
                          <a:latin typeface="Consolas"/>
                          <a:ea typeface="Consolas"/>
                          <a:cs typeface="Consolas"/>
                          <a:sym typeface="Consolas"/>
                        </a:rPr>
                        <a:t>await</a:t>
                      </a:r>
                      <a:r>
                        <a:rPr lang="en-US" sz="1050" u="none" cap="none" strike="noStrike">
                          <a:solidFill>
                            <a:srgbClr val="293742"/>
                          </a:solidFill>
                          <a:latin typeface="Consolas"/>
                          <a:ea typeface="Consolas"/>
                          <a:cs typeface="Consolas"/>
                          <a:sym typeface="Consolas"/>
                        </a:rPr>
                        <a:t> mutation</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mutateAsync</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todo</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5   console</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log</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todo</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6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1A56DB"/>
                          </a:solidFill>
                          <a:latin typeface="Consolas"/>
                          <a:ea typeface="Consolas"/>
                          <a:cs typeface="Consolas"/>
                          <a:sym typeface="Consolas"/>
                        </a:rPr>
                        <a:t>catch</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error</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7   console</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error</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error</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8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1A56DB"/>
                          </a:solidFill>
                          <a:latin typeface="Consolas"/>
                          <a:ea typeface="Consolas"/>
                          <a:cs typeface="Consolas"/>
                          <a:sym typeface="Consolas"/>
                        </a:rPr>
                        <a:t>finally</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9   console</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log</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'done'</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10 </a:t>
                      </a:r>
                      <a:r>
                        <a:rPr lang="en-US" sz="1050" u="none" cap="none" strike="noStrike">
                          <a:solidFill>
                            <a:srgbClr val="394B59"/>
                          </a:solidFill>
                          <a:latin typeface="Consolas"/>
                          <a:ea typeface="Consolas"/>
                          <a:cs typeface="Consolas"/>
                          <a:sym typeface="Consolas"/>
                        </a:rPr>
                        <a:t>}</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AD1DC"/>
                    </a:solidFill>
                  </a:tcPr>
                </a:tc>
              </a:tr>
              <a:tr h="4789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Retry</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By default React Query will not retry a mutation on error, but it is possible with the retry option:</a:t>
                      </a:r>
                      <a:endParaRPr sz="1050" u="none" cap="none" strike="noStrike">
                        <a:solidFill>
                          <a:srgbClr val="293742"/>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8287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 </a:t>
                      </a:r>
                      <a:r>
                        <a:rPr lang="en-US" sz="1050" u="none" cap="none" strike="noStrike">
                          <a:solidFill>
                            <a:srgbClr val="1A56DB"/>
                          </a:solidFill>
                          <a:latin typeface="Consolas"/>
                          <a:ea typeface="Consolas"/>
                          <a:cs typeface="Consolas"/>
                          <a:sym typeface="Consolas"/>
                        </a:rPr>
                        <a:t>const</a:t>
                      </a:r>
                      <a:r>
                        <a:rPr lang="en-US" sz="1050" u="none" cap="none" strike="noStrike">
                          <a:solidFill>
                            <a:srgbClr val="293742"/>
                          </a:solidFill>
                          <a:latin typeface="Consolas"/>
                          <a:ea typeface="Consolas"/>
                          <a:cs typeface="Consolas"/>
                          <a:sym typeface="Consolas"/>
                        </a:rPr>
                        <a:t> mutation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DB2C6F"/>
                          </a:solidFill>
                          <a:latin typeface="Consolas"/>
                          <a:ea typeface="Consolas"/>
                          <a:cs typeface="Consolas"/>
                          <a:sym typeface="Consolas"/>
                        </a:rPr>
                        <a:t>useMutation</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addTodo</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2   retry</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6ACAA"/>
                          </a:solidFill>
                          <a:latin typeface="Consolas"/>
                          <a:ea typeface="Consolas"/>
                          <a:cs typeface="Consolas"/>
                          <a:sym typeface="Consolas"/>
                        </a:rPr>
                        <a:t>3</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3 </a:t>
                      </a:r>
                      <a:r>
                        <a:rPr lang="en-US" sz="1050" u="none" cap="none" strike="noStrike">
                          <a:solidFill>
                            <a:srgbClr val="394B59"/>
                          </a:solidFill>
                          <a:latin typeface="Consolas"/>
                          <a:ea typeface="Consolas"/>
                          <a:cs typeface="Consolas"/>
                          <a:sym typeface="Consolas"/>
                        </a:rPr>
                        <a:t>})</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AD1DC"/>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2"/>
          <p:cNvSpPr txBox="1"/>
          <p:nvPr>
            <p:ph type="title"/>
          </p:nvPr>
        </p:nvSpPr>
        <p:spPr>
          <a:xfrm>
            <a:off x="1066800" y="46915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Mutations </a:t>
            </a:r>
            <a:endParaRPr sz="3300"/>
          </a:p>
        </p:txBody>
      </p:sp>
      <p:sp>
        <p:nvSpPr>
          <p:cNvPr id="242" name="Google Shape;242;p3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43" name="Google Shape;243;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44" name="Google Shape;244;p32"/>
          <p:cNvGraphicFramePr/>
          <p:nvPr/>
        </p:nvGraphicFramePr>
        <p:xfrm>
          <a:off x="1066800" y="1090438"/>
          <a:ext cx="3000000" cy="3000000"/>
        </p:xfrm>
        <a:graphic>
          <a:graphicData uri="http://schemas.openxmlformats.org/drawingml/2006/table">
            <a:tbl>
              <a:tblPr>
                <a:noFill/>
                <a:tableStyleId>{01EDB37A-4AFE-4FC7-A3D5-6BD726B1E972}</a:tableStyleId>
              </a:tblPr>
              <a:tblGrid>
                <a:gridCol w="5404950"/>
                <a:gridCol w="5404950"/>
              </a:tblGrid>
              <a:tr h="354775">
                <a:tc>
                  <a:txBody>
                    <a:bodyPr/>
                    <a:lstStyle/>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If mutations fail because the device is offline, they will be retried in the same order when the device reconnects.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o"/>
                      </a:pPr>
                      <a:r>
                        <a:rPr b="1" lang="en-US" sz="1200" u="none" cap="none" strike="noStrike">
                          <a:latin typeface="Times New Roman"/>
                          <a:ea typeface="Times New Roman"/>
                          <a:cs typeface="Times New Roman"/>
                          <a:sym typeface="Times New Roman"/>
                        </a:rPr>
                        <a:t>Persist Mutations: </a:t>
                      </a:r>
                      <a:r>
                        <a:rPr lang="en-US" sz="1200" u="none" cap="none" strike="noStrike">
                          <a:latin typeface="Times New Roman"/>
                          <a:ea typeface="Times New Roman"/>
                          <a:cs typeface="Times New Roman"/>
                          <a:sym typeface="Times New Roman"/>
                        </a:rPr>
                        <a:t>Mutations can be persisted to storage if needed and resumed at a later point. This can be done with the hydration functions: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For more information about mutations, have a look at </a:t>
                      </a:r>
                      <a:r>
                        <a:rPr lang="en-US" sz="1200" u="sng" cap="none" strike="noStrike">
                          <a:solidFill>
                            <a:schemeClr val="hlink"/>
                          </a:solidFill>
                          <a:latin typeface="Times New Roman"/>
                          <a:ea typeface="Times New Roman"/>
                          <a:cs typeface="Times New Roman"/>
                          <a:sym typeface="Times New Roman"/>
                          <a:hlinkClick r:id="rId3"/>
                        </a:rPr>
                        <a:t>Mastering Mutations in React Query</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47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 </a:t>
                      </a:r>
                      <a:r>
                        <a:rPr lang="en-US" sz="1050" u="none" cap="none" strike="noStrike">
                          <a:solidFill>
                            <a:srgbClr val="1A56DB"/>
                          </a:solidFill>
                          <a:latin typeface="Consolas"/>
                          <a:ea typeface="Consolas"/>
                          <a:cs typeface="Consolas"/>
                          <a:sym typeface="Consolas"/>
                        </a:rPr>
                        <a:t>const</a:t>
                      </a:r>
                      <a:r>
                        <a:rPr lang="en-US" sz="1050" u="none" cap="none" strike="noStrike">
                          <a:solidFill>
                            <a:srgbClr val="293742"/>
                          </a:solidFill>
                          <a:latin typeface="Consolas"/>
                          <a:ea typeface="Consolas"/>
                          <a:cs typeface="Consolas"/>
                          <a:sym typeface="Consolas"/>
                        </a:rPr>
                        <a:t> queryClient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1A56DB"/>
                          </a:solidFill>
                          <a:latin typeface="Consolas"/>
                          <a:ea typeface="Consolas"/>
                          <a:cs typeface="Consolas"/>
                          <a:sym typeface="Consolas"/>
                        </a:rPr>
                        <a:t>new</a:t>
                      </a:r>
                      <a:r>
                        <a:rPr lang="en-US" sz="1050" u="none" cap="none" strike="noStrike">
                          <a:solidFill>
                            <a:srgbClr val="293742"/>
                          </a:solidFill>
                          <a:latin typeface="Consolas"/>
                          <a:ea typeface="Consolas"/>
                          <a:cs typeface="Consolas"/>
                          <a:sym typeface="Consolas"/>
                        </a:rPr>
                        <a:t> QueryClient</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2 </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3 </a:t>
                      </a:r>
                      <a:r>
                        <a:rPr i="1" lang="en-US" sz="1050" u="none" cap="none" strike="noStrike">
                          <a:solidFill>
                            <a:srgbClr val="A7B6C2"/>
                          </a:solidFill>
                          <a:latin typeface="Consolas"/>
                          <a:ea typeface="Consolas"/>
                          <a:cs typeface="Consolas"/>
                          <a:sym typeface="Consolas"/>
                        </a:rPr>
                        <a:t>// Define the "addTodo" mutation</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4 queryClient</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setMutationDefaults</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'addTodo'</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5   mutationFn</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addTodo</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6   </a:t>
                      </a:r>
                      <a:r>
                        <a:rPr lang="en-US" sz="1050" u="none" cap="none" strike="noStrike">
                          <a:solidFill>
                            <a:srgbClr val="DB2C6F"/>
                          </a:solidFill>
                          <a:latin typeface="Consolas"/>
                          <a:ea typeface="Consolas"/>
                          <a:cs typeface="Consolas"/>
                          <a:sym typeface="Consolas"/>
                        </a:rPr>
                        <a:t>onMutate</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1A56DB"/>
                          </a:solidFill>
                          <a:latin typeface="Consolas"/>
                          <a:ea typeface="Consolas"/>
                          <a:cs typeface="Consolas"/>
                          <a:sym typeface="Consolas"/>
                        </a:rPr>
                        <a:t>async</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variables</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=&gt;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7     </a:t>
                      </a:r>
                      <a:r>
                        <a:rPr i="1" lang="en-US" sz="1050" u="none" cap="none" strike="noStrike">
                          <a:solidFill>
                            <a:srgbClr val="A7B6C2"/>
                          </a:solidFill>
                          <a:latin typeface="Consolas"/>
                          <a:ea typeface="Consolas"/>
                          <a:cs typeface="Consolas"/>
                          <a:sym typeface="Consolas"/>
                        </a:rPr>
                        <a:t>// Cancel current queries for the todos list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8     </a:t>
                      </a:r>
                      <a:r>
                        <a:rPr lang="en-US" sz="1050" u="none" cap="none" strike="noStrike">
                          <a:solidFill>
                            <a:srgbClr val="1A56DB"/>
                          </a:solidFill>
                          <a:latin typeface="Consolas"/>
                          <a:ea typeface="Consolas"/>
                          <a:cs typeface="Consolas"/>
                          <a:sym typeface="Consolas"/>
                        </a:rPr>
                        <a:t>await</a:t>
                      </a:r>
                      <a:r>
                        <a:rPr lang="en-US" sz="1050" u="none" cap="none" strike="noStrike">
                          <a:solidFill>
                            <a:srgbClr val="293742"/>
                          </a:solidFill>
                          <a:latin typeface="Consolas"/>
                          <a:ea typeface="Consolas"/>
                          <a:cs typeface="Consolas"/>
                          <a:sym typeface="Consolas"/>
                        </a:rPr>
                        <a:t> queryClient</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cancelQueries</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'todos'</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9 </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10     </a:t>
                      </a:r>
                      <a:r>
                        <a:rPr i="1" lang="en-US" sz="1050" u="none" cap="none" strike="noStrike">
                          <a:solidFill>
                            <a:srgbClr val="A7B6C2"/>
                          </a:solidFill>
                          <a:latin typeface="Consolas"/>
                          <a:ea typeface="Consolas"/>
                          <a:cs typeface="Consolas"/>
                          <a:sym typeface="Consolas"/>
                        </a:rPr>
                        <a:t>// Create optimistic todo</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11     </a:t>
                      </a:r>
                      <a:r>
                        <a:rPr lang="en-US" sz="1050" u="none" cap="none" strike="noStrike">
                          <a:solidFill>
                            <a:srgbClr val="1A56DB"/>
                          </a:solidFill>
                          <a:latin typeface="Consolas"/>
                          <a:ea typeface="Consolas"/>
                          <a:cs typeface="Consolas"/>
                          <a:sym typeface="Consolas"/>
                        </a:rPr>
                        <a:t>const</a:t>
                      </a:r>
                      <a:r>
                        <a:rPr lang="en-US" sz="1050" u="none" cap="none" strike="noStrike">
                          <a:solidFill>
                            <a:srgbClr val="293742"/>
                          </a:solidFill>
                          <a:latin typeface="Consolas"/>
                          <a:ea typeface="Consolas"/>
                          <a:cs typeface="Consolas"/>
                          <a:sym typeface="Consolas"/>
                        </a:rPr>
                        <a:t> optimisticTodo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id</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DB2C6F"/>
                          </a:solidFill>
                          <a:latin typeface="Consolas"/>
                          <a:ea typeface="Consolas"/>
                          <a:cs typeface="Consolas"/>
                          <a:sym typeface="Consolas"/>
                        </a:rPr>
                        <a:t>uuid</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title</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variables</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title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12 </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13     </a:t>
                      </a:r>
                      <a:r>
                        <a:rPr i="1" lang="en-US" sz="1050" u="none" cap="none" strike="noStrike">
                          <a:solidFill>
                            <a:srgbClr val="A7B6C2"/>
                          </a:solidFill>
                          <a:latin typeface="Consolas"/>
                          <a:ea typeface="Consolas"/>
                          <a:cs typeface="Consolas"/>
                          <a:sym typeface="Consolas"/>
                        </a:rPr>
                        <a:t>// Add optimistic todo to todos list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14     queryClient</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setQueryData</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'todos'</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old </a:t>
                      </a:r>
                      <a:r>
                        <a:rPr lang="en-US" sz="1050" u="none" cap="none" strike="noStrike">
                          <a:solidFill>
                            <a:srgbClr val="394B59"/>
                          </a:solidFill>
                          <a:latin typeface="Consolas"/>
                          <a:ea typeface="Consolas"/>
                          <a:cs typeface="Consolas"/>
                          <a:sym typeface="Consolas"/>
                        </a:rPr>
                        <a:t>=&gt;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old</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optimisticTodo</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15 </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16     </a:t>
                      </a:r>
                      <a:r>
                        <a:rPr i="1" lang="en-US" sz="1050" u="none" cap="none" strike="noStrike">
                          <a:solidFill>
                            <a:srgbClr val="A7B6C2"/>
                          </a:solidFill>
                          <a:latin typeface="Consolas"/>
                          <a:ea typeface="Consolas"/>
                          <a:cs typeface="Consolas"/>
                          <a:sym typeface="Consolas"/>
                        </a:rPr>
                        <a:t>// Return context with the optimistic todo</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17     </a:t>
                      </a:r>
                      <a:r>
                        <a:rPr lang="en-US" sz="1050" u="none" cap="none" strike="noStrike">
                          <a:solidFill>
                            <a:srgbClr val="1A56DB"/>
                          </a:solidFill>
                          <a:latin typeface="Consolas"/>
                          <a:ea typeface="Consolas"/>
                          <a:cs typeface="Consolas"/>
                          <a:sym typeface="Consolas"/>
                        </a:rPr>
                        <a:t>return</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optimisticTodo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18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19   </a:t>
                      </a:r>
                      <a:r>
                        <a:rPr lang="en-US" sz="1050" u="none" cap="none" strike="noStrike">
                          <a:solidFill>
                            <a:srgbClr val="DB2C6F"/>
                          </a:solidFill>
                          <a:latin typeface="Consolas"/>
                          <a:ea typeface="Consolas"/>
                          <a:cs typeface="Consolas"/>
                          <a:sym typeface="Consolas"/>
                        </a:rPr>
                        <a:t>onSuccess</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result</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variables</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context</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=&gt;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20     </a:t>
                      </a:r>
                      <a:r>
                        <a:rPr i="1" lang="en-US" sz="1050" u="none" cap="none" strike="noStrike">
                          <a:solidFill>
                            <a:srgbClr val="A7B6C2"/>
                          </a:solidFill>
                          <a:latin typeface="Consolas"/>
                          <a:ea typeface="Consolas"/>
                          <a:cs typeface="Consolas"/>
                          <a:sym typeface="Consolas"/>
                        </a:rPr>
                        <a:t>// Replace optimistic todo in the todos list with the result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21     queryClient</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setQueryData</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'todos'</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old </a:t>
                      </a:r>
                      <a:r>
                        <a:rPr lang="en-US" sz="1050" u="none" cap="none" strike="noStrike">
                          <a:solidFill>
                            <a:srgbClr val="394B59"/>
                          </a:solidFill>
                          <a:latin typeface="Consolas"/>
                          <a:ea typeface="Consolas"/>
                          <a:cs typeface="Consolas"/>
                          <a:sym typeface="Consolas"/>
                        </a:rPr>
                        <a:t>=&gt;</a:t>
                      </a:r>
                      <a:r>
                        <a:rPr lang="en-US" sz="1050" u="none" cap="none" strike="noStrike">
                          <a:solidFill>
                            <a:srgbClr val="293742"/>
                          </a:solidFill>
                          <a:latin typeface="Consolas"/>
                          <a:ea typeface="Consolas"/>
                          <a:cs typeface="Consolas"/>
                          <a:sym typeface="Consolas"/>
                        </a:rPr>
                        <a:t> old</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map</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todo </a:t>
                      </a:r>
                      <a:r>
                        <a:rPr lang="en-US" sz="1050" u="none" cap="none" strike="noStrike">
                          <a:solidFill>
                            <a:srgbClr val="394B59"/>
                          </a:solidFill>
                          <a:latin typeface="Consolas"/>
                          <a:ea typeface="Consolas"/>
                          <a:cs typeface="Consolas"/>
                          <a:sym typeface="Consolas"/>
                        </a:rPr>
                        <a:t>=&gt;</a:t>
                      </a:r>
                      <a:r>
                        <a:rPr lang="en-US" sz="1050" u="none" cap="none" strike="noStrike">
                          <a:solidFill>
                            <a:srgbClr val="293742"/>
                          </a:solidFill>
                          <a:latin typeface="Consolas"/>
                          <a:ea typeface="Consolas"/>
                          <a:cs typeface="Consolas"/>
                          <a:sym typeface="Consolas"/>
                        </a:rPr>
                        <a:t> todo</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id</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context</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optimisticTodo</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id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result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todo</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22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23   </a:t>
                      </a:r>
                      <a:r>
                        <a:rPr lang="en-US" sz="1050" u="none" cap="none" strike="noStrike">
                          <a:solidFill>
                            <a:srgbClr val="DB2C6F"/>
                          </a:solidFill>
                          <a:latin typeface="Consolas"/>
                          <a:ea typeface="Consolas"/>
                          <a:cs typeface="Consolas"/>
                          <a:sym typeface="Consolas"/>
                        </a:rPr>
                        <a:t>onError</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error</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variables</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context</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=&gt;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AD1DC"/>
                    </a:solidFill>
                  </a:tcPr>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24     </a:t>
                      </a:r>
                      <a:r>
                        <a:rPr i="1" lang="en-US" sz="1050" u="none" cap="none" strike="noStrike">
                          <a:solidFill>
                            <a:srgbClr val="A7B6C2"/>
                          </a:solidFill>
                          <a:latin typeface="Consolas"/>
                          <a:ea typeface="Consolas"/>
                          <a:cs typeface="Consolas"/>
                          <a:sym typeface="Consolas"/>
                        </a:rPr>
                        <a:t>// Remove optimistic todo from the todos list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25     queryClient</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setQueryData</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'todos'</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old </a:t>
                      </a:r>
                      <a:r>
                        <a:rPr lang="en-US" sz="1050" u="none" cap="none" strike="noStrike">
                          <a:solidFill>
                            <a:srgbClr val="394B59"/>
                          </a:solidFill>
                          <a:latin typeface="Consolas"/>
                          <a:ea typeface="Consolas"/>
                          <a:cs typeface="Consolas"/>
                          <a:sym typeface="Consolas"/>
                        </a:rPr>
                        <a:t>=&gt;</a:t>
                      </a:r>
                      <a:r>
                        <a:rPr lang="en-US" sz="1050" u="none" cap="none" strike="noStrike">
                          <a:solidFill>
                            <a:srgbClr val="293742"/>
                          </a:solidFill>
                          <a:latin typeface="Consolas"/>
                          <a:ea typeface="Consolas"/>
                          <a:cs typeface="Consolas"/>
                          <a:sym typeface="Consolas"/>
                        </a:rPr>
                        <a:t> old</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filter</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todo </a:t>
                      </a:r>
                      <a:r>
                        <a:rPr lang="en-US" sz="1050" u="none" cap="none" strike="noStrike">
                          <a:solidFill>
                            <a:srgbClr val="394B59"/>
                          </a:solidFill>
                          <a:latin typeface="Consolas"/>
                          <a:ea typeface="Consolas"/>
                          <a:cs typeface="Consolas"/>
                          <a:sym typeface="Consolas"/>
                        </a:rPr>
                        <a:t>=&gt;</a:t>
                      </a:r>
                      <a:r>
                        <a:rPr lang="en-US" sz="1050" u="none" cap="none" strike="noStrike">
                          <a:solidFill>
                            <a:srgbClr val="293742"/>
                          </a:solidFill>
                          <a:latin typeface="Consolas"/>
                          <a:ea typeface="Consolas"/>
                          <a:cs typeface="Consolas"/>
                          <a:sym typeface="Consolas"/>
                        </a:rPr>
                        <a:t> todo</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id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context</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optimisticTodo</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id</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26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27   retry</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6ACAA"/>
                          </a:solidFill>
                          <a:latin typeface="Consolas"/>
                          <a:ea typeface="Consolas"/>
                          <a:cs typeface="Consolas"/>
                          <a:sym typeface="Consolas"/>
                        </a:rPr>
                        <a:t>3</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28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29 </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30 </a:t>
                      </a:r>
                      <a:r>
                        <a:rPr i="1" lang="en-US" sz="1050" u="none" cap="none" strike="noStrike">
                          <a:solidFill>
                            <a:srgbClr val="A7B6C2"/>
                          </a:solidFill>
                          <a:latin typeface="Consolas"/>
                          <a:ea typeface="Consolas"/>
                          <a:cs typeface="Consolas"/>
                          <a:sym typeface="Consolas"/>
                        </a:rPr>
                        <a:t>// Start mutation in some component: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31 </a:t>
                      </a:r>
                      <a:r>
                        <a:rPr lang="en-US" sz="1050" u="none" cap="none" strike="noStrike">
                          <a:solidFill>
                            <a:srgbClr val="1A56DB"/>
                          </a:solidFill>
                          <a:latin typeface="Consolas"/>
                          <a:ea typeface="Consolas"/>
                          <a:cs typeface="Consolas"/>
                          <a:sym typeface="Consolas"/>
                        </a:rPr>
                        <a:t>const</a:t>
                      </a:r>
                      <a:r>
                        <a:rPr lang="en-US" sz="1050" u="none" cap="none" strike="noStrike">
                          <a:solidFill>
                            <a:srgbClr val="293742"/>
                          </a:solidFill>
                          <a:latin typeface="Consolas"/>
                          <a:ea typeface="Consolas"/>
                          <a:cs typeface="Consolas"/>
                          <a:sym typeface="Consolas"/>
                        </a:rPr>
                        <a:t> mutation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DB2C6F"/>
                          </a:solidFill>
                          <a:latin typeface="Consolas"/>
                          <a:ea typeface="Consolas"/>
                          <a:cs typeface="Consolas"/>
                          <a:sym typeface="Consolas"/>
                        </a:rPr>
                        <a:t>useMutation</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'addTodo'</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32 mutation</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mutate</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title</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DB2C6F"/>
                          </a:solidFill>
                          <a:latin typeface="Consolas"/>
                          <a:ea typeface="Consolas"/>
                          <a:cs typeface="Consolas"/>
                          <a:sym typeface="Consolas"/>
                        </a:rPr>
                        <a:t>'title'</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33 </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34 </a:t>
                      </a:r>
                      <a:r>
                        <a:rPr i="1" lang="en-US" sz="1050" u="none" cap="none" strike="noStrike">
                          <a:solidFill>
                            <a:srgbClr val="A7B6C2"/>
                          </a:solidFill>
                          <a:latin typeface="Consolas"/>
                          <a:ea typeface="Consolas"/>
                          <a:cs typeface="Consolas"/>
                          <a:sym typeface="Consolas"/>
                        </a:rPr>
                        <a:t>// If the mutation has been paused because the device is for example offline,</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35 </a:t>
                      </a:r>
                      <a:r>
                        <a:rPr i="1" lang="en-US" sz="1050" u="none" cap="none" strike="noStrike">
                          <a:solidFill>
                            <a:srgbClr val="A7B6C2"/>
                          </a:solidFill>
                          <a:latin typeface="Consolas"/>
                          <a:ea typeface="Consolas"/>
                          <a:cs typeface="Consolas"/>
                          <a:sym typeface="Consolas"/>
                        </a:rPr>
                        <a:t>// Then the paused mutation can be dehydrated when the application quits:</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36 </a:t>
                      </a:r>
                      <a:r>
                        <a:rPr lang="en-US" sz="1050" u="none" cap="none" strike="noStrike">
                          <a:solidFill>
                            <a:srgbClr val="1A56DB"/>
                          </a:solidFill>
                          <a:latin typeface="Consolas"/>
                          <a:ea typeface="Consolas"/>
                          <a:cs typeface="Consolas"/>
                          <a:sym typeface="Consolas"/>
                        </a:rPr>
                        <a:t>const</a:t>
                      </a:r>
                      <a:r>
                        <a:rPr lang="en-US" sz="1050" u="none" cap="none" strike="noStrike">
                          <a:solidFill>
                            <a:srgbClr val="293742"/>
                          </a:solidFill>
                          <a:latin typeface="Consolas"/>
                          <a:ea typeface="Consolas"/>
                          <a:cs typeface="Consolas"/>
                          <a:sym typeface="Consolas"/>
                        </a:rPr>
                        <a:t> state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DB2C6F"/>
                          </a:solidFill>
                          <a:latin typeface="Consolas"/>
                          <a:ea typeface="Consolas"/>
                          <a:cs typeface="Consolas"/>
                          <a:sym typeface="Consolas"/>
                        </a:rPr>
                        <a:t>dehydrate</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queryClient</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37 </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38 </a:t>
                      </a:r>
                      <a:r>
                        <a:rPr i="1" lang="en-US" sz="1050" u="none" cap="none" strike="noStrike">
                          <a:solidFill>
                            <a:srgbClr val="A7B6C2"/>
                          </a:solidFill>
                          <a:latin typeface="Consolas"/>
                          <a:ea typeface="Consolas"/>
                          <a:cs typeface="Consolas"/>
                          <a:sym typeface="Consolas"/>
                        </a:rPr>
                        <a:t>// The mutation can then be hydrated again when the application is started:</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39 </a:t>
                      </a:r>
                      <a:r>
                        <a:rPr lang="en-US" sz="1050" u="none" cap="none" strike="noStrike">
                          <a:solidFill>
                            <a:srgbClr val="DB2C6F"/>
                          </a:solidFill>
                          <a:latin typeface="Consolas"/>
                          <a:ea typeface="Consolas"/>
                          <a:cs typeface="Consolas"/>
                          <a:sym typeface="Consolas"/>
                        </a:rPr>
                        <a:t>hydrate</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queryClient</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state</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40 </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41 </a:t>
                      </a:r>
                      <a:r>
                        <a:rPr i="1" lang="en-US" sz="1050" u="none" cap="none" strike="noStrike">
                          <a:solidFill>
                            <a:srgbClr val="A7B6C2"/>
                          </a:solidFill>
                          <a:latin typeface="Consolas"/>
                          <a:ea typeface="Consolas"/>
                          <a:cs typeface="Consolas"/>
                          <a:sym typeface="Consolas"/>
                        </a:rPr>
                        <a:t>// Resume the paused mutations:</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42 queryClient</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resumePausedMutations</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293742"/>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AD1DC"/>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3"/>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Closing (5 mins)</a:t>
            </a:r>
            <a:endParaRPr/>
          </a:p>
        </p:txBody>
      </p:sp>
      <p:sp>
        <p:nvSpPr>
          <p:cNvPr id="250" name="Google Shape;250;p3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251" name="Google Shape;251;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Opening (2 mins)</a:t>
            </a:r>
            <a:endParaRPr/>
          </a:p>
        </p:txBody>
      </p:sp>
      <p:sp>
        <p:nvSpPr>
          <p:cNvPr id="156" name="Google Shape;156;p2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57" name="Google Shape;15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Learning Objectives:</a:t>
            </a:r>
            <a:endParaRPr/>
          </a:p>
        </p:txBody>
      </p:sp>
      <p:sp>
        <p:nvSpPr>
          <p:cNvPr id="163" name="Google Shape;163;p2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1400"/>
              </a:spcBef>
              <a:spcAft>
                <a:spcPts val="0"/>
              </a:spcAft>
              <a:buSzPts val="1800"/>
              <a:buNone/>
            </a:pPr>
            <a:r>
              <a:t/>
            </a:r>
            <a:endParaRPr/>
          </a:p>
          <a:p>
            <a:pPr indent="-144780" lvl="1" marL="384048" rtl="0" algn="l">
              <a:lnSpc>
                <a:spcPct val="100000"/>
              </a:lnSpc>
              <a:spcBef>
                <a:spcPts val="0"/>
              </a:spcBef>
              <a:spcAft>
                <a:spcPts val="0"/>
              </a:spcAft>
              <a:buClr>
                <a:srgbClr val="000000"/>
              </a:buClr>
              <a:buSzPts val="1200"/>
              <a:buFont typeface="Times New Roman"/>
              <a:buChar char="►"/>
            </a:pPr>
            <a:r>
              <a:rPr lang="en-US" sz="2000"/>
              <a:t>Mutations</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  Mutation Side Effect </a:t>
            </a:r>
            <a:endParaRPr sz="2000"/>
          </a:p>
          <a:p>
            <a:pPr indent="0" lvl="0" marL="384048"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p:txBody>
      </p:sp>
      <p:sp>
        <p:nvSpPr>
          <p:cNvPr id="164" name="Google Shape;164;p2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65" name="Google Shape;16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Content (15 mins)</a:t>
            </a:r>
            <a:endParaRPr/>
          </a:p>
        </p:txBody>
      </p:sp>
      <p:sp>
        <p:nvSpPr>
          <p:cNvPr id="171" name="Google Shape;171;p2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72" name="Google Shape;172;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1066800" y="3297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a:t>
            </a:r>
            <a:endParaRPr sz="3300"/>
          </a:p>
        </p:txBody>
      </p:sp>
      <p:sp>
        <p:nvSpPr>
          <p:cNvPr id="178" name="Google Shape;178;p2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79" name="Google Shape;17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0" name="Google Shape;180;p24"/>
          <p:cNvGraphicFramePr/>
          <p:nvPr/>
        </p:nvGraphicFramePr>
        <p:xfrm>
          <a:off x="1066800" y="1090475"/>
          <a:ext cx="3000000" cy="3000000"/>
        </p:xfrm>
        <a:graphic>
          <a:graphicData uri="http://schemas.openxmlformats.org/drawingml/2006/table">
            <a:tbl>
              <a:tblPr>
                <a:noFill/>
                <a:tableStyleId>{01EDB37A-4AFE-4FC7-A3D5-6BD726B1E972}</a:tableStyleId>
              </a:tblPr>
              <a:tblGrid>
                <a:gridCol w="10809900"/>
              </a:tblGrid>
              <a:tr h="8759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Mutations: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We've covered a lot of ground already when it comes to the features and concepts React Query provides. Most of them are about retrieving data - via the useQuery hook. There is however a second, integral part to working with data: updating it.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Unlike queries, </a:t>
                      </a:r>
                      <a:r>
                        <a:rPr b="1" lang="en-US" sz="1200" u="none" cap="none" strike="noStrike">
                          <a:latin typeface="Times New Roman"/>
                          <a:ea typeface="Times New Roman"/>
                          <a:cs typeface="Times New Roman"/>
                          <a:sym typeface="Times New Roman"/>
                        </a:rPr>
                        <a:t>mutations</a:t>
                      </a:r>
                      <a:r>
                        <a:rPr lang="en-US" sz="1200" u="none" cap="none" strike="noStrike">
                          <a:latin typeface="Times New Roman"/>
                          <a:ea typeface="Times New Roman"/>
                          <a:cs typeface="Times New Roman"/>
                          <a:sym typeface="Times New Roman"/>
                        </a:rPr>
                        <a:t> are typically used to create/update/delete data or perform server side-effects. For this purpose, React Query exports a useMutation hook.</a:t>
                      </a:r>
                      <a:endParaRPr sz="1400" u="none" cap="none" strike="noStrike"/>
                    </a:p>
                  </a:txBody>
                  <a:tcPr marT="91425" marB="91425" marR="91425" marL="91425">
                    <a:solidFill>
                      <a:schemeClr val="lt1"/>
                    </a:solidFill>
                  </a:tcPr>
                </a:tc>
              </a:tr>
              <a:tr h="48234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 </a:t>
                      </a:r>
                      <a:r>
                        <a:rPr lang="en-US" sz="1050" u="none" cap="none" strike="noStrike">
                          <a:solidFill>
                            <a:srgbClr val="1A56DB"/>
                          </a:solidFill>
                          <a:latin typeface="Consolas"/>
                          <a:ea typeface="Consolas"/>
                          <a:cs typeface="Consolas"/>
                          <a:sym typeface="Consolas"/>
                        </a:rPr>
                        <a:t>function</a:t>
                      </a:r>
                      <a:r>
                        <a:rPr lang="en-US" sz="1050" u="none" cap="none" strike="noStrike">
                          <a:solidFill>
                            <a:srgbClr val="293742"/>
                          </a:solidFill>
                          <a:latin typeface="Consolas"/>
                          <a:ea typeface="Consolas"/>
                          <a:cs typeface="Consolas"/>
                          <a:sym typeface="Consolas"/>
                        </a:rPr>
                        <a:t> </a:t>
                      </a:r>
                      <a:r>
                        <a:rPr lang="en-US" sz="1050" u="none" cap="none" strike="noStrike">
                          <a:solidFill>
                            <a:srgbClr val="DB2C6F"/>
                          </a:solidFill>
                          <a:latin typeface="Consolas"/>
                          <a:ea typeface="Consolas"/>
                          <a:cs typeface="Consolas"/>
                          <a:sym typeface="Consolas"/>
                        </a:rPr>
                        <a:t>App</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2   </a:t>
                      </a:r>
                      <a:r>
                        <a:rPr lang="en-US" sz="1050" u="none" cap="none" strike="noStrike">
                          <a:solidFill>
                            <a:srgbClr val="1A56DB"/>
                          </a:solidFill>
                          <a:latin typeface="Consolas"/>
                          <a:ea typeface="Consolas"/>
                          <a:cs typeface="Consolas"/>
                          <a:sym typeface="Consolas"/>
                        </a:rPr>
                        <a:t>const</a:t>
                      </a:r>
                      <a:r>
                        <a:rPr lang="en-US" sz="1050" u="none" cap="none" strike="noStrike">
                          <a:solidFill>
                            <a:srgbClr val="293742"/>
                          </a:solidFill>
                          <a:latin typeface="Consolas"/>
                          <a:ea typeface="Consolas"/>
                          <a:cs typeface="Consolas"/>
                          <a:sym typeface="Consolas"/>
                        </a:rPr>
                        <a:t> mutation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DB2C6F"/>
                          </a:solidFill>
                          <a:latin typeface="Consolas"/>
                          <a:ea typeface="Consolas"/>
                          <a:cs typeface="Consolas"/>
                          <a:sym typeface="Consolas"/>
                        </a:rPr>
                        <a:t>useMutation</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newTodo </a:t>
                      </a:r>
                      <a:r>
                        <a:rPr lang="en-US" sz="1050" u="none" cap="none" strike="noStrike">
                          <a:solidFill>
                            <a:srgbClr val="394B59"/>
                          </a:solidFill>
                          <a:latin typeface="Consolas"/>
                          <a:ea typeface="Consolas"/>
                          <a:cs typeface="Consolas"/>
                          <a:sym typeface="Consolas"/>
                        </a:rPr>
                        <a:t>=&gt;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3     </a:t>
                      </a:r>
                      <a:r>
                        <a:rPr lang="en-US" sz="1050" u="none" cap="none" strike="noStrike">
                          <a:solidFill>
                            <a:srgbClr val="1A56DB"/>
                          </a:solidFill>
                          <a:latin typeface="Consolas"/>
                          <a:ea typeface="Consolas"/>
                          <a:cs typeface="Consolas"/>
                          <a:sym typeface="Consolas"/>
                        </a:rPr>
                        <a:t>return</a:t>
                      </a:r>
                      <a:r>
                        <a:rPr lang="en-US" sz="1050" u="none" cap="none" strike="noStrike">
                          <a:solidFill>
                            <a:srgbClr val="293742"/>
                          </a:solidFill>
                          <a:latin typeface="Consolas"/>
                          <a:ea typeface="Consolas"/>
                          <a:cs typeface="Consolas"/>
                          <a:sym typeface="Consolas"/>
                        </a:rPr>
                        <a:t> axios</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post</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'/todos'</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newTodo</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4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5 </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6   </a:t>
                      </a:r>
                      <a:r>
                        <a:rPr lang="en-US" sz="1050" u="none" cap="none" strike="noStrike">
                          <a:solidFill>
                            <a:srgbClr val="1A56DB"/>
                          </a:solidFill>
                          <a:latin typeface="Consolas"/>
                          <a:ea typeface="Consolas"/>
                          <a:cs typeface="Consolas"/>
                          <a:sym typeface="Consolas"/>
                        </a:rPr>
                        <a:t>return</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7     </a:t>
                      </a:r>
                      <a:r>
                        <a:rPr lang="en-US" sz="1050" u="none" cap="none" strike="noStrike">
                          <a:solidFill>
                            <a:srgbClr val="394B59"/>
                          </a:solidFill>
                          <a:latin typeface="Consolas"/>
                          <a:ea typeface="Consolas"/>
                          <a:cs typeface="Consolas"/>
                          <a:sym typeface="Consolas"/>
                        </a:rPr>
                        <a:t>&lt;</a:t>
                      </a:r>
                      <a:r>
                        <a:rPr lang="en-US" sz="1050" u="none" cap="none" strike="noStrike">
                          <a:solidFill>
                            <a:srgbClr val="293742"/>
                          </a:solidFill>
                          <a:latin typeface="Consolas"/>
                          <a:ea typeface="Consolas"/>
                          <a:cs typeface="Consolas"/>
                          <a:sym typeface="Consolas"/>
                        </a:rPr>
                        <a:t>div</a:t>
                      </a:r>
                      <a:r>
                        <a:rPr lang="en-US" sz="1050" u="none" cap="none" strike="noStrike">
                          <a:solidFill>
                            <a:srgbClr val="394B59"/>
                          </a:solidFill>
                          <a:latin typeface="Consolas"/>
                          <a:ea typeface="Consolas"/>
                          <a:cs typeface="Consolas"/>
                          <a:sym typeface="Consolas"/>
                        </a:rPr>
                        <a:t>&gt;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8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mutation</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isLoading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9         </a:t>
                      </a:r>
                      <a:r>
                        <a:rPr lang="en-US" sz="1050" u="none" cap="none" strike="noStrike">
                          <a:solidFill>
                            <a:srgbClr val="DB2C6F"/>
                          </a:solidFill>
                          <a:latin typeface="Consolas"/>
                          <a:ea typeface="Consolas"/>
                          <a:cs typeface="Consolas"/>
                          <a:sym typeface="Consolas"/>
                        </a:rPr>
                        <a:t>'Adding todo...'</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10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11         </a:t>
                      </a:r>
                      <a:r>
                        <a:rPr lang="en-US" sz="1050" u="none" cap="none" strike="noStrike">
                          <a:solidFill>
                            <a:srgbClr val="394B59"/>
                          </a:solidFill>
                          <a:latin typeface="Consolas"/>
                          <a:ea typeface="Consolas"/>
                          <a:cs typeface="Consolas"/>
                          <a:sym typeface="Consolas"/>
                        </a:rPr>
                        <a:t>&lt;&gt;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12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mutation</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isError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13             </a:t>
                      </a:r>
                      <a:r>
                        <a:rPr lang="en-US" sz="1050" u="none" cap="none" strike="noStrike">
                          <a:solidFill>
                            <a:srgbClr val="394B59"/>
                          </a:solidFill>
                          <a:latin typeface="Consolas"/>
                          <a:ea typeface="Consolas"/>
                          <a:cs typeface="Consolas"/>
                          <a:sym typeface="Consolas"/>
                        </a:rPr>
                        <a:t>&lt;</a:t>
                      </a:r>
                      <a:r>
                        <a:rPr lang="en-US" sz="1050" u="none" cap="none" strike="noStrike">
                          <a:solidFill>
                            <a:srgbClr val="293742"/>
                          </a:solidFill>
                          <a:latin typeface="Consolas"/>
                          <a:ea typeface="Consolas"/>
                          <a:cs typeface="Consolas"/>
                          <a:sym typeface="Consolas"/>
                        </a:rPr>
                        <a:t>div</a:t>
                      </a:r>
                      <a:r>
                        <a:rPr lang="en-US" sz="1050" u="none" cap="none" strike="noStrike">
                          <a:solidFill>
                            <a:srgbClr val="394B59"/>
                          </a:solidFill>
                          <a:latin typeface="Consolas"/>
                          <a:ea typeface="Consolas"/>
                          <a:cs typeface="Consolas"/>
                          <a:sym typeface="Consolas"/>
                        </a:rPr>
                        <a:t>&gt;</a:t>
                      </a:r>
                      <a:r>
                        <a:rPr lang="en-US" sz="1050" u="none" cap="none" strike="noStrike">
                          <a:solidFill>
                            <a:srgbClr val="293742"/>
                          </a:solidFill>
                          <a:latin typeface="Consolas"/>
                          <a:ea typeface="Consolas"/>
                          <a:cs typeface="Consolas"/>
                          <a:sym typeface="Consolas"/>
                        </a:rPr>
                        <a:t>An error occurred</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mutation</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error</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message</a:t>
                      </a:r>
                      <a:r>
                        <a:rPr lang="en-US" sz="1050" u="none" cap="none" strike="noStrike">
                          <a:solidFill>
                            <a:srgbClr val="394B59"/>
                          </a:solidFill>
                          <a:latin typeface="Consolas"/>
                          <a:ea typeface="Consolas"/>
                          <a:cs typeface="Consolas"/>
                          <a:sym typeface="Consolas"/>
                        </a:rPr>
                        <a:t>}&lt;/</a:t>
                      </a:r>
                      <a:r>
                        <a:rPr lang="en-US" sz="1050" u="none" cap="none" strike="noStrike">
                          <a:solidFill>
                            <a:srgbClr val="293742"/>
                          </a:solidFill>
                          <a:latin typeface="Consolas"/>
                          <a:ea typeface="Consolas"/>
                          <a:cs typeface="Consolas"/>
                          <a:sym typeface="Consolas"/>
                        </a:rPr>
                        <a:t>div</a:t>
                      </a:r>
                      <a:r>
                        <a:rPr lang="en-US" sz="1050" u="none" cap="none" strike="noStrike">
                          <a:solidFill>
                            <a:srgbClr val="394B59"/>
                          </a:solidFill>
                          <a:latin typeface="Consolas"/>
                          <a:ea typeface="Consolas"/>
                          <a:cs typeface="Consolas"/>
                          <a:sym typeface="Consolas"/>
                        </a:rPr>
                        <a:t>&gt;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14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1A56DB"/>
                          </a:solidFill>
                          <a:latin typeface="Consolas"/>
                          <a:ea typeface="Consolas"/>
                          <a:cs typeface="Consolas"/>
                          <a:sym typeface="Consolas"/>
                        </a:rPr>
                        <a:t>null</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15 </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16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mutation</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isSuccess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&lt;</a:t>
                      </a:r>
                      <a:r>
                        <a:rPr lang="en-US" sz="1050" u="none" cap="none" strike="noStrike">
                          <a:solidFill>
                            <a:srgbClr val="293742"/>
                          </a:solidFill>
                          <a:latin typeface="Consolas"/>
                          <a:ea typeface="Consolas"/>
                          <a:cs typeface="Consolas"/>
                          <a:sym typeface="Consolas"/>
                        </a:rPr>
                        <a:t>div</a:t>
                      </a:r>
                      <a:r>
                        <a:rPr lang="en-US" sz="1050" u="none" cap="none" strike="noStrike">
                          <a:solidFill>
                            <a:srgbClr val="394B59"/>
                          </a:solidFill>
                          <a:latin typeface="Consolas"/>
                          <a:ea typeface="Consolas"/>
                          <a:cs typeface="Consolas"/>
                          <a:sym typeface="Consolas"/>
                        </a:rPr>
                        <a:t>&gt;</a:t>
                      </a:r>
                      <a:r>
                        <a:rPr lang="en-US" sz="1050" u="none" cap="none" strike="noStrike">
                          <a:solidFill>
                            <a:srgbClr val="293742"/>
                          </a:solidFill>
                          <a:latin typeface="Consolas"/>
                          <a:ea typeface="Consolas"/>
                          <a:cs typeface="Consolas"/>
                          <a:sym typeface="Consolas"/>
                        </a:rPr>
                        <a:t>Todo added</a:t>
                      </a:r>
                      <a:r>
                        <a:rPr lang="en-US" sz="1050" u="none" cap="none" strike="noStrike">
                          <a:solidFill>
                            <a:srgbClr val="394B59"/>
                          </a:solidFill>
                          <a:latin typeface="Consolas"/>
                          <a:ea typeface="Consolas"/>
                          <a:cs typeface="Consolas"/>
                          <a:sym typeface="Consolas"/>
                        </a:rPr>
                        <a:t>!&lt;/</a:t>
                      </a:r>
                      <a:r>
                        <a:rPr lang="en-US" sz="1050" u="none" cap="none" strike="noStrike">
                          <a:solidFill>
                            <a:srgbClr val="293742"/>
                          </a:solidFill>
                          <a:latin typeface="Consolas"/>
                          <a:ea typeface="Consolas"/>
                          <a:cs typeface="Consolas"/>
                          <a:sym typeface="Consolas"/>
                        </a:rPr>
                        <a:t>div</a:t>
                      </a:r>
                      <a:r>
                        <a:rPr lang="en-US" sz="1050" u="none" cap="none" strike="noStrike">
                          <a:solidFill>
                            <a:srgbClr val="394B59"/>
                          </a:solidFill>
                          <a:latin typeface="Consolas"/>
                          <a:ea typeface="Consolas"/>
                          <a:cs typeface="Consolas"/>
                          <a:sym typeface="Consolas"/>
                        </a:rPr>
                        <a:t>&gt;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1A56DB"/>
                          </a:solidFill>
                          <a:latin typeface="Consolas"/>
                          <a:ea typeface="Consolas"/>
                          <a:cs typeface="Consolas"/>
                          <a:sym typeface="Consolas"/>
                        </a:rPr>
                        <a:t>null</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17 </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18           </a:t>
                      </a:r>
                      <a:r>
                        <a:rPr lang="en-US" sz="1050" u="none" cap="none" strike="noStrike">
                          <a:solidFill>
                            <a:srgbClr val="394B59"/>
                          </a:solidFill>
                          <a:latin typeface="Consolas"/>
                          <a:ea typeface="Consolas"/>
                          <a:cs typeface="Consolas"/>
                          <a:sym typeface="Consolas"/>
                        </a:rPr>
                        <a:t>&lt;</a:t>
                      </a:r>
                      <a:r>
                        <a:rPr lang="en-US" sz="1050" u="none" cap="none" strike="noStrike">
                          <a:solidFill>
                            <a:srgbClr val="293742"/>
                          </a:solidFill>
                          <a:latin typeface="Consolas"/>
                          <a:ea typeface="Consolas"/>
                          <a:cs typeface="Consolas"/>
                          <a:sym typeface="Consolas"/>
                        </a:rPr>
                        <a:t>button</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19             onClick</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=&gt;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20               mutation</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mutate</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id</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1A56DB"/>
                          </a:solidFill>
                          <a:latin typeface="Consolas"/>
                          <a:ea typeface="Consolas"/>
                          <a:cs typeface="Consolas"/>
                          <a:sym typeface="Consolas"/>
                        </a:rPr>
                        <a:t>new</a:t>
                      </a:r>
                      <a:r>
                        <a:rPr lang="en-US" sz="1050" u="none" cap="none" strike="noStrike">
                          <a:solidFill>
                            <a:srgbClr val="293742"/>
                          </a:solidFill>
                          <a:latin typeface="Consolas"/>
                          <a:ea typeface="Consolas"/>
                          <a:cs typeface="Consolas"/>
                          <a:sym typeface="Consolas"/>
                        </a:rPr>
                        <a:t> Date</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title</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DB2C6F"/>
                          </a:solidFill>
                          <a:latin typeface="Consolas"/>
                          <a:ea typeface="Consolas"/>
                          <a:cs typeface="Consolas"/>
                          <a:sym typeface="Consolas"/>
                        </a:rPr>
                        <a:t>'Do Laundry'</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21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22           </a:t>
                      </a:r>
                      <a:r>
                        <a:rPr lang="en-US" sz="1050" u="none" cap="none" strike="noStrike">
                          <a:solidFill>
                            <a:srgbClr val="394B59"/>
                          </a:solidFill>
                          <a:latin typeface="Consolas"/>
                          <a:ea typeface="Consolas"/>
                          <a:cs typeface="Consolas"/>
                          <a:sym typeface="Consolas"/>
                        </a:rPr>
                        <a:t>&gt;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23             Create Todo</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24           </a:t>
                      </a:r>
                      <a:r>
                        <a:rPr lang="en-US" sz="1050" u="none" cap="none" strike="noStrike">
                          <a:solidFill>
                            <a:srgbClr val="394B59"/>
                          </a:solidFill>
                          <a:latin typeface="Consolas"/>
                          <a:ea typeface="Consolas"/>
                          <a:cs typeface="Consolas"/>
                          <a:sym typeface="Consolas"/>
                        </a:rPr>
                        <a:t>&lt;/</a:t>
                      </a:r>
                      <a:r>
                        <a:rPr lang="en-US" sz="1050" u="none" cap="none" strike="noStrike">
                          <a:solidFill>
                            <a:srgbClr val="293742"/>
                          </a:solidFill>
                          <a:latin typeface="Consolas"/>
                          <a:ea typeface="Consolas"/>
                          <a:cs typeface="Consolas"/>
                          <a:sym typeface="Consolas"/>
                        </a:rPr>
                        <a:t>button</a:t>
                      </a:r>
                      <a:r>
                        <a:rPr lang="en-US" sz="1050" u="none" cap="none" strike="noStrike">
                          <a:solidFill>
                            <a:srgbClr val="394B59"/>
                          </a:solidFill>
                          <a:latin typeface="Consolas"/>
                          <a:ea typeface="Consolas"/>
                          <a:cs typeface="Consolas"/>
                          <a:sym typeface="Consolas"/>
                        </a:rPr>
                        <a:t>&gt;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25         </a:t>
                      </a:r>
                      <a:r>
                        <a:rPr lang="en-US" sz="1050" u="none" cap="none" strike="noStrike">
                          <a:solidFill>
                            <a:srgbClr val="394B59"/>
                          </a:solidFill>
                          <a:latin typeface="Consolas"/>
                          <a:ea typeface="Consolas"/>
                          <a:cs typeface="Consolas"/>
                          <a:sym typeface="Consolas"/>
                        </a:rPr>
                        <a:t>&lt;/&gt;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26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27     </a:t>
                      </a:r>
                      <a:r>
                        <a:rPr lang="en-US" sz="1050" u="none" cap="none" strike="noStrike">
                          <a:solidFill>
                            <a:srgbClr val="394B59"/>
                          </a:solidFill>
                          <a:latin typeface="Consolas"/>
                          <a:ea typeface="Consolas"/>
                          <a:cs typeface="Consolas"/>
                          <a:sym typeface="Consolas"/>
                        </a:rPr>
                        <a:t>&lt;/</a:t>
                      </a:r>
                      <a:r>
                        <a:rPr lang="en-US" sz="1050" u="none" cap="none" strike="noStrike">
                          <a:solidFill>
                            <a:srgbClr val="293742"/>
                          </a:solidFill>
                          <a:latin typeface="Consolas"/>
                          <a:ea typeface="Consolas"/>
                          <a:cs typeface="Consolas"/>
                          <a:sym typeface="Consolas"/>
                        </a:rPr>
                        <a:t>div</a:t>
                      </a:r>
                      <a:r>
                        <a:rPr lang="en-US" sz="1050" u="none" cap="none" strike="noStrike">
                          <a:solidFill>
                            <a:srgbClr val="394B59"/>
                          </a:solidFill>
                          <a:latin typeface="Consolas"/>
                          <a:ea typeface="Consolas"/>
                          <a:cs typeface="Consolas"/>
                          <a:sym typeface="Consolas"/>
                        </a:rPr>
                        <a:t>&gt;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28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29 </a:t>
                      </a:r>
                      <a:r>
                        <a:rPr lang="en-US" sz="1050" u="none" cap="none" strike="noStrike">
                          <a:solidFill>
                            <a:srgbClr val="394B59"/>
                          </a:solidFill>
                          <a:latin typeface="Consolas"/>
                          <a:ea typeface="Consolas"/>
                          <a:cs typeface="Consolas"/>
                          <a:sym typeface="Consolas"/>
                        </a:rPr>
                        <a:t>}</a:t>
                      </a:r>
                      <a:endParaRPr sz="1400" u="none" cap="none" strike="noStrike"/>
                    </a:p>
                  </a:txBody>
                  <a:tcPr marT="91425" marB="91425" marR="91425" marL="91425">
                    <a:solidFill>
                      <a:srgbClr val="EAD1DC"/>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Mutations </a:t>
            </a:r>
            <a:endParaRPr sz="3300"/>
          </a:p>
        </p:txBody>
      </p:sp>
      <p:sp>
        <p:nvSpPr>
          <p:cNvPr id="186" name="Google Shape;186;p2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87" name="Google Shape;187;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8" name="Google Shape;188;p25"/>
          <p:cNvGraphicFramePr/>
          <p:nvPr/>
        </p:nvGraphicFramePr>
        <p:xfrm>
          <a:off x="1066800" y="2373563"/>
          <a:ext cx="3000000" cy="3000000"/>
        </p:xfrm>
        <a:graphic>
          <a:graphicData uri="http://schemas.openxmlformats.org/drawingml/2006/table">
            <a:tbl>
              <a:tblPr>
                <a:noFill/>
                <a:tableStyleId>{01EDB37A-4AFE-4FC7-A3D5-6BD726B1E972}</a:tableStyleId>
              </a:tblPr>
              <a:tblGrid>
                <a:gridCol w="10809900"/>
              </a:tblGrid>
              <a:tr h="8287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 mutation can only be in one of the following states at any given moment:</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050" u="none" cap="none" strike="noStrike">
                          <a:solidFill>
                            <a:srgbClr val="161E2E"/>
                          </a:solidFill>
                          <a:highlight>
                            <a:srgbClr val="F4F5F7"/>
                          </a:highlight>
                          <a:latin typeface="Consolas"/>
                          <a:ea typeface="Consolas"/>
                          <a:cs typeface="Consolas"/>
                          <a:sym typeface="Consolas"/>
                        </a:rPr>
                        <a:t>isIdle</a:t>
                      </a:r>
                      <a:r>
                        <a:rPr lang="en-US" sz="1200" u="none" cap="none" strike="noStrike">
                          <a:latin typeface="Times New Roman"/>
                          <a:ea typeface="Times New Roman"/>
                          <a:cs typeface="Times New Roman"/>
                          <a:sym typeface="Times New Roman"/>
                        </a:rPr>
                        <a:t> or </a:t>
                      </a:r>
                      <a:r>
                        <a:rPr lang="en-US" sz="1050" u="none" cap="none" strike="noStrike">
                          <a:solidFill>
                            <a:srgbClr val="161E2E"/>
                          </a:solidFill>
                          <a:highlight>
                            <a:srgbClr val="F4F5F7"/>
                          </a:highlight>
                          <a:latin typeface="Consolas"/>
                          <a:ea typeface="Consolas"/>
                          <a:cs typeface="Consolas"/>
                          <a:sym typeface="Consolas"/>
                        </a:rPr>
                        <a:t>status === 'idle'</a:t>
                      </a:r>
                      <a:r>
                        <a:rPr lang="en-US" sz="1200" u="none" cap="none" strike="noStrike">
                          <a:latin typeface="Times New Roman"/>
                          <a:ea typeface="Times New Roman"/>
                          <a:cs typeface="Times New Roman"/>
                          <a:sym typeface="Times New Roman"/>
                        </a:rPr>
                        <a:t> - The mutation is currently idle or in a fresh/reset state</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050" u="none" cap="none" strike="noStrike">
                          <a:solidFill>
                            <a:srgbClr val="161E2E"/>
                          </a:solidFill>
                          <a:highlight>
                            <a:srgbClr val="F4F5F7"/>
                          </a:highlight>
                          <a:latin typeface="Consolas"/>
                          <a:ea typeface="Consolas"/>
                          <a:cs typeface="Consolas"/>
                          <a:sym typeface="Consolas"/>
                        </a:rPr>
                        <a:t>isLoading</a:t>
                      </a:r>
                      <a:r>
                        <a:rPr lang="en-US" sz="1200" u="none" cap="none" strike="noStrike">
                          <a:latin typeface="Times New Roman"/>
                          <a:ea typeface="Times New Roman"/>
                          <a:cs typeface="Times New Roman"/>
                          <a:sym typeface="Times New Roman"/>
                        </a:rPr>
                        <a:t> or </a:t>
                      </a:r>
                      <a:r>
                        <a:rPr lang="en-US" sz="1050" u="none" cap="none" strike="noStrike">
                          <a:solidFill>
                            <a:srgbClr val="161E2E"/>
                          </a:solidFill>
                          <a:highlight>
                            <a:srgbClr val="F4F5F7"/>
                          </a:highlight>
                          <a:latin typeface="Consolas"/>
                          <a:ea typeface="Consolas"/>
                          <a:cs typeface="Consolas"/>
                          <a:sym typeface="Consolas"/>
                        </a:rPr>
                        <a:t>status === 'loading'</a:t>
                      </a:r>
                      <a:r>
                        <a:rPr lang="en-US" sz="1200" u="none" cap="none" strike="noStrike">
                          <a:latin typeface="Times New Roman"/>
                          <a:ea typeface="Times New Roman"/>
                          <a:cs typeface="Times New Roman"/>
                          <a:sym typeface="Times New Roman"/>
                        </a:rPr>
                        <a:t> - The mutation is currently running</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050" u="none" cap="none" strike="noStrike">
                          <a:solidFill>
                            <a:srgbClr val="161E2E"/>
                          </a:solidFill>
                          <a:highlight>
                            <a:srgbClr val="F4F5F7"/>
                          </a:highlight>
                          <a:latin typeface="Consolas"/>
                          <a:ea typeface="Consolas"/>
                          <a:cs typeface="Consolas"/>
                          <a:sym typeface="Consolas"/>
                        </a:rPr>
                        <a:t>isError</a:t>
                      </a:r>
                      <a:r>
                        <a:rPr lang="en-US" sz="1200" u="none" cap="none" strike="noStrike">
                          <a:latin typeface="Times New Roman"/>
                          <a:ea typeface="Times New Roman"/>
                          <a:cs typeface="Times New Roman"/>
                          <a:sym typeface="Times New Roman"/>
                        </a:rPr>
                        <a:t> or </a:t>
                      </a:r>
                      <a:r>
                        <a:rPr lang="en-US" sz="1050" u="none" cap="none" strike="noStrike">
                          <a:solidFill>
                            <a:srgbClr val="161E2E"/>
                          </a:solidFill>
                          <a:highlight>
                            <a:srgbClr val="F4F5F7"/>
                          </a:highlight>
                          <a:latin typeface="Consolas"/>
                          <a:ea typeface="Consolas"/>
                          <a:cs typeface="Consolas"/>
                          <a:sym typeface="Consolas"/>
                        </a:rPr>
                        <a:t>status === 'error'</a:t>
                      </a:r>
                      <a:r>
                        <a:rPr lang="en-US" sz="1200" u="none" cap="none" strike="noStrike">
                          <a:latin typeface="Times New Roman"/>
                          <a:ea typeface="Times New Roman"/>
                          <a:cs typeface="Times New Roman"/>
                          <a:sym typeface="Times New Roman"/>
                        </a:rPr>
                        <a:t> - The mutation encountered an error</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050" u="none" cap="none" strike="noStrike">
                          <a:solidFill>
                            <a:srgbClr val="161E2E"/>
                          </a:solidFill>
                          <a:highlight>
                            <a:srgbClr val="F4F5F7"/>
                          </a:highlight>
                          <a:latin typeface="Consolas"/>
                          <a:ea typeface="Consolas"/>
                          <a:cs typeface="Consolas"/>
                          <a:sym typeface="Consolas"/>
                        </a:rPr>
                        <a:t>isSuccess</a:t>
                      </a:r>
                      <a:r>
                        <a:rPr lang="en-US" sz="1200" u="none" cap="none" strike="noStrike">
                          <a:latin typeface="Times New Roman"/>
                          <a:ea typeface="Times New Roman"/>
                          <a:cs typeface="Times New Roman"/>
                          <a:sym typeface="Times New Roman"/>
                        </a:rPr>
                        <a:t> or </a:t>
                      </a:r>
                      <a:r>
                        <a:rPr lang="en-US" sz="1050" u="none" cap="none" strike="noStrike">
                          <a:solidFill>
                            <a:srgbClr val="161E2E"/>
                          </a:solidFill>
                          <a:highlight>
                            <a:srgbClr val="F4F5F7"/>
                          </a:highlight>
                          <a:latin typeface="Consolas"/>
                          <a:ea typeface="Consolas"/>
                          <a:cs typeface="Consolas"/>
                          <a:sym typeface="Consolas"/>
                        </a:rPr>
                        <a:t>status === 'success'</a:t>
                      </a:r>
                      <a:r>
                        <a:rPr lang="en-US" sz="1200" u="none" cap="none" strike="noStrike">
                          <a:latin typeface="Times New Roman"/>
                          <a:ea typeface="Times New Roman"/>
                          <a:cs typeface="Times New Roman"/>
                          <a:sym typeface="Times New Roman"/>
                        </a:rPr>
                        <a:t> - The mutation was successful and mutation data is available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Beyond those primary states, more information is available depending on the state of the mutation:</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050" u="none" cap="none" strike="noStrike">
                          <a:solidFill>
                            <a:srgbClr val="161E2E"/>
                          </a:solidFill>
                          <a:highlight>
                            <a:srgbClr val="F4F5F7"/>
                          </a:highlight>
                          <a:latin typeface="Consolas"/>
                          <a:ea typeface="Consolas"/>
                          <a:cs typeface="Consolas"/>
                          <a:sym typeface="Consolas"/>
                        </a:rPr>
                        <a:t>error</a:t>
                      </a:r>
                      <a:r>
                        <a:rPr lang="en-US" sz="1200" u="none" cap="none" strike="noStrike">
                          <a:latin typeface="Times New Roman"/>
                          <a:ea typeface="Times New Roman"/>
                          <a:cs typeface="Times New Roman"/>
                          <a:sym typeface="Times New Roman"/>
                        </a:rPr>
                        <a:t> - If the mutation is in an </a:t>
                      </a:r>
                      <a:r>
                        <a:rPr lang="en-US" sz="1050" u="none" cap="none" strike="noStrike">
                          <a:solidFill>
                            <a:srgbClr val="161E2E"/>
                          </a:solidFill>
                          <a:highlight>
                            <a:srgbClr val="F4F5F7"/>
                          </a:highlight>
                          <a:latin typeface="Consolas"/>
                          <a:ea typeface="Consolas"/>
                          <a:cs typeface="Consolas"/>
                          <a:sym typeface="Consolas"/>
                        </a:rPr>
                        <a:t>error</a:t>
                      </a:r>
                      <a:r>
                        <a:rPr lang="en-US" sz="1200" u="none" cap="none" strike="noStrike">
                          <a:latin typeface="Times New Roman"/>
                          <a:ea typeface="Times New Roman"/>
                          <a:cs typeface="Times New Roman"/>
                          <a:sym typeface="Times New Roman"/>
                        </a:rPr>
                        <a:t> state, the error is available via the </a:t>
                      </a:r>
                      <a:r>
                        <a:rPr lang="en-US" sz="1050" u="none" cap="none" strike="noStrike">
                          <a:solidFill>
                            <a:srgbClr val="161E2E"/>
                          </a:solidFill>
                          <a:highlight>
                            <a:srgbClr val="F4F5F7"/>
                          </a:highlight>
                          <a:latin typeface="Consolas"/>
                          <a:ea typeface="Consolas"/>
                          <a:cs typeface="Consolas"/>
                          <a:sym typeface="Consolas"/>
                        </a:rPr>
                        <a:t>error</a:t>
                      </a:r>
                      <a:r>
                        <a:rPr lang="en-US" sz="1200" u="none" cap="none" strike="noStrike">
                          <a:latin typeface="Times New Roman"/>
                          <a:ea typeface="Times New Roman"/>
                          <a:cs typeface="Times New Roman"/>
                          <a:sym typeface="Times New Roman"/>
                        </a:rPr>
                        <a:t> property.</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050" u="none" cap="none" strike="noStrike">
                          <a:solidFill>
                            <a:srgbClr val="161E2E"/>
                          </a:solidFill>
                          <a:highlight>
                            <a:srgbClr val="F4F5F7"/>
                          </a:highlight>
                          <a:latin typeface="Consolas"/>
                          <a:ea typeface="Consolas"/>
                          <a:cs typeface="Consolas"/>
                          <a:sym typeface="Consolas"/>
                        </a:rPr>
                        <a:t>data</a:t>
                      </a:r>
                      <a:r>
                        <a:rPr lang="en-US" sz="1200" u="none" cap="none" strike="noStrike">
                          <a:latin typeface="Times New Roman"/>
                          <a:ea typeface="Times New Roman"/>
                          <a:cs typeface="Times New Roman"/>
                          <a:sym typeface="Times New Roman"/>
                        </a:rPr>
                        <a:t> - If the mutation is in a </a:t>
                      </a:r>
                      <a:r>
                        <a:rPr lang="en-US" sz="1050" u="none" cap="none" strike="noStrike">
                          <a:solidFill>
                            <a:srgbClr val="161E2E"/>
                          </a:solidFill>
                          <a:highlight>
                            <a:srgbClr val="F4F5F7"/>
                          </a:highlight>
                          <a:latin typeface="Consolas"/>
                          <a:ea typeface="Consolas"/>
                          <a:cs typeface="Consolas"/>
                          <a:sym typeface="Consolas"/>
                        </a:rPr>
                        <a:t>success</a:t>
                      </a:r>
                      <a:r>
                        <a:rPr lang="en-US" sz="1200" u="none" cap="none" strike="noStrike">
                          <a:latin typeface="Times New Roman"/>
                          <a:ea typeface="Times New Roman"/>
                          <a:cs typeface="Times New Roman"/>
                          <a:sym typeface="Times New Roman"/>
                        </a:rPr>
                        <a:t> state, the data is available via the </a:t>
                      </a:r>
                      <a:r>
                        <a:rPr lang="en-US" sz="1050" u="none" cap="none" strike="noStrike">
                          <a:solidFill>
                            <a:srgbClr val="161E2E"/>
                          </a:solidFill>
                          <a:highlight>
                            <a:srgbClr val="F4F5F7"/>
                          </a:highlight>
                          <a:latin typeface="Consolas"/>
                          <a:ea typeface="Consolas"/>
                          <a:cs typeface="Consolas"/>
                          <a:sym typeface="Consolas"/>
                        </a:rPr>
                        <a:t>data</a:t>
                      </a:r>
                      <a:r>
                        <a:rPr lang="en-US" sz="1200" u="none" cap="none" strike="noStrike">
                          <a:latin typeface="Times New Roman"/>
                          <a:ea typeface="Times New Roman"/>
                          <a:cs typeface="Times New Roman"/>
                          <a:sym typeface="Times New Roman"/>
                        </a:rPr>
                        <a:t> property.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the example above, you also saw that you can pass variables to your mutations function by calling the </a:t>
                      </a:r>
                      <a:r>
                        <a:rPr lang="en-US" sz="1050" u="none" cap="none" strike="noStrike">
                          <a:solidFill>
                            <a:srgbClr val="161E2E"/>
                          </a:solidFill>
                          <a:highlight>
                            <a:srgbClr val="F4F5F7"/>
                          </a:highlight>
                          <a:latin typeface="Consolas"/>
                          <a:ea typeface="Consolas"/>
                          <a:cs typeface="Consolas"/>
                          <a:sym typeface="Consolas"/>
                        </a:rPr>
                        <a:t>mutate</a:t>
                      </a:r>
                      <a:r>
                        <a:rPr lang="en-US" sz="1200" u="none" cap="none" strike="noStrike">
                          <a:latin typeface="Times New Roman"/>
                          <a:ea typeface="Times New Roman"/>
                          <a:cs typeface="Times New Roman"/>
                          <a:sym typeface="Times New Roman"/>
                        </a:rPr>
                        <a:t> function with a single variable or object.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Even with just variables, mutations aren't all that special, but when used with the </a:t>
                      </a:r>
                      <a:r>
                        <a:rPr lang="en-US" sz="1050" u="none" cap="none" strike="noStrike">
                          <a:solidFill>
                            <a:srgbClr val="161E2E"/>
                          </a:solidFill>
                          <a:highlight>
                            <a:srgbClr val="F4F5F7"/>
                          </a:highlight>
                          <a:latin typeface="Consolas"/>
                          <a:ea typeface="Consolas"/>
                          <a:cs typeface="Consolas"/>
                          <a:sym typeface="Consolas"/>
                        </a:rPr>
                        <a:t>onSuccess</a:t>
                      </a:r>
                      <a:r>
                        <a:rPr lang="en-US" sz="1200" u="none" cap="none" strike="noStrike">
                          <a:latin typeface="Times New Roman"/>
                          <a:ea typeface="Times New Roman"/>
                          <a:cs typeface="Times New Roman"/>
                          <a:sym typeface="Times New Roman"/>
                        </a:rPr>
                        <a:t> option, the Query Client's </a:t>
                      </a:r>
                      <a:r>
                        <a:rPr lang="en-US" sz="1050" u="none" cap="none" strike="noStrike">
                          <a:solidFill>
                            <a:srgbClr val="161E2E"/>
                          </a:solidFill>
                          <a:highlight>
                            <a:srgbClr val="F4F5F7"/>
                          </a:highlight>
                          <a:latin typeface="Consolas"/>
                          <a:ea typeface="Consolas"/>
                          <a:cs typeface="Consolas"/>
                          <a:sym typeface="Consolas"/>
                        </a:rPr>
                        <a:t>invalidateQueries</a:t>
                      </a:r>
                      <a:r>
                        <a:rPr lang="en-US" sz="1200" u="none" cap="none" strike="noStrike">
                          <a:latin typeface="Times New Roman"/>
                          <a:ea typeface="Times New Roman"/>
                          <a:cs typeface="Times New Roman"/>
                          <a:sym typeface="Times New Roman"/>
                        </a:rPr>
                        <a:t> method and the Query Client's </a:t>
                      </a:r>
                      <a:r>
                        <a:rPr lang="en-US" sz="1050" u="none" cap="none" strike="noStrike">
                          <a:solidFill>
                            <a:srgbClr val="161E2E"/>
                          </a:solidFill>
                          <a:highlight>
                            <a:srgbClr val="F4F5F7"/>
                          </a:highlight>
                          <a:latin typeface="Consolas"/>
                          <a:ea typeface="Consolas"/>
                          <a:cs typeface="Consolas"/>
                          <a:sym typeface="Consolas"/>
                        </a:rPr>
                        <a:t>setDataQuery</a:t>
                      </a:r>
                      <a:r>
                        <a:rPr lang="en-US" sz="1200" u="none" cap="none" strike="noStrike">
                          <a:latin typeface="Times New Roman"/>
                          <a:ea typeface="Times New Roman"/>
                          <a:cs typeface="Times New Roman"/>
                          <a:sym typeface="Times New Roman"/>
                        </a:rPr>
                        <a:t> method, mutations become a very powerful tool.</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i="1" lang="en-US" sz="1200" u="none" cap="none" strike="noStrike">
                          <a:latin typeface="Times New Roman"/>
                          <a:ea typeface="Times New Roman"/>
                          <a:cs typeface="Times New Roman"/>
                          <a:sym typeface="Times New Roman"/>
                        </a:rPr>
                        <a:t>IMPORTANT: The mutate function is an asynchronous function, which means you cannot use it directly in an event callback in React 16 and earlier. If you need to access the event in onSubmit you need to wrap mutate in another function. This is due to React event pooling.</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Mutations </a:t>
            </a:r>
            <a:endParaRPr sz="3300"/>
          </a:p>
        </p:txBody>
      </p:sp>
      <p:sp>
        <p:nvSpPr>
          <p:cNvPr id="194" name="Google Shape;194;p2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95" name="Google Shape;195;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96" name="Google Shape;196;p26"/>
          <p:cNvGraphicFramePr/>
          <p:nvPr/>
        </p:nvGraphicFramePr>
        <p:xfrm>
          <a:off x="1066800" y="2094100"/>
          <a:ext cx="3000000" cy="3000000"/>
        </p:xfrm>
        <a:graphic>
          <a:graphicData uri="http://schemas.openxmlformats.org/drawingml/2006/table">
            <a:tbl>
              <a:tblPr>
                <a:noFill/>
                <a:tableStyleId>{01EDB37A-4AFE-4FC7-A3D5-6BD726B1E972}</a:tableStyleId>
              </a:tblPr>
              <a:tblGrid>
                <a:gridCol w="10809900"/>
              </a:tblGrid>
              <a:tr h="8287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 </a:t>
                      </a:r>
                      <a:r>
                        <a:rPr lang="en-US" sz="1050" u="none" cap="none" strike="noStrike">
                          <a:solidFill>
                            <a:srgbClr val="1A56DB"/>
                          </a:solidFill>
                          <a:latin typeface="Consolas"/>
                          <a:ea typeface="Consolas"/>
                          <a:cs typeface="Consolas"/>
                          <a:sym typeface="Consolas"/>
                        </a:rPr>
                        <a:t>const</a:t>
                      </a:r>
                      <a:r>
                        <a:rPr lang="en-US" sz="1050" u="none" cap="none" strike="noStrike">
                          <a:solidFill>
                            <a:srgbClr val="293742"/>
                          </a:solidFill>
                          <a:latin typeface="Consolas"/>
                          <a:ea typeface="Consolas"/>
                          <a:cs typeface="Consolas"/>
                          <a:sym typeface="Consolas"/>
                        </a:rPr>
                        <a:t> </a:t>
                      </a:r>
                      <a:r>
                        <a:rPr lang="en-US" sz="1050" u="none" cap="none" strike="noStrike">
                          <a:solidFill>
                            <a:srgbClr val="DB2C6F"/>
                          </a:solidFill>
                          <a:latin typeface="Consolas"/>
                          <a:ea typeface="Consolas"/>
                          <a:cs typeface="Consolas"/>
                          <a:sym typeface="Consolas"/>
                        </a:rPr>
                        <a:t>CreateTodo</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=&gt;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2   </a:t>
                      </a:r>
                      <a:r>
                        <a:rPr lang="en-US" sz="1050" u="none" cap="none" strike="noStrike">
                          <a:solidFill>
                            <a:srgbClr val="1A56DB"/>
                          </a:solidFill>
                          <a:latin typeface="Consolas"/>
                          <a:ea typeface="Consolas"/>
                          <a:cs typeface="Consolas"/>
                          <a:sym typeface="Consolas"/>
                        </a:rPr>
                        <a:t>const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title</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setTitle</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DB2C6F"/>
                          </a:solidFill>
                          <a:latin typeface="Consolas"/>
                          <a:ea typeface="Consolas"/>
                          <a:cs typeface="Consolas"/>
                          <a:sym typeface="Consolas"/>
                        </a:rPr>
                        <a:t>useState</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3   </a:t>
                      </a:r>
                      <a:r>
                        <a:rPr lang="en-US" sz="1050" u="none" cap="none" strike="noStrike">
                          <a:solidFill>
                            <a:srgbClr val="1A56DB"/>
                          </a:solidFill>
                          <a:latin typeface="Consolas"/>
                          <a:ea typeface="Consolas"/>
                          <a:cs typeface="Consolas"/>
                          <a:sym typeface="Consolas"/>
                        </a:rPr>
                        <a:t>const</a:t>
                      </a:r>
                      <a:r>
                        <a:rPr lang="en-US" sz="1050" u="none" cap="none" strike="noStrike">
                          <a:solidFill>
                            <a:srgbClr val="293742"/>
                          </a:solidFill>
                          <a:latin typeface="Consolas"/>
                          <a:ea typeface="Consolas"/>
                          <a:cs typeface="Consolas"/>
                          <a:sym typeface="Consolas"/>
                        </a:rPr>
                        <a:t> mutation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DB2C6F"/>
                          </a:solidFill>
                          <a:latin typeface="Consolas"/>
                          <a:ea typeface="Consolas"/>
                          <a:cs typeface="Consolas"/>
                          <a:sym typeface="Consolas"/>
                        </a:rPr>
                        <a:t>useMutation</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createTodo</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4 </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5   </a:t>
                      </a:r>
                      <a:r>
                        <a:rPr lang="en-US" sz="1050" u="none" cap="none" strike="noStrike">
                          <a:solidFill>
                            <a:srgbClr val="1A56DB"/>
                          </a:solidFill>
                          <a:latin typeface="Consolas"/>
                          <a:ea typeface="Consolas"/>
                          <a:cs typeface="Consolas"/>
                          <a:sym typeface="Consolas"/>
                        </a:rPr>
                        <a:t>const</a:t>
                      </a:r>
                      <a:r>
                        <a:rPr lang="en-US" sz="1050" u="none" cap="none" strike="noStrike">
                          <a:solidFill>
                            <a:srgbClr val="293742"/>
                          </a:solidFill>
                          <a:latin typeface="Consolas"/>
                          <a:ea typeface="Consolas"/>
                          <a:cs typeface="Consolas"/>
                          <a:sym typeface="Consolas"/>
                        </a:rPr>
                        <a:t> </a:t>
                      </a:r>
                      <a:r>
                        <a:rPr lang="en-US" sz="1050" u="none" cap="none" strike="noStrike">
                          <a:solidFill>
                            <a:srgbClr val="DB2C6F"/>
                          </a:solidFill>
                          <a:latin typeface="Consolas"/>
                          <a:ea typeface="Consolas"/>
                          <a:cs typeface="Consolas"/>
                          <a:sym typeface="Consolas"/>
                        </a:rPr>
                        <a:t>onCreateTodo</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e </a:t>
                      </a:r>
                      <a:r>
                        <a:rPr lang="en-US" sz="1050" u="none" cap="none" strike="noStrike">
                          <a:solidFill>
                            <a:srgbClr val="394B59"/>
                          </a:solidFill>
                          <a:latin typeface="Consolas"/>
                          <a:ea typeface="Consolas"/>
                          <a:cs typeface="Consolas"/>
                          <a:sym typeface="Consolas"/>
                        </a:rPr>
                        <a:t>=&gt;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6     e</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preventDefault</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7     mutation</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mutate</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title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8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9 </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10   </a:t>
                      </a:r>
                      <a:r>
                        <a:rPr lang="en-US" sz="1050" u="none" cap="none" strike="noStrike">
                          <a:solidFill>
                            <a:srgbClr val="1A56DB"/>
                          </a:solidFill>
                          <a:latin typeface="Consolas"/>
                          <a:ea typeface="Consolas"/>
                          <a:cs typeface="Consolas"/>
                          <a:sym typeface="Consolas"/>
                        </a:rPr>
                        <a:t>return</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11     </a:t>
                      </a:r>
                      <a:r>
                        <a:rPr lang="en-US" sz="1050" u="none" cap="none" strike="noStrike">
                          <a:solidFill>
                            <a:srgbClr val="394B59"/>
                          </a:solidFill>
                          <a:latin typeface="Consolas"/>
                          <a:ea typeface="Consolas"/>
                          <a:cs typeface="Consolas"/>
                          <a:sym typeface="Consolas"/>
                        </a:rPr>
                        <a:t>&lt;</a:t>
                      </a:r>
                      <a:r>
                        <a:rPr lang="en-US" sz="1050" u="none" cap="none" strike="noStrike">
                          <a:solidFill>
                            <a:srgbClr val="293742"/>
                          </a:solidFill>
                          <a:latin typeface="Consolas"/>
                          <a:ea typeface="Consolas"/>
                          <a:cs typeface="Consolas"/>
                          <a:sym typeface="Consolas"/>
                        </a:rPr>
                        <a:t>form onSubmit</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onCreateTodo</a:t>
                      </a:r>
                      <a:r>
                        <a:rPr lang="en-US" sz="1050" u="none" cap="none" strike="noStrike">
                          <a:solidFill>
                            <a:srgbClr val="394B59"/>
                          </a:solidFill>
                          <a:latin typeface="Consolas"/>
                          <a:ea typeface="Consolas"/>
                          <a:cs typeface="Consolas"/>
                          <a:sym typeface="Consolas"/>
                        </a:rPr>
                        <a:t>}&gt;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12       </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mutation</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error </a:t>
                      </a:r>
                      <a:r>
                        <a:rPr lang="en-US" sz="1050" u="none" cap="none" strike="noStrike">
                          <a:solidFill>
                            <a:srgbClr val="394B59"/>
                          </a:solidFill>
                          <a:latin typeface="Consolas"/>
                          <a:ea typeface="Consolas"/>
                          <a:cs typeface="Consolas"/>
                          <a:sym typeface="Consolas"/>
                        </a:rPr>
                        <a:t>&amp;&amp;</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13         </a:t>
                      </a:r>
                      <a:r>
                        <a:rPr lang="en-US" sz="1050" u="none" cap="none" strike="noStrike">
                          <a:solidFill>
                            <a:srgbClr val="394B59"/>
                          </a:solidFill>
                          <a:latin typeface="Consolas"/>
                          <a:ea typeface="Consolas"/>
                          <a:cs typeface="Consolas"/>
                          <a:sym typeface="Consolas"/>
                        </a:rPr>
                        <a:t>&lt;</a:t>
                      </a:r>
                      <a:r>
                        <a:rPr lang="en-US" sz="1050" u="none" cap="none" strike="noStrike">
                          <a:solidFill>
                            <a:srgbClr val="293742"/>
                          </a:solidFill>
                          <a:latin typeface="Consolas"/>
                          <a:ea typeface="Consolas"/>
                          <a:cs typeface="Consolas"/>
                          <a:sym typeface="Consolas"/>
                        </a:rPr>
                        <a:t>h5 onClick</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 </a:t>
                      </a:r>
                      <a:r>
                        <a:rPr lang="en-US" sz="1050" u="none" cap="none" strike="noStrike">
                          <a:solidFill>
                            <a:srgbClr val="394B59"/>
                          </a:solidFill>
                          <a:latin typeface="Consolas"/>
                          <a:ea typeface="Consolas"/>
                          <a:cs typeface="Consolas"/>
                          <a:sym typeface="Consolas"/>
                        </a:rPr>
                        <a:t>=&gt;</a:t>
                      </a:r>
                      <a:r>
                        <a:rPr lang="en-US" sz="1050" u="none" cap="none" strike="noStrike">
                          <a:solidFill>
                            <a:srgbClr val="293742"/>
                          </a:solidFill>
                          <a:latin typeface="Consolas"/>
                          <a:ea typeface="Consolas"/>
                          <a:cs typeface="Consolas"/>
                          <a:sym typeface="Consolas"/>
                        </a:rPr>
                        <a:t> mutation</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reset</a:t>
                      </a:r>
                      <a:r>
                        <a:rPr lang="en-US" sz="1050" u="none" cap="none" strike="noStrike">
                          <a:solidFill>
                            <a:srgbClr val="394B59"/>
                          </a:solidFill>
                          <a:latin typeface="Consolas"/>
                          <a:ea typeface="Consolas"/>
                          <a:cs typeface="Consolas"/>
                          <a:sym typeface="Consolas"/>
                        </a:rPr>
                        <a:t>()}&gt;{</a:t>
                      </a:r>
                      <a:r>
                        <a:rPr lang="en-US" sz="1050" u="none" cap="none" strike="noStrike">
                          <a:solidFill>
                            <a:srgbClr val="293742"/>
                          </a:solidFill>
                          <a:latin typeface="Consolas"/>
                          <a:ea typeface="Consolas"/>
                          <a:cs typeface="Consolas"/>
                          <a:sym typeface="Consolas"/>
                        </a:rPr>
                        <a:t>mutation</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error</a:t>
                      </a:r>
                      <a:r>
                        <a:rPr lang="en-US" sz="1050" u="none" cap="none" strike="noStrike">
                          <a:solidFill>
                            <a:srgbClr val="394B59"/>
                          </a:solidFill>
                          <a:latin typeface="Consolas"/>
                          <a:ea typeface="Consolas"/>
                          <a:cs typeface="Consolas"/>
                          <a:sym typeface="Consolas"/>
                        </a:rPr>
                        <a:t>}&lt;/</a:t>
                      </a:r>
                      <a:r>
                        <a:rPr lang="en-US" sz="1050" u="none" cap="none" strike="noStrike">
                          <a:solidFill>
                            <a:srgbClr val="293742"/>
                          </a:solidFill>
                          <a:latin typeface="Consolas"/>
                          <a:ea typeface="Consolas"/>
                          <a:cs typeface="Consolas"/>
                          <a:sym typeface="Consolas"/>
                        </a:rPr>
                        <a:t>h5</a:t>
                      </a:r>
                      <a:r>
                        <a:rPr lang="en-US" sz="1050" u="none" cap="none" strike="noStrike">
                          <a:solidFill>
                            <a:srgbClr val="394B59"/>
                          </a:solidFill>
                          <a:latin typeface="Consolas"/>
                          <a:ea typeface="Consolas"/>
                          <a:cs typeface="Consolas"/>
                          <a:sym typeface="Consolas"/>
                        </a:rPr>
                        <a:t>&gt;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14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15       </a:t>
                      </a:r>
                      <a:r>
                        <a:rPr lang="en-US" sz="1050" u="none" cap="none" strike="noStrike">
                          <a:solidFill>
                            <a:srgbClr val="394B59"/>
                          </a:solidFill>
                          <a:latin typeface="Consolas"/>
                          <a:ea typeface="Consolas"/>
                          <a:cs typeface="Consolas"/>
                          <a:sym typeface="Consolas"/>
                        </a:rPr>
                        <a:t>&lt;</a:t>
                      </a:r>
                      <a:r>
                        <a:rPr lang="en-US" sz="1050" u="none" cap="none" strike="noStrike">
                          <a:solidFill>
                            <a:srgbClr val="293742"/>
                          </a:solidFill>
                          <a:latin typeface="Consolas"/>
                          <a:ea typeface="Consolas"/>
                          <a:cs typeface="Consolas"/>
                          <a:sym typeface="Consolas"/>
                        </a:rPr>
                        <a:t>input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16         type</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"text"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17         value</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title</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18         onChange</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e </a:t>
                      </a:r>
                      <a:r>
                        <a:rPr lang="en-US" sz="1050" u="none" cap="none" strike="noStrike">
                          <a:solidFill>
                            <a:srgbClr val="394B59"/>
                          </a:solidFill>
                          <a:latin typeface="Consolas"/>
                          <a:ea typeface="Consolas"/>
                          <a:cs typeface="Consolas"/>
                          <a:sym typeface="Consolas"/>
                        </a:rPr>
                        <a:t>=&gt;</a:t>
                      </a:r>
                      <a:r>
                        <a:rPr lang="en-US" sz="1050" u="none" cap="none" strike="noStrike">
                          <a:solidFill>
                            <a:srgbClr val="293742"/>
                          </a:solidFill>
                          <a:latin typeface="Consolas"/>
                          <a:ea typeface="Consolas"/>
                          <a:cs typeface="Consolas"/>
                          <a:sym typeface="Consolas"/>
                        </a:rPr>
                        <a:t> </a:t>
                      </a:r>
                      <a:r>
                        <a:rPr lang="en-US" sz="1050" u="none" cap="none" strike="noStrike">
                          <a:solidFill>
                            <a:srgbClr val="DB2C6F"/>
                          </a:solidFill>
                          <a:latin typeface="Consolas"/>
                          <a:ea typeface="Consolas"/>
                          <a:cs typeface="Consolas"/>
                          <a:sym typeface="Consolas"/>
                        </a:rPr>
                        <a:t>setTitle</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e</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target</a:t>
                      </a:r>
                      <a:r>
                        <a:rPr lang="en-US" sz="1050" u="none" cap="none" strike="noStrike">
                          <a:solidFill>
                            <a:srgbClr val="394B59"/>
                          </a:solidFill>
                          <a:latin typeface="Consolas"/>
                          <a:ea typeface="Consolas"/>
                          <a:cs typeface="Consolas"/>
                          <a:sym typeface="Consolas"/>
                        </a:rPr>
                        <a:t>.</a:t>
                      </a:r>
                      <a:r>
                        <a:rPr lang="en-US" sz="1050" u="none" cap="none" strike="noStrike">
                          <a:solidFill>
                            <a:srgbClr val="293742"/>
                          </a:solidFill>
                          <a:latin typeface="Consolas"/>
                          <a:ea typeface="Consolas"/>
                          <a:cs typeface="Consolas"/>
                          <a:sym typeface="Consolas"/>
                        </a:rPr>
                        <a:t>value</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19       </a:t>
                      </a:r>
                      <a:r>
                        <a:rPr lang="en-US" sz="1050" u="none" cap="none" strike="noStrike">
                          <a:solidFill>
                            <a:srgbClr val="394B59"/>
                          </a:solidFill>
                          <a:latin typeface="Consolas"/>
                          <a:ea typeface="Consolas"/>
                          <a:cs typeface="Consolas"/>
                          <a:sym typeface="Consolas"/>
                        </a:rPr>
                        <a:t>/&gt;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20       </a:t>
                      </a:r>
                      <a:r>
                        <a:rPr lang="en-US" sz="1050" u="none" cap="none" strike="noStrike">
                          <a:solidFill>
                            <a:srgbClr val="394B59"/>
                          </a:solidFill>
                          <a:latin typeface="Consolas"/>
                          <a:ea typeface="Consolas"/>
                          <a:cs typeface="Consolas"/>
                          <a:sym typeface="Consolas"/>
                        </a:rPr>
                        <a:t>&lt;</a:t>
                      </a:r>
                      <a:r>
                        <a:rPr lang="en-US" sz="1050" u="none" cap="none" strike="noStrike">
                          <a:solidFill>
                            <a:srgbClr val="293742"/>
                          </a:solidFill>
                          <a:latin typeface="Consolas"/>
                          <a:ea typeface="Consolas"/>
                          <a:cs typeface="Consolas"/>
                          <a:sym typeface="Consolas"/>
                        </a:rPr>
                        <a:t>br </a:t>
                      </a:r>
                      <a:r>
                        <a:rPr lang="en-US" sz="1050" u="none" cap="none" strike="noStrike">
                          <a:solidFill>
                            <a:srgbClr val="394B59"/>
                          </a:solidFill>
                          <a:latin typeface="Consolas"/>
                          <a:ea typeface="Consolas"/>
                          <a:cs typeface="Consolas"/>
                          <a:sym typeface="Consolas"/>
                        </a:rPr>
                        <a:t>/&gt;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21       </a:t>
                      </a:r>
                      <a:r>
                        <a:rPr lang="en-US" sz="1050" u="none" cap="none" strike="noStrike">
                          <a:solidFill>
                            <a:srgbClr val="394B59"/>
                          </a:solidFill>
                          <a:latin typeface="Consolas"/>
                          <a:ea typeface="Consolas"/>
                          <a:cs typeface="Consolas"/>
                          <a:sym typeface="Consolas"/>
                        </a:rPr>
                        <a:t>&lt;</a:t>
                      </a:r>
                      <a:r>
                        <a:rPr lang="en-US" sz="1050" u="none" cap="none" strike="noStrike">
                          <a:solidFill>
                            <a:srgbClr val="293742"/>
                          </a:solidFill>
                          <a:latin typeface="Consolas"/>
                          <a:ea typeface="Consolas"/>
                          <a:cs typeface="Consolas"/>
                          <a:sym typeface="Consolas"/>
                        </a:rPr>
                        <a:t>button type</a:t>
                      </a:r>
                      <a:r>
                        <a:rPr lang="en-US" sz="1050" u="none" cap="none" strike="noStrike">
                          <a:solidFill>
                            <a:srgbClr val="394B59"/>
                          </a:solidFill>
                          <a:latin typeface="Consolas"/>
                          <a:ea typeface="Consolas"/>
                          <a:cs typeface="Consolas"/>
                          <a:sym typeface="Consolas"/>
                        </a:rPr>
                        <a:t>=</a:t>
                      </a:r>
                      <a:r>
                        <a:rPr lang="en-US" sz="1050" u="none" cap="none" strike="noStrike">
                          <a:solidFill>
                            <a:srgbClr val="DB2C6F"/>
                          </a:solidFill>
                          <a:latin typeface="Consolas"/>
                          <a:ea typeface="Consolas"/>
                          <a:cs typeface="Consolas"/>
                          <a:sym typeface="Consolas"/>
                        </a:rPr>
                        <a:t>"submit"</a:t>
                      </a:r>
                      <a:r>
                        <a:rPr lang="en-US" sz="1050" u="none" cap="none" strike="noStrike">
                          <a:solidFill>
                            <a:srgbClr val="394B59"/>
                          </a:solidFill>
                          <a:latin typeface="Consolas"/>
                          <a:ea typeface="Consolas"/>
                          <a:cs typeface="Consolas"/>
                          <a:sym typeface="Consolas"/>
                        </a:rPr>
                        <a:t>&gt;</a:t>
                      </a:r>
                      <a:r>
                        <a:rPr lang="en-US" sz="1050" u="none" cap="none" strike="noStrike">
                          <a:solidFill>
                            <a:srgbClr val="293742"/>
                          </a:solidFill>
                          <a:latin typeface="Consolas"/>
                          <a:ea typeface="Consolas"/>
                          <a:cs typeface="Consolas"/>
                          <a:sym typeface="Consolas"/>
                        </a:rPr>
                        <a:t>Create Todo</a:t>
                      </a:r>
                      <a:r>
                        <a:rPr lang="en-US" sz="1050" u="none" cap="none" strike="noStrike">
                          <a:solidFill>
                            <a:srgbClr val="394B59"/>
                          </a:solidFill>
                          <a:latin typeface="Consolas"/>
                          <a:ea typeface="Consolas"/>
                          <a:cs typeface="Consolas"/>
                          <a:sym typeface="Consolas"/>
                        </a:rPr>
                        <a:t>&lt;/</a:t>
                      </a:r>
                      <a:r>
                        <a:rPr lang="en-US" sz="1050" u="none" cap="none" strike="noStrike">
                          <a:solidFill>
                            <a:srgbClr val="293742"/>
                          </a:solidFill>
                          <a:latin typeface="Consolas"/>
                          <a:ea typeface="Consolas"/>
                          <a:cs typeface="Consolas"/>
                          <a:sym typeface="Consolas"/>
                        </a:rPr>
                        <a:t>button</a:t>
                      </a:r>
                      <a:r>
                        <a:rPr lang="en-US" sz="1050" u="none" cap="none" strike="noStrike">
                          <a:solidFill>
                            <a:srgbClr val="394B59"/>
                          </a:solidFill>
                          <a:latin typeface="Consolas"/>
                          <a:ea typeface="Consolas"/>
                          <a:cs typeface="Consolas"/>
                          <a:sym typeface="Consolas"/>
                        </a:rPr>
                        <a:t>&gt;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22     </a:t>
                      </a:r>
                      <a:r>
                        <a:rPr lang="en-US" sz="1050" u="none" cap="none" strike="noStrike">
                          <a:solidFill>
                            <a:srgbClr val="394B59"/>
                          </a:solidFill>
                          <a:latin typeface="Consolas"/>
                          <a:ea typeface="Consolas"/>
                          <a:cs typeface="Consolas"/>
                          <a:sym typeface="Consolas"/>
                        </a:rPr>
                        <a:t>&lt;/</a:t>
                      </a:r>
                      <a:r>
                        <a:rPr lang="en-US" sz="1050" u="none" cap="none" strike="noStrike">
                          <a:solidFill>
                            <a:srgbClr val="293742"/>
                          </a:solidFill>
                          <a:latin typeface="Consolas"/>
                          <a:ea typeface="Consolas"/>
                          <a:cs typeface="Consolas"/>
                          <a:sym typeface="Consolas"/>
                        </a:rPr>
                        <a:t>form</a:t>
                      </a:r>
                      <a:r>
                        <a:rPr lang="en-US" sz="1050" u="none" cap="none" strike="noStrike">
                          <a:solidFill>
                            <a:srgbClr val="394B59"/>
                          </a:solidFill>
                          <a:latin typeface="Consolas"/>
                          <a:ea typeface="Consolas"/>
                          <a:cs typeface="Consolas"/>
                          <a:sym typeface="Consolas"/>
                        </a:rPr>
                        <a:t>&gt;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23   </a:t>
                      </a:r>
                      <a:r>
                        <a:rPr lang="en-US" sz="1050" u="none" cap="none" strike="noStrike">
                          <a:solidFill>
                            <a:srgbClr val="394B59"/>
                          </a:solidFill>
                          <a:latin typeface="Consolas"/>
                          <a:ea typeface="Consolas"/>
                          <a:cs typeface="Consolas"/>
                          <a:sym typeface="Consolas"/>
                        </a:rPr>
                        <a:t>)</a:t>
                      </a:r>
                      <a:endParaRPr sz="1050" u="none" cap="none" strike="noStrike">
                        <a:solidFill>
                          <a:srgbClr val="29374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293742"/>
                          </a:solidFill>
                          <a:latin typeface="Consolas"/>
                          <a:ea typeface="Consolas"/>
                          <a:cs typeface="Consolas"/>
                          <a:sym typeface="Consolas"/>
                        </a:rPr>
                        <a:t>24 </a:t>
                      </a:r>
                      <a:r>
                        <a:rPr lang="en-US" sz="1050" u="none" cap="none" strike="noStrike">
                          <a:solidFill>
                            <a:srgbClr val="394B59"/>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AD1DC"/>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955300" y="28795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Mutations </a:t>
            </a:r>
            <a:endParaRPr sz="3300"/>
          </a:p>
        </p:txBody>
      </p:sp>
      <p:sp>
        <p:nvSpPr>
          <p:cNvPr id="202" name="Google Shape;202;p2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03" name="Google Shape;203;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04" name="Google Shape;204;p27"/>
          <p:cNvGraphicFramePr/>
          <p:nvPr/>
        </p:nvGraphicFramePr>
        <p:xfrm>
          <a:off x="1052850" y="869350"/>
          <a:ext cx="3000000" cy="3000000"/>
        </p:xfrm>
        <a:graphic>
          <a:graphicData uri="http://schemas.openxmlformats.org/drawingml/2006/table">
            <a:tbl>
              <a:tblPr>
                <a:noFill/>
                <a:tableStyleId>{01EDB37A-4AFE-4FC7-A3D5-6BD726B1E972}</a:tableStyleId>
              </a:tblPr>
              <a:tblGrid>
                <a:gridCol w="10809900"/>
              </a:tblGrid>
              <a:tr h="8287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some aspects, useMutation is very similar to useQuery. In others, it is quite different.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Similarities to useQuery</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useMutation will track the state of a mutation, just like useQuery does for queries. It'll give you loading, error and status fields to make it easy for you to display what's going on to your users.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You'll also get the same nice callbacks that useQuery has: onSuccess, onError and onSettled. But that's about where the similarities end.</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Differences to useQuery</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By that, it is meant that queries mostly run automatically. You define the dependencies, but React Query takes care of running the query immediately, and then also performs smart background updates when deemed necessary. That works great for queries because we want to keep what we see on the screen in sync with the actual data on the backend.</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For mutations, that wouldn't work well. Imagine a new todo would be created every time you focus your browser window. So instead of running the mutation instantly, React Query gives you a function that you can invoke whenever you want to make the mutation</a:t>
                      </a:r>
                      <a:endParaRPr sz="1050" u="none" cap="none" strike="noStrike">
                        <a:solidFill>
                          <a:srgbClr val="293742"/>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828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1 </a:t>
                      </a:r>
                      <a:r>
                        <a:rPr lang="en-US" sz="1200" u="none" cap="none" strike="noStrike">
                          <a:solidFill>
                            <a:srgbClr val="7FDBCA"/>
                          </a:solidFill>
                          <a:latin typeface="Courier New"/>
                          <a:ea typeface="Courier New"/>
                          <a:cs typeface="Courier New"/>
                          <a:sym typeface="Courier New"/>
                        </a:rPr>
                        <a:t>function</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82AAFF"/>
                          </a:solidFill>
                          <a:latin typeface="Courier New"/>
                          <a:ea typeface="Courier New"/>
                          <a:cs typeface="Courier New"/>
                          <a:sym typeface="Courier New"/>
                        </a:rPr>
                        <a:t>AddComment</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id </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2  </a:t>
                      </a:r>
                      <a:r>
                        <a:rPr i="1" lang="en-US" sz="1200" u="none" cap="none" strike="noStrike">
                          <a:solidFill>
                            <a:srgbClr val="637777"/>
                          </a:solidFill>
                          <a:latin typeface="Courier New"/>
                          <a:ea typeface="Courier New"/>
                          <a:cs typeface="Courier New"/>
                          <a:sym typeface="Courier New"/>
                        </a:rPr>
                        <a:t>// this doesn't really do anything yet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3  </a:t>
                      </a:r>
                      <a:r>
                        <a:rPr lang="en-US" sz="1200" u="none" cap="none" strike="noStrike">
                          <a:solidFill>
                            <a:srgbClr val="7FDBCA"/>
                          </a:solidFill>
                          <a:latin typeface="Courier New"/>
                          <a:ea typeface="Courier New"/>
                          <a:cs typeface="Courier New"/>
                          <a:sym typeface="Courier New"/>
                        </a:rPr>
                        <a:t>const</a:t>
                      </a:r>
                      <a:r>
                        <a:rPr lang="en-US" sz="1200" u="none" cap="none" strike="noStrike">
                          <a:solidFill>
                            <a:srgbClr val="D6DEEB"/>
                          </a:solidFill>
                          <a:latin typeface="Courier New"/>
                          <a:ea typeface="Courier New"/>
                          <a:cs typeface="Courier New"/>
                          <a:sym typeface="Courier New"/>
                        </a:rPr>
                        <a:t> addComment </a:t>
                      </a:r>
                      <a:r>
                        <a:rPr lang="en-US" sz="1200" u="none" cap="none" strike="noStrike">
                          <a:solidFill>
                            <a:srgbClr val="7FDBC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82AAFF"/>
                          </a:solidFill>
                          <a:latin typeface="Courier New"/>
                          <a:ea typeface="Courier New"/>
                          <a:cs typeface="Courier New"/>
                          <a:sym typeface="Courier New"/>
                        </a:rPr>
                        <a:t>useMutation</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newComment</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7FDBCA"/>
                          </a:solidFill>
                          <a:latin typeface="Courier New"/>
                          <a:ea typeface="Courier New"/>
                          <a:cs typeface="Courier New"/>
                          <a:sym typeface="Courier New"/>
                        </a:rPr>
                        <a:t>=&gt;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4    axios</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82AAFF"/>
                          </a:solidFill>
                          <a:latin typeface="Courier New"/>
                          <a:ea typeface="Courier New"/>
                          <a:cs typeface="Courier New"/>
                          <a:sym typeface="Courier New"/>
                        </a:rPr>
                        <a:t>post</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ADDB67"/>
                          </a:solidFill>
                          <a:latin typeface="Courier New"/>
                          <a:ea typeface="Courier New"/>
                          <a:cs typeface="Courier New"/>
                          <a:sym typeface="Courier New"/>
                        </a:rPr>
                        <a:t>`/posts/</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id</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ADDB67"/>
                          </a:solidFill>
                          <a:latin typeface="Courier New"/>
                          <a:ea typeface="Courier New"/>
                          <a:cs typeface="Courier New"/>
                          <a:sym typeface="Courier New"/>
                        </a:rPr>
                        <a:t>/comments`</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newComment</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5  </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6</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7  </a:t>
                      </a:r>
                      <a:r>
                        <a:rPr lang="en-US" sz="1200" u="none" cap="none" strike="noStrike">
                          <a:solidFill>
                            <a:srgbClr val="7FDBCA"/>
                          </a:solidFill>
                          <a:latin typeface="Courier New"/>
                          <a:ea typeface="Courier New"/>
                          <a:cs typeface="Courier New"/>
                          <a:sym typeface="Courier New"/>
                        </a:rPr>
                        <a:t>return</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8    </a:t>
                      </a:r>
                      <a:r>
                        <a:rPr lang="en-US" sz="1200" u="none" cap="none" strike="noStrike">
                          <a:solidFill>
                            <a:srgbClr val="C792EA"/>
                          </a:solidFill>
                          <a:latin typeface="Courier New"/>
                          <a:ea typeface="Courier New"/>
                          <a:cs typeface="Courier New"/>
                          <a:sym typeface="Courier New"/>
                        </a:rPr>
                        <a:t>&lt;</a:t>
                      </a:r>
                      <a:r>
                        <a:rPr lang="en-US" sz="1200" u="none" cap="none" strike="noStrike">
                          <a:solidFill>
                            <a:srgbClr val="7FDBCA"/>
                          </a:solidFill>
                          <a:latin typeface="Courier New"/>
                          <a:ea typeface="Courier New"/>
                          <a:cs typeface="Courier New"/>
                          <a:sym typeface="Courier New"/>
                        </a:rPr>
                        <a:t>form</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9</a:t>
                      </a:r>
                      <a:r>
                        <a:rPr lang="en-US" sz="1200" u="none" cap="none" strike="noStrike">
                          <a:solidFill>
                            <a:srgbClr val="7FDBCA"/>
                          </a:solidFill>
                          <a:latin typeface="Courier New"/>
                          <a:ea typeface="Courier New"/>
                          <a:cs typeface="Courier New"/>
                          <a:sym typeface="Courier New"/>
                        </a:rPr>
                        <a:t>      </a:t>
                      </a:r>
                      <a:r>
                        <a:rPr i="1" lang="en-US" sz="1200" u="none" cap="none" strike="noStrike">
                          <a:solidFill>
                            <a:srgbClr val="ADDB67"/>
                          </a:solidFill>
                          <a:latin typeface="Courier New"/>
                          <a:ea typeface="Courier New"/>
                          <a:cs typeface="Courier New"/>
                          <a:sym typeface="Courier New"/>
                        </a:rPr>
                        <a:t>onSubmit</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7FDBCA"/>
                          </a:solidFill>
                          <a:latin typeface="Courier New"/>
                          <a:ea typeface="Courier New"/>
                          <a:cs typeface="Courier New"/>
                          <a:sym typeface="Courier New"/>
                        </a:rPr>
                        <a:t>event</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7FDBCA"/>
                          </a:solidFill>
                          <a:latin typeface="Courier New"/>
                          <a:ea typeface="Courier New"/>
                          <a:cs typeface="Courier New"/>
                          <a:sym typeface="Courier New"/>
                        </a:rPr>
                        <a:t> =&gt; </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10</a:t>
                      </a:r>
                      <a:r>
                        <a:rPr lang="en-US" sz="1200" u="none" cap="none" strike="noStrike">
                          <a:solidFill>
                            <a:srgbClr val="7FDBCA"/>
                          </a:solidFill>
                          <a:latin typeface="Courier New"/>
                          <a:ea typeface="Courier New"/>
                          <a:cs typeface="Courier New"/>
                          <a:sym typeface="Courier New"/>
                        </a:rPr>
                        <a:t>        event</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82AAFF"/>
                          </a:solidFill>
                          <a:latin typeface="Courier New"/>
                          <a:ea typeface="Courier New"/>
                          <a:cs typeface="Courier New"/>
                          <a:sym typeface="Courier New"/>
                        </a:rPr>
                        <a:t>preventDefault</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11</a:t>
                      </a:r>
                      <a:r>
                        <a:rPr lang="en-US" sz="1200" u="none" cap="none" strike="noStrike">
                          <a:solidFill>
                            <a:srgbClr val="7FDBCA"/>
                          </a:solidFill>
                          <a:latin typeface="Courier New"/>
                          <a:ea typeface="Courier New"/>
                          <a:cs typeface="Courier New"/>
                          <a:sym typeface="Courier New"/>
                        </a:rPr>
                        <a:t>        </a:t>
                      </a:r>
                      <a:r>
                        <a:rPr i="1" lang="en-US" sz="1200" u="none" cap="none" strike="noStrike">
                          <a:solidFill>
                            <a:srgbClr val="637777"/>
                          </a:solidFill>
                          <a:latin typeface="Arimo"/>
                          <a:ea typeface="Arimo"/>
                          <a:cs typeface="Arimo"/>
                          <a:sym typeface="Arimo"/>
                        </a:rPr>
                        <a:t>// ✅ mutation is invoked when the form is submitted</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12</a:t>
                      </a:r>
                      <a:r>
                        <a:rPr lang="en-US" sz="1200" u="none" cap="none" strike="noStrike">
                          <a:solidFill>
                            <a:srgbClr val="7FDBCA"/>
                          </a:solidFill>
                          <a:latin typeface="Courier New"/>
                          <a:ea typeface="Courier New"/>
                          <a:cs typeface="Courier New"/>
                          <a:sym typeface="Courier New"/>
                        </a:rPr>
                        <a:t>        addComment</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82AAFF"/>
                          </a:solidFill>
                          <a:latin typeface="Courier New"/>
                          <a:ea typeface="Courier New"/>
                          <a:cs typeface="Courier New"/>
                          <a:sym typeface="Courier New"/>
                        </a:rPr>
                        <a:t>mutate</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7FDBCA"/>
                          </a:solidFill>
                          <a:latin typeface="Courier New"/>
                          <a:ea typeface="Courier New"/>
                          <a:cs typeface="Courier New"/>
                          <a:sym typeface="Courier New"/>
                        </a:rPr>
                        <a:t>new </a:t>
                      </a:r>
                      <a:r>
                        <a:rPr lang="en-US" sz="1200" u="none" cap="none" strike="noStrike">
                          <a:solidFill>
                            <a:srgbClr val="FFCB8B"/>
                          </a:solidFill>
                          <a:latin typeface="Courier New"/>
                          <a:ea typeface="Courier New"/>
                          <a:cs typeface="Courier New"/>
                          <a:sym typeface="Courier New"/>
                        </a:rPr>
                        <a:t>FormData</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7FDBCA"/>
                          </a:solidFill>
                          <a:latin typeface="Courier New"/>
                          <a:ea typeface="Courier New"/>
                          <a:cs typeface="Courier New"/>
                          <a:sym typeface="Courier New"/>
                        </a:rPr>
                        <a:t>event</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7FDBCA"/>
                          </a:solidFill>
                          <a:latin typeface="Courier New"/>
                          <a:ea typeface="Courier New"/>
                          <a:cs typeface="Courier New"/>
                          <a:sym typeface="Courier New"/>
                        </a:rPr>
                        <a:t>currentTarget</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82AAFF"/>
                          </a:solidFill>
                          <a:latin typeface="Courier New"/>
                          <a:ea typeface="Courier New"/>
                          <a:cs typeface="Courier New"/>
                          <a:sym typeface="Courier New"/>
                        </a:rPr>
                        <a:t>get</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ADDB67"/>
                          </a:solidFill>
                          <a:latin typeface="Courier New"/>
                          <a:ea typeface="Courier New"/>
                          <a:cs typeface="Courier New"/>
                          <a:sym typeface="Courier New"/>
                        </a:rPr>
                        <a:t>'comment'</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13</a:t>
                      </a:r>
                      <a:r>
                        <a:rPr lang="en-US" sz="1200" u="none" cap="none" strike="noStrike">
                          <a:solidFill>
                            <a:srgbClr val="7FDBCA"/>
                          </a:solidFill>
                          <a:latin typeface="Courier New"/>
                          <a:ea typeface="Courier New"/>
                          <a:cs typeface="Courier New"/>
                          <a:sym typeface="Courier New"/>
                        </a:rPr>
                        <a:t>      </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14</a:t>
                      </a:r>
                      <a:r>
                        <a:rPr lang="en-US" sz="1200" u="none" cap="none" strike="noStrike">
                          <a:solidFill>
                            <a:srgbClr val="7FDBCA"/>
                          </a:solidFill>
                          <a:latin typeface="Courier New"/>
                          <a:ea typeface="Courier New"/>
                          <a:cs typeface="Courier New"/>
                          <a:sym typeface="Courier New"/>
                        </a:rPr>
                        <a:t>    </a:t>
                      </a:r>
                      <a:r>
                        <a:rPr lang="en-US" sz="1200" u="none" cap="none" strike="noStrike">
                          <a:solidFill>
                            <a:srgbClr val="C792EA"/>
                          </a:solidFill>
                          <a:latin typeface="Courier New"/>
                          <a:ea typeface="Courier New"/>
                          <a:cs typeface="Courier New"/>
                          <a:sym typeface="Courier New"/>
                        </a:rPr>
                        <a:t>&gt;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15      </a:t>
                      </a:r>
                      <a:r>
                        <a:rPr lang="en-US" sz="1200" u="none" cap="none" strike="noStrike">
                          <a:solidFill>
                            <a:srgbClr val="C792EA"/>
                          </a:solidFill>
                          <a:latin typeface="Courier New"/>
                          <a:ea typeface="Courier New"/>
                          <a:cs typeface="Courier New"/>
                          <a:sym typeface="Courier New"/>
                        </a:rPr>
                        <a:t>&lt;</a:t>
                      </a:r>
                      <a:r>
                        <a:rPr lang="en-US" sz="1200" u="none" cap="none" strike="noStrike">
                          <a:solidFill>
                            <a:srgbClr val="7FDBCA"/>
                          </a:solidFill>
                          <a:latin typeface="Courier New"/>
                          <a:ea typeface="Courier New"/>
                          <a:cs typeface="Courier New"/>
                          <a:sym typeface="Courier New"/>
                        </a:rPr>
                        <a:t>textarea </a:t>
                      </a:r>
                      <a:r>
                        <a:rPr i="1" lang="en-US" sz="1200" u="none" cap="none" strike="noStrike">
                          <a:solidFill>
                            <a:srgbClr val="ADDB67"/>
                          </a:solidFill>
                          <a:latin typeface="Courier New"/>
                          <a:ea typeface="Courier New"/>
                          <a:cs typeface="Courier New"/>
                          <a:sym typeface="Courier New"/>
                        </a:rPr>
                        <a:t>name</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7FDBCA"/>
                          </a:solidFill>
                          <a:latin typeface="Courier New"/>
                          <a:ea typeface="Courier New"/>
                          <a:cs typeface="Courier New"/>
                          <a:sym typeface="Courier New"/>
                        </a:rPr>
                        <a:t>comment</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7FDBCA"/>
                          </a:solidFill>
                          <a:latin typeface="Courier New"/>
                          <a:ea typeface="Courier New"/>
                          <a:cs typeface="Courier New"/>
                          <a:sym typeface="Courier New"/>
                        </a:rPr>
                        <a:t> </a:t>
                      </a:r>
                      <a:r>
                        <a:rPr lang="en-US" sz="1200" u="none" cap="none" strike="noStrike">
                          <a:solidFill>
                            <a:srgbClr val="C792EA"/>
                          </a:solidFill>
                          <a:latin typeface="Courier New"/>
                          <a:ea typeface="Courier New"/>
                          <a:cs typeface="Courier New"/>
                          <a:sym typeface="Courier New"/>
                        </a:rPr>
                        <a:t>/&gt;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16      </a:t>
                      </a:r>
                      <a:r>
                        <a:rPr lang="en-US" sz="1200" u="none" cap="none" strike="noStrike">
                          <a:solidFill>
                            <a:srgbClr val="C792EA"/>
                          </a:solidFill>
                          <a:latin typeface="Courier New"/>
                          <a:ea typeface="Courier New"/>
                          <a:cs typeface="Courier New"/>
                          <a:sym typeface="Courier New"/>
                        </a:rPr>
                        <a:t>&lt;</a:t>
                      </a:r>
                      <a:r>
                        <a:rPr lang="en-US" sz="1200" u="none" cap="none" strike="noStrike">
                          <a:solidFill>
                            <a:srgbClr val="7FDBCA"/>
                          </a:solidFill>
                          <a:latin typeface="Courier New"/>
                          <a:ea typeface="Courier New"/>
                          <a:cs typeface="Courier New"/>
                          <a:sym typeface="Courier New"/>
                        </a:rPr>
                        <a:t>button </a:t>
                      </a:r>
                      <a:r>
                        <a:rPr i="1" lang="en-US" sz="1200" u="none" cap="none" strike="noStrike">
                          <a:solidFill>
                            <a:srgbClr val="ADDB67"/>
                          </a:solidFill>
                          <a:latin typeface="Courier New"/>
                          <a:ea typeface="Courier New"/>
                          <a:cs typeface="Courier New"/>
                          <a:sym typeface="Courier New"/>
                        </a:rPr>
                        <a:t>type</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7FDBCA"/>
                          </a:solidFill>
                          <a:latin typeface="Courier New"/>
                          <a:ea typeface="Courier New"/>
                          <a:cs typeface="Courier New"/>
                          <a:sym typeface="Courier New"/>
                        </a:rPr>
                        <a:t>submit</a:t>
                      </a:r>
                      <a:r>
                        <a:rPr lang="en-US" sz="1200" u="none" cap="none" strike="noStrike">
                          <a:solidFill>
                            <a:srgbClr val="C792EA"/>
                          </a:solidFill>
                          <a:latin typeface="Courier New"/>
                          <a:ea typeface="Courier New"/>
                          <a:cs typeface="Courier New"/>
                          <a:sym typeface="Courier New"/>
                        </a:rPr>
                        <a:t>"&gt;</a:t>
                      </a:r>
                      <a:r>
                        <a:rPr lang="en-US" sz="1200" u="none" cap="none" strike="noStrike">
                          <a:solidFill>
                            <a:srgbClr val="D6DEEB"/>
                          </a:solidFill>
                          <a:latin typeface="Courier New"/>
                          <a:ea typeface="Courier New"/>
                          <a:cs typeface="Courier New"/>
                          <a:sym typeface="Courier New"/>
                        </a:rPr>
                        <a:t>Comment</a:t>
                      </a:r>
                      <a:r>
                        <a:rPr lang="en-US" sz="1200" u="none" cap="none" strike="noStrike">
                          <a:solidFill>
                            <a:srgbClr val="C792EA"/>
                          </a:solidFill>
                          <a:latin typeface="Courier New"/>
                          <a:ea typeface="Courier New"/>
                          <a:cs typeface="Courier New"/>
                          <a:sym typeface="Courier New"/>
                        </a:rPr>
                        <a:t>&lt;/</a:t>
                      </a:r>
                      <a:r>
                        <a:rPr lang="en-US" sz="1200" u="none" cap="none" strike="noStrike">
                          <a:solidFill>
                            <a:srgbClr val="7FDBCA"/>
                          </a:solidFill>
                          <a:latin typeface="Courier New"/>
                          <a:ea typeface="Courier New"/>
                          <a:cs typeface="Courier New"/>
                          <a:sym typeface="Courier New"/>
                        </a:rPr>
                        <a:t>button</a:t>
                      </a:r>
                      <a:r>
                        <a:rPr lang="en-US" sz="1200" u="none" cap="none" strike="noStrike">
                          <a:solidFill>
                            <a:srgbClr val="C792EA"/>
                          </a:solidFill>
                          <a:latin typeface="Courier New"/>
                          <a:ea typeface="Courier New"/>
                          <a:cs typeface="Courier New"/>
                          <a:sym typeface="Courier New"/>
                        </a:rPr>
                        <a:t>&gt;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17    </a:t>
                      </a:r>
                      <a:r>
                        <a:rPr lang="en-US" sz="1200" u="none" cap="none" strike="noStrike">
                          <a:solidFill>
                            <a:srgbClr val="C792EA"/>
                          </a:solidFill>
                          <a:latin typeface="Courier New"/>
                          <a:ea typeface="Courier New"/>
                          <a:cs typeface="Courier New"/>
                          <a:sym typeface="Courier New"/>
                        </a:rPr>
                        <a:t>&lt;/</a:t>
                      </a:r>
                      <a:r>
                        <a:rPr lang="en-US" sz="1200" u="none" cap="none" strike="noStrike">
                          <a:solidFill>
                            <a:srgbClr val="7FDBCA"/>
                          </a:solidFill>
                          <a:latin typeface="Courier New"/>
                          <a:ea typeface="Courier New"/>
                          <a:cs typeface="Courier New"/>
                          <a:sym typeface="Courier New"/>
                        </a:rPr>
                        <a:t>form</a:t>
                      </a:r>
                      <a:r>
                        <a:rPr lang="en-US" sz="1200" u="none" cap="none" strike="noStrike">
                          <a:solidFill>
                            <a:srgbClr val="C792EA"/>
                          </a:solidFill>
                          <a:latin typeface="Courier New"/>
                          <a:ea typeface="Courier New"/>
                          <a:cs typeface="Courier New"/>
                          <a:sym typeface="Courier New"/>
                        </a:rPr>
                        <a:t>&gt;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18  </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19</a:t>
                      </a:r>
                      <a:r>
                        <a:rPr lang="en-US" sz="1200" u="none" cap="none" strike="noStrike">
                          <a:solidFill>
                            <a:srgbClr val="C792EA"/>
                          </a:solidFill>
                          <a:latin typeface="Courier New"/>
                          <a:ea typeface="Courier New"/>
                          <a:cs typeface="Courier New"/>
                          <a:sym typeface="Courier New"/>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Mutations </a:t>
            </a:r>
            <a:endParaRPr sz="3300"/>
          </a:p>
        </p:txBody>
      </p:sp>
      <p:sp>
        <p:nvSpPr>
          <p:cNvPr id="210" name="Google Shape;210;p2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11" name="Google Shape;211;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12" name="Google Shape;212;p28"/>
          <p:cNvGraphicFramePr/>
          <p:nvPr/>
        </p:nvGraphicFramePr>
        <p:xfrm>
          <a:off x="1066800" y="1731213"/>
          <a:ext cx="3000000" cy="3000000"/>
        </p:xfrm>
        <a:graphic>
          <a:graphicData uri="http://schemas.openxmlformats.org/drawingml/2006/table">
            <a:tbl>
              <a:tblPr>
                <a:noFill/>
                <a:tableStyleId>{01EDB37A-4AFE-4FC7-A3D5-6BD726B1E972}</a:tableStyleId>
              </a:tblPr>
              <a:tblGrid>
                <a:gridCol w="10809900"/>
              </a:tblGrid>
              <a:tr h="828725">
                <a:tc>
                  <a:txBody>
                    <a:bodyPr/>
                    <a:lstStyle/>
                    <a:p>
                      <a:pPr indent="-304800" lvl="0"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Another difference is that mutations don't share state like useQuery does. You can invoke the same useQuery call multiple times in different components and will get the same, cached result returned to you - but this won't work for mutations.</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Mutation Side Effects: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Generally speaking, mutations are functions that have a side effect.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As an example, have a look at the push method of Arrays: It has the side effect of changing the array in place where you're pushing a value to:</a:t>
                      </a:r>
                      <a:endParaRPr sz="1050" u="none" cap="none" strike="noStrike">
                        <a:solidFill>
                          <a:srgbClr val="293742"/>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828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1 </a:t>
                      </a:r>
                      <a:r>
                        <a:rPr lang="en-US" sz="1200" u="none" cap="none" strike="noStrike">
                          <a:solidFill>
                            <a:srgbClr val="7FDBCA"/>
                          </a:solidFill>
                          <a:latin typeface="Courier New"/>
                          <a:ea typeface="Courier New"/>
                          <a:cs typeface="Courier New"/>
                          <a:sym typeface="Courier New"/>
                        </a:rPr>
                        <a:t>const</a:t>
                      </a:r>
                      <a:r>
                        <a:rPr lang="en-US" sz="1200" u="none" cap="none" strike="noStrike">
                          <a:solidFill>
                            <a:srgbClr val="D6DEEB"/>
                          </a:solidFill>
                          <a:latin typeface="Courier New"/>
                          <a:ea typeface="Courier New"/>
                          <a:cs typeface="Courier New"/>
                          <a:sym typeface="Courier New"/>
                        </a:rPr>
                        <a:t> myArray </a:t>
                      </a:r>
                      <a:r>
                        <a:rPr lang="en-US" sz="1200" u="none" cap="none" strike="noStrike">
                          <a:solidFill>
                            <a:srgbClr val="7FDBC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F78C6C"/>
                          </a:solidFill>
                          <a:latin typeface="Courier New"/>
                          <a:ea typeface="Courier New"/>
                          <a:cs typeface="Courier New"/>
                          <a:sym typeface="Courier New"/>
                        </a:rPr>
                        <a:t>1</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2 myArray</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82AAFF"/>
                          </a:solidFill>
                          <a:latin typeface="Courier New"/>
                          <a:ea typeface="Courier New"/>
                          <a:cs typeface="Courier New"/>
                          <a:sym typeface="Courier New"/>
                        </a:rPr>
                        <a:t>push</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F78C6C"/>
                          </a:solidFill>
                          <a:latin typeface="Courier New"/>
                          <a:ea typeface="Courier New"/>
                          <a:cs typeface="Courier New"/>
                          <a:sym typeface="Courier New"/>
                        </a:rPr>
                        <a:t>2</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3</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4 </a:t>
                      </a:r>
                      <a:r>
                        <a:rPr lang="en-US" sz="1200" u="none" cap="none" strike="noStrike">
                          <a:solidFill>
                            <a:srgbClr val="FFCB8B"/>
                          </a:solidFill>
                          <a:latin typeface="Courier New"/>
                          <a:ea typeface="Courier New"/>
                          <a:cs typeface="Courier New"/>
                          <a:sym typeface="Courier New"/>
                        </a:rPr>
                        <a:t>console</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82AAFF"/>
                          </a:solidFill>
                          <a:latin typeface="Courier New"/>
                          <a:ea typeface="Courier New"/>
                          <a:cs typeface="Courier New"/>
                          <a:sym typeface="Courier New"/>
                        </a:rPr>
                        <a:t>log</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myArray</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a:t>
                      </a:r>
                      <a:r>
                        <a:rPr i="1" lang="en-US" sz="1200" u="none" cap="none" strike="noStrike">
                          <a:solidFill>
                            <a:srgbClr val="637777"/>
                          </a:solidFill>
                          <a:latin typeface="Courier New"/>
                          <a:ea typeface="Courier New"/>
                          <a:cs typeface="Courier New"/>
                          <a:sym typeface="Courier New"/>
                        </a:rPr>
                        <a:t>// [1, 2]</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5081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immutable counterpart would be concat, which can also add values to an array, but it will return a new Array instead of directly manipulating the Array you operate on:</a:t>
                      </a:r>
                      <a:endParaRPr sz="1200" u="none" cap="none" strike="noStrike">
                        <a:solidFill>
                          <a:srgbClr val="D6DEEB"/>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828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1 </a:t>
                      </a:r>
                      <a:r>
                        <a:rPr lang="en-US" sz="1200" u="none" cap="none" strike="noStrike">
                          <a:solidFill>
                            <a:srgbClr val="7FDBCA"/>
                          </a:solidFill>
                          <a:latin typeface="Courier New"/>
                          <a:ea typeface="Courier New"/>
                          <a:cs typeface="Courier New"/>
                          <a:sym typeface="Courier New"/>
                        </a:rPr>
                        <a:t>const</a:t>
                      </a:r>
                      <a:r>
                        <a:rPr lang="en-US" sz="1200" u="none" cap="none" strike="noStrike">
                          <a:solidFill>
                            <a:srgbClr val="D6DEEB"/>
                          </a:solidFill>
                          <a:latin typeface="Courier New"/>
                          <a:ea typeface="Courier New"/>
                          <a:cs typeface="Courier New"/>
                          <a:sym typeface="Courier New"/>
                        </a:rPr>
                        <a:t> myArray </a:t>
                      </a:r>
                      <a:r>
                        <a:rPr lang="en-US" sz="1200" u="none" cap="none" strike="noStrike">
                          <a:solidFill>
                            <a:srgbClr val="7FDBC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F78C6C"/>
                          </a:solidFill>
                          <a:latin typeface="Courier New"/>
                          <a:ea typeface="Courier New"/>
                          <a:cs typeface="Courier New"/>
                          <a:sym typeface="Courier New"/>
                        </a:rPr>
                        <a:t>1</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2 </a:t>
                      </a:r>
                      <a:r>
                        <a:rPr lang="en-US" sz="1200" u="none" cap="none" strike="noStrike">
                          <a:solidFill>
                            <a:srgbClr val="7FDBCA"/>
                          </a:solidFill>
                          <a:latin typeface="Courier New"/>
                          <a:ea typeface="Courier New"/>
                          <a:cs typeface="Courier New"/>
                          <a:sym typeface="Courier New"/>
                        </a:rPr>
                        <a:t>const</a:t>
                      </a:r>
                      <a:r>
                        <a:rPr lang="en-US" sz="1200" u="none" cap="none" strike="noStrike">
                          <a:solidFill>
                            <a:srgbClr val="D6DEEB"/>
                          </a:solidFill>
                          <a:latin typeface="Courier New"/>
                          <a:ea typeface="Courier New"/>
                          <a:cs typeface="Courier New"/>
                          <a:sym typeface="Courier New"/>
                        </a:rPr>
                        <a:t> newArray </a:t>
                      </a:r>
                      <a:r>
                        <a:rPr lang="en-US" sz="1200" u="none" cap="none" strike="noStrike">
                          <a:solidFill>
                            <a:srgbClr val="7FDBC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myArray</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82AAFF"/>
                          </a:solidFill>
                          <a:latin typeface="Courier New"/>
                          <a:ea typeface="Courier New"/>
                          <a:cs typeface="Courier New"/>
                          <a:sym typeface="Courier New"/>
                        </a:rPr>
                        <a:t>concat</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F78C6C"/>
                          </a:solidFill>
                          <a:latin typeface="Courier New"/>
                          <a:ea typeface="Courier New"/>
                          <a:cs typeface="Courier New"/>
                          <a:sym typeface="Courier New"/>
                        </a:rPr>
                        <a:t>2</a:t>
                      </a:r>
                      <a:r>
                        <a:rPr lang="en-US" sz="1200" u="none" cap="none" strike="noStrike">
                          <a:solidFill>
                            <a:srgbClr val="C792EA"/>
                          </a:solidFill>
                          <a:latin typeface="Courier New"/>
                          <a:ea typeface="Courier New"/>
                          <a:cs typeface="Courier New"/>
                          <a:sym typeface="Courier New"/>
                        </a:rPr>
                        <a:t>)</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3</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4 </a:t>
                      </a:r>
                      <a:r>
                        <a:rPr lang="en-US" sz="1200" u="none" cap="none" strike="noStrike">
                          <a:solidFill>
                            <a:srgbClr val="FFCB8B"/>
                          </a:solidFill>
                          <a:latin typeface="Courier New"/>
                          <a:ea typeface="Courier New"/>
                          <a:cs typeface="Courier New"/>
                          <a:sym typeface="Courier New"/>
                        </a:rPr>
                        <a:t>console</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82AAFF"/>
                          </a:solidFill>
                          <a:latin typeface="Courier New"/>
                          <a:ea typeface="Courier New"/>
                          <a:cs typeface="Courier New"/>
                          <a:sym typeface="Courier New"/>
                        </a:rPr>
                        <a:t>log</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myArray</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a:t>
                      </a:r>
                      <a:r>
                        <a:rPr i="1" lang="en-US" sz="1200" u="none" cap="none" strike="noStrike">
                          <a:solidFill>
                            <a:srgbClr val="637777"/>
                          </a:solidFill>
                          <a:latin typeface="Courier New"/>
                          <a:ea typeface="Courier New"/>
                          <a:cs typeface="Courier New"/>
                          <a:sym typeface="Courier New"/>
                        </a:rPr>
                        <a:t>//  [1]</a:t>
                      </a:r>
                      <a:endParaRPr sz="1200" u="none" cap="none" strike="noStrike">
                        <a:solidFill>
                          <a:srgbClr val="D6DEEB"/>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6DEEB"/>
                          </a:solidFill>
                          <a:latin typeface="Courier New"/>
                          <a:ea typeface="Courier New"/>
                          <a:cs typeface="Courier New"/>
                          <a:sym typeface="Courier New"/>
                        </a:rPr>
                        <a:t>5 </a:t>
                      </a:r>
                      <a:r>
                        <a:rPr lang="en-US" sz="1200" u="none" cap="none" strike="noStrike">
                          <a:solidFill>
                            <a:srgbClr val="FFCB8B"/>
                          </a:solidFill>
                          <a:latin typeface="Courier New"/>
                          <a:ea typeface="Courier New"/>
                          <a:cs typeface="Courier New"/>
                          <a:sym typeface="Courier New"/>
                        </a:rPr>
                        <a:t>console</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82AAFF"/>
                          </a:solidFill>
                          <a:latin typeface="Courier New"/>
                          <a:ea typeface="Courier New"/>
                          <a:cs typeface="Courier New"/>
                          <a:sym typeface="Courier New"/>
                        </a:rPr>
                        <a:t>log</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newArray</a:t>
                      </a:r>
                      <a:r>
                        <a:rPr lang="en-US" sz="1200" u="none" cap="none" strike="noStrike">
                          <a:solidFill>
                            <a:srgbClr val="C792EA"/>
                          </a:solidFill>
                          <a:latin typeface="Courier New"/>
                          <a:ea typeface="Courier New"/>
                          <a:cs typeface="Courier New"/>
                          <a:sym typeface="Courier New"/>
                        </a:rPr>
                        <a:t>)</a:t>
                      </a:r>
                      <a:r>
                        <a:rPr lang="en-US" sz="1200" u="none" cap="none" strike="noStrike">
                          <a:solidFill>
                            <a:srgbClr val="D6DEEB"/>
                          </a:solidFill>
                          <a:latin typeface="Courier New"/>
                          <a:ea typeface="Courier New"/>
                          <a:cs typeface="Courier New"/>
                          <a:sym typeface="Courier New"/>
                        </a:rPr>
                        <a:t> </a:t>
                      </a:r>
                      <a:r>
                        <a:rPr i="1" lang="en-US" sz="1200" u="none" cap="none" strike="noStrike">
                          <a:solidFill>
                            <a:srgbClr val="637777"/>
                          </a:solidFill>
                          <a:latin typeface="Courier New"/>
                          <a:ea typeface="Courier New"/>
                          <a:cs typeface="Courier New"/>
                          <a:sym typeface="Courier New"/>
                        </a:rPr>
                        <a:t>// [1, 2]</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8287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As the name indicates, useMutation also has some sort of side effect. Since we are in the context of managing server state with React Query, mutations describe a function that performs such a side effect on the server. Creating a todo in your database would be a mutation. Logging in a user is also a classic mutation, because it performs the side effect of creating a token for the user.</a:t>
                      </a:r>
                      <a:endParaRPr sz="1200" u="none" cap="none" strike="noStrike">
                        <a:solidFill>
                          <a:srgbClr val="D6DEEB"/>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1">
  <a:themeElements>
    <a:clrScheme name="TechLift 1">
      <a:dk1>
        <a:srgbClr val="333333"/>
      </a:dk1>
      <a:lt1>
        <a:srgbClr val="F2F2F2"/>
      </a:lt1>
      <a:dk2>
        <a:srgbClr val="273C75"/>
      </a:dk2>
      <a:lt2>
        <a:srgbClr val="FDB823"/>
      </a:lt2>
      <a:accent1>
        <a:srgbClr val="0BE881"/>
      </a:accent1>
      <a:accent2>
        <a:srgbClr val="FED330"/>
      </a:accent2>
      <a:accent3>
        <a:srgbClr val="0097E6"/>
      </a:accent3>
      <a:accent4>
        <a:srgbClr val="FA8231"/>
      </a:accent4>
      <a:accent5>
        <a:srgbClr val="8E44AD"/>
      </a:accent5>
      <a:accent6>
        <a:srgbClr val="FA8231"/>
      </a:accent6>
      <a:hlink>
        <a:srgbClr val="ED1B2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0D4CEB536B37499FF605EABBA1649A" ma:contentTypeVersion="18" ma:contentTypeDescription="Create a new document." ma:contentTypeScope="" ma:versionID="42284d3473392e3855eab728922f0527">
  <xsd:schema xmlns:xsd="http://www.w3.org/2001/XMLSchema" xmlns:xs="http://www.w3.org/2001/XMLSchema" xmlns:p="http://schemas.microsoft.com/office/2006/metadata/properties" xmlns:ns2="dffc2d62-02fd-49cb-8e37-7788bb0cad48" xmlns:ns3="80782c8c-842d-4d61-859b-2c968903b156" targetNamespace="http://schemas.microsoft.com/office/2006/metadata/properties" ma:root="true" ma:fieldsID="1062c1af6ef3b6ab203531a114db4c3f" ns2:_="" ns3:_="">
    <xsd:import namespace="dffc2d62-02fd-49cb-8e37-7788bb0cad48"/>
    <xsd:import namespace="80782c8c-842d-4d61-859b-2c968903b156"/>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c2d62-02fd-49cb-8e37-7788bb0cad4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4" nillable="true" ma:displayName="Taxonomy Catch All Column" ma:hidden="true" ma:list="{6ae76d3f-67b7-4fa4-a107-3a568caecef8}" ma:internalName="TaxCatchAll" ma:showField="CatchAllData" ma:web="dffc2d62-02fd-49cb-8e37-7788bb0cad4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0782c8c-842d-4d61-859b-2c968903b156"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ffba1a00-cd55-4846-a578-cb4195594600"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782c8c-842d-4d61-859b-2c968903b156">
      <Terms xmlns="http://schemas.microsoft.com/office/infopath/2007/PartnerControls"/>
    </lcf76f155ced4ddcb4097134ff3c332f>
    <TaxCatchAll xmlns="dffc2d62-02fd-49cb-8e37-7788bb0cad48" xsi:nil="true"/>
  </documentManagement>
</p:properties>
</file>

<file path=customXml/itemProps1.xml><?xml version="1.0" encoding="utf-8"?>
<ds:datastoreItem xmlns:ds="http://schemas.openxmlformats.org/officeDocument/2006/customXml" ds:itemID="{C5842492-F6B8-411A-932F-573BF1D0469B}"/>
</file>

<file path=customXml/itemProps2.xml><?xml version="1.0" encoding="utf-8"?>
<ds:datastoreItem xmlns:ds="http://schemas.openxmlformats.org/officeDocument/2006/customXml" ds:itemID="{3A299107-EA22-4EF9-B09E-40252984903D}"/>
</file>

<file path=customXml/itemProps3.xml><?xml version="1.0" encoding="utf-8"?>
<ds:datastoreItem xmlns:ds="http://schemas.openxmlformats.org/officeDocument/2006/customXml" ds:itemID="{3C157570-9B42-4297-9B15-B49489EAA578}"/>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0x0101004E0D4CEB536B37499FF605EABBA1649A</vt:lpwstr>
  </property>
</Properties>
</file>