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4D946A-F1D2-4943-9D00-3C1F315D1C60}">
  <a:tblStyle styleId="{7C4D946A-F1D2-4943-9D00-3C1F315D1C6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3.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14" Type="http://schemas.openxmlformats.org/officeDocument/2006/relationships/slide" Target="slides/slide9.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tkdodo.eu/blog/mastering-mutations-in-react-que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1_ReactJS-2: Mutations - SYNC (20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800" y="469143"/>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927425" y="1090450"/>
          <a:ext cx="3000000" cy="3000000"/>
        </p:xfrm>
        <a:graphic>
          <a:graphicData uri="http://schemas.openxmlformats.org/drawingml/2006/table">
            <a:tbl>
              <a:tblPr>
                <a:noFill/>
                <a:tableStyleId>{7C4D946A-F1D2-4943-9D00-3C1F315D1C60}</a:tableStyleId>
              </a:tblPr>
              <a:tblGrid>
                <a:gridCol w="10809900"/>
              </a:tblGrid>
              <a:tr h="3966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why does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return array?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Because compared to an object, an array is more flexible and easy to use.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method returned an object with a fixed set of properties, you wouldn’t be able to assign custom names in an easy way.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You’d have to do something like this (assuming the properties of the object are </a:t>
                      </a:r>
                      <a:r>
                        <a:rPr lang="en-US" sz="1200" u="none" cap="none" strike="noStrike">
                          <a:solidFill>
                            <a:srgbClr val="BD4147"/>
                          </a:solidFill>
                          <a:highlight>
                            <a:srgbClr val="F7F7F9"/>
                          </a:highlight>
                          <a:latin typeface="Consolas"/>
                          <a:ea typeface="Consolas"/>
                          <a:cs typeface="Consolas"/>
                          <a:sym typeface="Consolas"/>
                        </a:rPr>
                        <a:t>state</a:t>
                      </a:r>
                      <a:r>
                        <a:rPr lang="en-US" sz="1200" u="none" cap="none" strike="noStrike">
                          <a:latin typeface="Times New Roman"/>
                          <a:ea typeface="Times New Roman"/>
                          <a:cs typeface="Times New Roman"/>
                          <a:sym typeface="Times New Roman"/>
                        </a:rPr>
                        <a:t> and </a:t>
                      </a:r>
                      <a:r>
                        <a:rPr lang="en-US" sz="1200" u="none" cap="none" strike="noStrike">
                          <a:solidFill>
                            <a:srgbClr val="BD4147"/>
                          </a:solidFill>
                          <a:highlight>
                            <a:srgbClr val="F7F7F9"/>
                          </a:highlight>
                          <a:latin typeface="Consolas"/>
                          <a:ea typeface="Consolas"/>
                          <a:cs typeface="Consolas"/>
                          <a:sym typeface="Consolas"/>
                        </a:rPr>
                        <a:t>setState</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Without using object destructuring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messageState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Using object destructuring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setMessage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setList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Lazy State Initialization: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you've been working with React for a while, you've probably used useState. Here's a quick example of the API:</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you call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with the initial state value, and it returns an array with the value of that state and a mechanism for updating it (which is called the "state dispatch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call the state dispatch function, you pass the new value for the state and that triggers a re-render of the component which leads to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getting called again to retrieve the new state value and the dispatch function again.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one of the first things you learn about state when you're getting into React. But there's a lesser known feature of both the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call and the dispatch function that can be useful at times: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927425" y="357618"/>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927425" y="1090450"/>
          <a:ext cx="3000000" cy="3000000"/>
        </p:xfrm>
        <a:graphic>
          <a:graphicData uri="http://schemas.openxmlformats.org/drawingml/2006/table">
            <a:tbl>
              <a:tblPr>
                <a:noFill/>
                <a:tableStyleId>{7C4D946A-F1D2-4943-9D00-3C1F315D1C60}</a:tableStyleId>
              </a:tblPr>
              <a:tblGrid>
                <a:gridCol w="10809900"/>
              </a:tblGrid>
              <a:tr h="6495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previousCount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previousCount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269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difference is that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in this example is called with a function that returns the initial state (rather than simply passing the initial state) and </a:t>
                      </a:r>
                      <a:r>
                        <a:rPr lang="en-US" sz="1200" u="none" cap="none" strike="noStrike">
                          <a:solidFill>
                            <a:srgbClr val="BD4147"/>
                          </a:solidFill>
                          <a:highlight>
                            <a:srgbClr val="F7F7F9"/>
                          </a:highlight>
                          <a:latin typeface="Consolas"/>
                          <a:ea typeface="Consolas"/>
                          <a:cs typeface="Consolas"/>
                          <a:sym typeface="Consolas"/>
                        </a:rPr>
                        <a:t>setCount</a:t>
                      </a:r>
                      <a:r>
                        <a:rPr lang="en-US" sz="1200" u="none" cap="none" strike="noStrike">
                          <a:latin typeface="Times New Roman"/>
                          <a:ea typeface="Times New Roman"/>
                          <a:cs typeface="Times New Roman"/>
                          <a:sym typeface="Times New Roman"/>
                        </a:rPr>
                        <a:t> (dispatch) is called with a function that accepts the previous state value and returns the new one.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were to add a console.log to the function body of the Counter function, you would find that the function is run every time you click the button. This makes sense because your Counter function is run during every render phase and clicking the button triggers the state update which triggers the re-render.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thing you need to keep in mind is that if the function body runs, that means all the code inside it runs as well, which means any variables you create or arguments you pass are created and evaluated every 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normally not a big deal because JavaScript engines are very fast and can optimize for this kind of thing. So something like this would be no problem</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However, what if the initial value for your state is computationally expensive?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calculateSomethingExpensive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Or, more practically, what if you need to read into </a:t>
                      </a:r>
                      <a:r>
                        <a:rPr lang="en-US" sz="1200" u="none" cap="none" strike="noStrike">
                          <a:solidFill>
                            <a:srgbClr val="BD4147"/>
                          </a:solidFill>
                          <a:highlight>
                            <a:srgbClr val="F7F7F9"/>
                          </a:highlight>
                          <a:latin typeface="Consolas"/>
                          <a:ea typeface="Consolas"/>
                          <a:cs typeface="Consolas"/>
                          <a:sym typeface="Consolas"/>
                        </a:rPr>
                        <a:t>localStorage</a:t>
                      </a:r>
                      <a:r>
                        <a:rPr lang="en-US" sz="1200" u="none" cap="none" strike="noStrike">
                          <a:latin typeface="Times New Roman"/>
                          <a:ea typeface="Times New Roman"/>
                          <a:cs typeface="Times New Roman"/>
                          <a:sym typeface="Times New Roman"/>
                        </a:rPr>
                        <a:t> which is an IO operation?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EC9B0"/>
                          </a:solidFill>
                          <a:latin typeface="Consolas"/>
                          <a:ea typeface="Consolas"/>
                          <a:cs typeface="Consolas"/>
                          <a:sym typeface="Consolas"/>
                        </a:rPr>
                        <a:t>Number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Remember that the only time React needs the initial state is initially. Meaning, it only really needs the initial state on the first render. But because our function body runs every time there's a re-render of our component, we end up running that code on every render, even if its value is not used or needed.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what the lazy initialization is all about. It allows you to put that code in a function:</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6495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getInitialState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Number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getInitialState</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Creating a function is fast. Even if what the function does is computationally expensive. So you only pay the performance penalty when you call the function. So if you pass a function to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React will only call the function when it needs the initial value (which is when the component is initially rendered).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called "lazy initialization." It's a performance optimization.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Update State: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one's a little bit more complicated. The easiest way to explain what it's for is by showing an example. Let's say that before we can update our count state, we need to do something async:</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315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DelayedCounter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doSomethingAsync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31500">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Update State: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one's a little bit more complicated. The easiest way to explain what it's for is by showing an example. Let's say that before we can update our count state, we need to do something async:</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315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DelayedCounter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doSomethingAsync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say that async thing takes 500ms. And Render the snippet.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click it 3 times fast enough, you'll notice that the count was only incremented to 1. But that's weird, because if you added a </a:t>
                      </a:r>
                      <a:r>
                        <a:rPr i="1" lang="en-US" sz="1200" u="none" cap="none" strike="noStrike">
                          <a:latin typeface="Times New Roman"/>
                          <a:ea typeface="Times New Roman"/>
                          <a:cs typeface="Times New Roman"/>
                          <a:sym typeface="Times New Roman"/>
                        </a:rPr>
                        <a:t>console.log</a:t>
                      </a:r>
                      <a:r>
                        <a:rPr lang="en-US" sz="1200" u="none" cap="none" strike="noStrike">
                          <a:latin typeface="Times New Roman"/>
                          <a:ea typeface="Times New Roman"/>
                          <a:cs typeface="Times New Roman"/>
                          <a:sym typeface="Times New Roman"/>
                        </a:rPr>
                        <a:t> to the increment function, you'll find that it's called three times (once for every click), so why the count state is not updated three times?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Well, this is where things get tricky. The fact is that the state is updated three times (once for every click), but if you added a </a:t>
                      </a:r>
                      <a:r>
                        <a:rPr i="1" lang="en-US" sz="1200" u="none" cap="none" strike="noStrike">
                          <a:latin typeface="Times New Roman"/>
                          <a:ea typeface="Times New Roman"/>
                          <a:cs typeface="Times New Roman"/>
                          <a:sym typeface="Times New Roman"/>
                        </a:rPr>
                        <a:t>console.log(count)</a:t>
                      </a:r>
                      <a:r>
                        <a:rPr lang="en-US" sz="1200" u="none" cap="none" strike="noStrike">
                          <a:latin typeface="Times New Roman"/>
                          <a:ea typeface="Times New Roman"/>
                          <a:cs typeface="Times New Roman"/>
                          <a:sym typeface="Times New Roman"/>
                        </a:rPr>
                        <a:t> right above the </a:t>
                      </a:r>
                      <a:r>
                        <a:rPr lang="en-US" sz="1200" u="none" cap="none" strike="noStrike">
                          <a:solidFill>
                            <a:srgbClr val="BD4147"/>
                          </a:solidFill>
                          <a:highlight>
                            <a:srgbClr val="F7F7F9"/>
                          </a:highlight>
                          <a:latin typeface="Consolas"/>
                          <a:ea typeface="Consolas"/>
                          <a:cs typeface="Consolas"/>
                          <a:sym typeface="Consolas"/>
                        </a:rPr>
                        <a:t>setCount</a:t>
                      </a:r>
                      <a:r>
                        <a:rPr lang="en-US" sz="1200" u="none" cap="none" strike="noStrike">
                          <a:latin typeface="Times New Roman"/>
                          <a:ea typeface="Times New Roman"/>
                          <a:cs typeface="Times New Roman"/>
                          <a:sym typeface="Times New Roman"/>
                        </a:rPr>
                        <a:t> call, you'd notice that count is 0 every time! So we're calling </a:t>
                      </a:r>
                      <a:r>
                        <a:rPr lang="en-US" sz="1200" u="none" cap="none" strike="noStrike">
                          <a:solidFill>
                            <a:srgbClr val="BD4147"/>
                          </a:solidFill>
                          <a:highlight>
                            <a:srgbClr val="F7F7F9"/>
                          </a:highlight>
                          <a:latin typeface="Consolas"/>
                          <a:ea typeface="Consolas"/>
                          <a:cs typeface="Consolas"/>
                          <a:sym typeface="Consolas"/>
                        </a:rPr>
                        <a:t>setCount(0+1)</a:t>
                      </a:r>
                      <a:r>
                        <a:rPr lang="en-US" sz="1200" u="none" cap="none" strike="noStrike">
                          <a:latin typeface="Times New Roman"/>
                          <a:ea typeface="Times New Roman"/>
                          <a:cs typeface="Times New Roman"/>
                          <a:sym typeface="Times New Roman"/>
                        </a:rPr>
                        <a:t> for every click, even though we actually want to increment the count.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why is the count 0 every time? It's because the increment function that we've given to React through the </a:t>
                      </a:r>
                      <a:r>
                        <a:rPr lang="en-US" sz="1200" u="none" cap="none" strike="noStrike">
                          <a:solidFill>
                            <a:srgbClr val="BD4147"/>
                          </a:solidFill>
                          <a:highlight>
                            <a:srgbClr val="F7F7F9"/>
                          </a:highlight>
                          <a:latin typeface="Consolas"/>
                          <a:ea typeface="Consolas"/>
                          <a:cs typeface="Consolas"/>
                          <a:sym typeface="Consolas"/>
                        </a:rPr>
                        <a:t>onClick</a:t>
                      </a:r>
                      <a:r>
                        <a:rPr lang="en-US" sz="1200" u="none" cap="none" strike="noStrike">
                          <a:latin typeface="Times New Roman"/>
                          <a:ea typeface="Times New Roman"/>
                          <a:cs typeface="Times New Roman"/>
                          <a:sym typeface="Times New Roman"/>
                        </a:rPr>
                        <a:t> prop on that button "closes over" the value of ‘count’ at the time it's created.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short, when a function is created, it has access to the variables defined outside of it and even if what those variables are assigned to changes.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problem is that we're actually calling the exact same increment function which has closed over the value of 0 for the count before it has a chance to update based on the previous click and it stays that way until React re-renders.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you might think we could solve this problem if we could just trigger a re-render before the async operation, but that won't do it for us either. The problem with that approach is that while increment has access to count for this render, it won't have access to the count variable for the next render. In fact, on the next render, we'll have a completely different increment function which has access to a completely different count variable. So we'll effectively have two copies of all our variables each 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because the count hasn't been updated yet, when the new copy of increment is created, the value of count is still 0 and that's why it's 0 when we click the button the second time as well as the first.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You'll notice that if you wait for the count value to update before you click the button again, everything works fine, this is because we've waited long enough for the re-render to occur and a new increment function has been created with the latest value for count.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obviously, this is a little confusing and it's also a little problematic. So what's the solution? Function updates! What we really need is some way to determine the previous value of count when we're making our update so we can determine it based on the previous value of count.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Any time we need to compute new state based on previous state, I use a function update. So here's the solution: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315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DelayedCounter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doSomethingAsync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previousCount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previousCount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increment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render this solution now, you can click that as frequently as you like and it'll manage updating the count for every click. This works because we no longer worry about accessing a value that may be "stale" but instead we get access to the latest value of the variable we need. So even though the increment function we're running in has an older version of count, our function updater receives the most up-to-date version of the state.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useState Functional Update VS Direct Update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Everybody says that do not update react state directly rather use </a:t>
                      </a:r>
                      <a:r>
                        <a:rPr lang="en-US" sz="1200" u="none" cap="none" strike="noStrike">
                          <a:solidFill>
                            <a:srgbClr val="BD4147"/>
                          </a:solidFill>
                          <a:highlight>
                            <a:srgbClr val="F7F7F9"/>
                          </a:highlight>
                          <a:latin typeface="Consolas"/>
                          <a:ea typeface="Consolas"/>
                          <a:cs typeface="Consolas"/>
                          <a:sym typeface="Consolas"/>
                        </a:rPr>
                        <a:t>setState</a:t>
                      </a:r>
                      <a:r>
                        <a:rPr lang="en-US" sz="1200" u="none" cap="none" strike="noStrike">
                          <a:latin typeface="Times New Roman"/>
                          <a:ea typeface="Times New Roman"/>
                          <a:cs typeface="Times New Roman"/>
                          <a:sym typeface="Times New Roman"/>
                        </a:rPr>
                        <a:t> function that comes with using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hook to update state. Let’s first discuss why mutating/updating state directly is discouraged.</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state contains data specific to this component that may change over time. The state is user-defined, and it should be a plain JavaScript object.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always advised to declare a new object const obj = {} and use this.setState({ obj }) and let react handle it, just like it is done  in the example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315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4</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3</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4</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5</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handleIncrements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indexOf</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74" name="Google Shape;274;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6"/>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have a grip on this matter we first need to know how React lifecycle works. React has three lifecycle phases: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Mounting Phase:</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When the component is mounted for the first time. It has three lifecycle hooks that we commonly use:</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i. constructor</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ii. render</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iii. componentDidMount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Updating Phase:</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When the component is already mounted and a change in state or props has happened. It has two lifecycle hooks that we commonly use:</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 render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ii. componentDidUpdate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Unmounting Phase:</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When a component is deleted. It has one lifecycle hook that we commonly use:</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 componentWillUnmount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All these lifecycle hooks are called in order.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React, whenever a component is rendering either in theMounting phase or in Updating Phase, it always renders all the components that are in its tree.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82" name="Google Shape;282;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341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Consider that we have an App structure like this:</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85" name="Google Shape;285;p37"/>
          <p:cNvPicPr preferRelativeResize="0"/>
          <p:nvPr/>
        </p:nvPicPr>
        <p:blipFill rotWithShape="1">
          <a:blip r:embed="rId3">
            <a:alphaModFix/>
          </a:blip>
          <a:srcRect b="0" l="0" r="0" t="0"/>
          <a:stretch/>
        </p:blipFill>
        <p:spPr>
          <a:xfrm>
            <a:off x="6634050" y="2458880"/>
            <a:ext cx="4658048" cy="3745070"/>
          </a:xfrm>
          <a:prstGeom prst="rect">
            <a:avLst/>
          </a:prstGeom>
          <a:noFill/>
          <a:ln>
            <a:noFill/>
          </a:ln>
        </p:spPr>
      </p:pic>
      <p:sp>
        <p:nvSpPr>
          <p:cNvPr id="286" name="Google Shape;286;p37"/>
          <p:cNvSpPr txBox="1"/>
          <p:nvPr/>
        </p:nvSpPr>
        <p:spPr>
          <a:xfrm>
            <a:off x="1379975" y="2391913"/>
            <a:ext cx="4658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When we run this App and if we declare all the lifecycle hooks mentioned above and console.log() in every hook, we will see that the hooks are called in the following order.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 App-constructor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ii. App-rendered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iii. NavBar-rendered (NavBar is a Stateless functional component)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iv. Counters-rendered (Counters is a Stateless functional component)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v. (4) Counter-rendered (Counter is a Stateless functional component)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vi. App-didMount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Now, if you don’t know what a Stateless functional component is, its a component that has no state or constructor or any lifecycle hooks and are fully controlled by their parents. They only render a react component.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So now, what happens when a state or props is changed? It renders all its components again.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Notice, it is said that all the components are rendered again not updated again.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92" name="Google Shape;292;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3" name="Google Shape;293;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4" name="Google Shape;294;p38"/>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516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you can see in the screenshot below, only the incremented span is being updated (in the inspect element you can see the changes in violet color). So, how it works?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95" name="Google Shape;295;p38"/>
          <p:cNvPicPr preferRelativeResize="0"/>
          <p:nvPr/>
        </p:nvPicPr>
        <p:blipFill rotWithShape="1">
          <a:blip r:embed="rId3">
            <a:alphaModFix/>
          </a:blip>
          <a:srcRect b="0" l="0" r="0" t="0"/>
          <a:stretch/>
        </p:blipFill>
        <p:spPr>
          <a:xfrm>
            <a:off x="5566375" y="2822949"/>
            <a:ext cx="6059450" cy="2948675"/>
          </a:xfrm>
          <a:prstGeom prst="rect">
            <a:avLst/>
          </a:prstGeom>
          <a:noFill/>
          <a:ln>
            <a:noFill/>
          </a:ln>
        </p:spPr>
      </p:pic>
      <p:pic>
        <p:nvPicPr>
          <p:cNvPr id="296" name="Google Shape;296;p38"/>
          <p:cNvPicPr preferRelativeResize="0"/>
          <p:nvPr/>
        </p:nvPicPr>
        <p:blipFill rotWithShape="1">
          <a:blip r:embed="rId4">
            <a:alphaModFix/>
          </a:blip>
          <a:srcRect b="0" l="0" r="0" t="0"/>
          <a:stretch/>
        </p:blipFill>
        <p:spPr>
          <a:xfrm>
            <a:off x="934150" y="3109275"/>
            <a:ext cx="4527474" cy="15520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302" name="Google Shape;302;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3" name="Google Shape;303;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4" name="Google Shape;304;p39"/>
          <p:cNvGraphicFramePr/>
          <p:nvPr/>
        </p:nvGraphicFramePr>
        <p:xfrm>
          <a:off x="1066800" y="1940750"/>
          <a:ext cx="3000000" cy="3000000"/>
        </p:xfrm>
        <a:graphic>
          <a:graphicData uri="http://schemas.openxmlformats.org/drawingml/2006/table">
            <a:tbl>
              <a:tblPr>
                <a:noFill/>
                <a:tableStyleId>{7C4D946A-F1D2-4943-9D00-3C1F315D1C60}</a:tableStyleId>
              </a:tblPr>
              <a:tblGrid>
                <a:gridCol w="10559025"/>
              </a:tblGrid>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keeps a track record of all its virtual DOM. Whenever a change happens, all the components are rendered and this new virtual DOM is then compared with the old virtual DOM. Only the differences found are then reflected in the original DOM.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it’s obvious from the statement that if we mutate the state directly, it will change the reference of the state in the previous virtual DOM as well. So, React won’t be able to see that there is a change of the state and so it won’t be reflected in the original DOM until we reload.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problem is more obvious when we extend a component with </a:t>
                      </a:r>
                      <a:r>
                        <a:rPr lang="en-US" sz="1150" u="none" cap="none" strike="noStrike">
                          <a:solidFill>
                            <a:srgbClr val="292929"/>
                          </a:solidFill>
                          <a:highlight>
                            <a:srgbClr val="F2F2F2"/>
                          </a:highlight>
                          <a:latin typeface="Courier New"/>
                          <a:ea typeface="Courier New"/>
                          <a:cs typeface="Courier New"/>
                          <a:sym typeface="Courier New"/>
                        </a:rPr>
                        <a:t>React.PureComponent</a:t>
                      </a:r>
                      <a:r>
                        <a:rPr lang="en-US" sz="1200" u="none" cap="none" strike="noStrike">
                          <a:latin typeface="Times New Roman"/>
                          <a:ea typeface="Times New Roman"/>
                          <a:cs typeface="Times New Roman"/>
                          <a:sym typeface="Times New Roman"/>
                        </a:rPr>
                        <a:t> instead of </a:t>
                      </a:r>
                      <a:r>
                        <a:rPr lang="en-US" sz="1150" u="none" cap="none" strike="noStrike">
                          <a:solidFill>
                            <a:srgbClr val="292929"/>
                          </a:solidFill>
                          <a:highlight>
                            <a:srgbClr val="F2F2F2"/>
                          </a:highlight>
                          <a:latin typeface="Courier New"/>
                          <a:ea typeface="Courier New"/>
                          <a:cs typeface="Courier New"/>
                          <a:sym typeface="Courier New"/>
                        </a:rPr>
                        <a:t>React.Component</a:t>
                      </a:r>
                      <a:r>
                        <a:rPr lang="en-US" sz="1200" u="none" cap="none" strike="noStrike">
                          <a:latin typeface="Times New Roman"/>
                          <a:ea typeface="Times New Roman"/>
                          <a:cs typeface="Times New Roman"/>
                          <a:sym typeface="Times New Roman"/>
                        </a:rPr>
                        <a:t> where React tries to optimize some time by not rendering components if no changes are found.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Also, mutating the state directly can lead to odd bugs and components that are hard to optimize.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see why we should always use </a:t>
                      </a:r>
                      <a:r>
                        <a:rPr lang="en-US" sz="1200" u="none" cap="none" strike="noStrike">
                          <a:solidFill>
                            <a:srgbClr val="BD4147"/>
                          </a:solidFill>
                          <a:highlight>
                            <a:srgbClr val="F7F7F9"/>
                          </a:highlight>
                          <a:latin typeface="Consolas"/>
                          <a:ea typeface="Consolas"/>
                          <a:cs typeface="Consolas"/>
                          <a:sym typeface="Consolas"/>
                        </a:rPr>
                        <a:t>setState</a:t>
                      </a:r>
                      <a:r>
                        <a:rPr lang="en-US" sz="1200" u="none" cap="none" strike="noStrike">
                          <a:latin typeface="Times New Roman"/>
                          <a:ea typeface="Times New Roman"/>
                          <a:cs typeface="Times New Roman"/>
                          <a:sym typeface="Times New Roman"/>
                        </a:rPr>
                        <a:t> function for updating the state.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10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9B6F2"/>
                          </a:solidFill>
                          <a:latin typeface="Consolas"/>
                          <a:ea typeface="Consolas"/>
                          <a:cs typeface="Consolas"/>
                          <a:sym typeface="Consolas"/>
                        </a:rPr>
                        <a:t>setState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updater</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callback</a:t>
                      </a:r>
                      <a:r>
                        <a:rPr lang="en-US" sz="1050" u="none" cap="none" strike="noStrike">
                          <a:solidFill>
                            <a:srgbClr val="88C6BE"/>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10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solidFill>
                            <a:srgbClr val="1A1A1A"/>
                          </a:solidFill>
                          <a:latin typeface="Consolas"/>
                          <a:ea typeface="Consolas"/>
                          <a:cs typeface="Consolas"/>
                          <a:sym typeface="Consolas"/>
                        </a:rPr>
                        <a:t>setState()</a:t>
                      </a:r>
                      <a:r>
                        <a:rPr lang="en-US" sz="1200" u="none" cap="none" strike="noStrike">
                          <a:latin typeface="Times New Roman"/>
                          <a:ea typeface="Times New Roman"/>
                          <a:cs typeface="Times New Roman"/>
                          <a:sym typeface="Times New Roman"/>
                        </a:rPr>
                        <a:t> enqueues changes to the component state and tells React that this component and its children need to be re-rendered with the updated state. This is the primary method you use to update the user interface in response to event handlers and server responses.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Think of setState() as a request rather than an immediate command to update the component. For better perceived performance, React may delay it, and then update several components in a single pass. In the rare case that you need to force the DOM update to be applied synchronously, you may wrap it in flushSync, but this may hurt performance.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setState() does not always immediately update the component. It may batch or defer the update until later. This makes reading this.state right after calling setState() a potential pitfall. Instead, use componentDidUpdate or a setState callback (setState(updater, callback)), either of which are guaranteed to fire after the update has been applied. If you need to set the state based on the previous state, read about the updater argument below.</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setState() will always lead to a re-render unless shouldComponentUpdate() returns false. If mutable objects are being used and conditional rendering logic cannot be implemented in shouldComponentUpdate(), calling setState() only when the new state differs from the previous state will avoid unnecessary re-renders.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first argument is an updater function with the signature:</a:t>
                      </a:r>
                      <a:endParaRPr sz="1050" u="none" cap="none" strike="noStrike">
                        <a:solidFill>
                          <a:srgbClr val="79B6F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310" name="Google Shape;310;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1" name="Google Shape;311;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2" name="Google Shape;312;p40"/>
          <p:cNvGraphicFramePr/>
          <p:nvPr/>
        </p:nvGraphicFramePr>
        <p:xfrm>
          <a:off x="1066800" y="1697188"/>
          <a:ext cx="3000000" cy="3000000"/>
        </p:xfrm>
        <a:graphic>
          <a:graphicData uri="http://schemas.openxmlformats.org/drawingml/2006/table">
            <a:tbl>
              <a:tblPr>
                <a:noFill/>
                <a:tableStyleId>{7C4D946A-F1D2-4943-9D00-3C1F315D1C60}</a:tableStyleId>
              </a:tblPr>
              <a:tblGrid>
                <a:gridCol w="10559025"/>
              </a:tblGrid>
              <a:tr h="355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state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props</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a:t>
                      </a:r>
                      <a:r>
                        <a:rPr lang="en-US" sz="1050" u="none" cap="none" strike="noStrike">
                          <a:solidFill>
                            <a:srgbClr val="D7DEEA"/>
                          </a:solidFill>
                          <a:latin typeface="Consolas"/>
                          <a:ea typeface="Consolas"/>
                          <a:cs typeface="Consolas"/>
                          <a:sym typeface="Consolas"/>
                        </a:rPr>
                        <a:t>=&gt;</a:t>
                      </a:r>
                      <a:r>
                        <a:rPr lang="en-US" sz="1050" u="none" cap="none" strike="noStrike">
                          <a:solidFill>
                            <a:srgbClr val="FFFFFF"/>
                          </a:solidFill>
                          <a:latin typeface="Consolas"/>
                          <a:ea typeface="Consolas"/>
                          <a:cs typeface="Consolas"/>
                          <a:sym typeface="Consolas"/>
                        </a:rPr>
                        <a:t> stateChange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945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state is a reference to the component state at the time the change is being applied. It should not be directly mutated. Instead, changes should be represented by building a new object based on the input from state and props. For instance, suppose we wanted to increment a value in state by props.step: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54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A5C5"/>
                          </a:solidFill>
                          <a:latin typeface="Consolas"/>
                          <a:ea typeface="Consolas"/>
                          <a:cs typeface="Consolas"/>
                          <a:sym typeface="Consolas"/>
                        </a:rPr>
                        <a:t>this</a:t>
                      </a:r>
                      <a:r>
                        <a:rPr lang="en-US" sz="1050" u="none" cap="none" strike="noStrike">
                          <a:solidFill>
                            <a:srgbClr val="88C6BE"/>
                          </a:solidFill>
                          <a:latin typeface="Consolas"/>
                          <a:ea typeface="Consolas"/>
                          <a:cs typeface="Consolas"/>
                          <a:sym typeface="Consolas"/>
                        </a:rPr>
                        <a:t>.</a:t>
                      </a:r>
                      <a:r>
                        <a:rPr lang="en-US" sz="1050" u="none" cap="none" strike="noStrike">
                          <a:solidFill>
                            <a:srgbClr val="79B6F2"/>
                          </a:solidFill>
                          <a:latin typeface="Consolas"/>
                          <a:ea typeface="Consolas"/>
                          <a:cs typeface="Consolas"/>
                          <a:sym typeface="Consolas"/>
                        </a:rPr>
                        <a:t>setState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state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props</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a:t>
                      </a:r>
                      <a:r>
                        <a:rPr lang="en-US" sz="1050" u="none" cap="none" strike="noStrike">
                          <a:solidFill>
                            <a:srgbClr val="D7DEEA"/>
                          </a:solidFill>
                          <a:latin typeface="Consolas"/>
                          <a:ea typeface="Consolas"/>
                          <a:cs typeface="Consolas"/>
                          <a:sym typeface="Consolas"/>
                        </a:rPr>
                        <a:t>=&gt;</a:t>
                      </a:r>
                      <a:r>
                        <a:rPr lang="en-US" sz="1050" u="none" cap="none" strike="noStrike">
                          <a:solidFill>
                            <a:srgbClr val="FFFFFF"/>
                          </a:solidFill>
                          <a:latin typeface="Consolas"/>
                          <a:ea typeface="Consolas"/>
                          <a:cs typeface="Consolas"/>
                          <a:sym typeface="Consolas"/>
                        </a:rPr>
                        <a:t> </a:t>
                      </a:r>
                      <a:r>
                        <a:rPr lang="en-US" sz="1050" u="none" cap="none" strike="noStrike">
                          <a:solidFill>
                            <a:srgbClr val="88C6BE"/>
                          </a:solidFill>
                          <a:latin typeface="Consolas"/>
                          <a:ea typeface="Consolas"/>
                          <a:cs typeface="Consolas"/>
                          <a:sym typeface="Consolas"/>
                        </a:rPr>
                        <a:t>{</a:t>
                      </a:r>
                      <a:endParaRPr sz="105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FFFFFF"/>
                          </a:solidFill>
                          <a:latin typeface="Consolas"/>
                          <a:ea typeface="Consolas"/>
                          <a:cs typeface="Consolas"/>
                          <a:sym typeface="Consolas"/>
                        </a:rPr>
                        <a:t>  </a:t>
                      </a:r>
                      <a:r>
                        <a:rPr lang="en-US" sz="1050" u="none" cap="none" strike="noStrike">
                          <a:solidFill>
                            <a:srgbClr val="C5A5C5"/>
                          </a:solidFill>
                          <a:latin typeface="Consolas"/>
                          <a:ea typeface="Consolas"/>
                          <a:cs typeface="Consolas"/>
                          <a:sym typeface="Consolas"/>
                        </a:rPr>
                        <a:t>return</a:t>
                      </a:r>
                      <a:r>
                        <a:rPr lang="en-US" sz="1050" u="none" cap="none" strike="noStrike">
                          <a:solidFill>
                            <a:srgbClr val="FFFFFF"/>
                          </a:solidFill>
                          <a:latin typeface="Consolas"/>
                          <a:ea typeface="Consolas"/>
                          <a:cs typeface="Consolas"/>
                          <a:sym typeface="Consolas"/>
                        </a:rPr>
                        <a:t> </a:t>
                      </a:r>
                      <a:r>
                        <a:rPr lang="en-US" sz="1050" u="none" cap="none" strike="noStrike">
                          <a:solidFill>
                            <a:srgbClr val="88C6BE"/>
                          </a:solidFill>
                          <a:latin typeface="Consolas"/>
                          <a:ea typeface="Consolas"/>
                          <a:cs typeface="Consolas"/>
                          <a:sym typeface="Consolas"/>
                        </a:rPr>
                        <a:t>{</a:t>
                      </a:r>
                      <a:r>
                        <a:rPr lang="en-US" sz="1050" u="none" cap="none" strike="noStrike">
                          <a:solidFill>
                            <a:srgbClr val="5A9BCF"/>
                          </a:solidFill>
                          <a:latin typeface="Consolas"/>
                          <a:ea typeface="Consolas"/>
                          <a:cs typeface="Consolas"/>
                          <a:sym typeface="Consolas"/>
                        </a:rPr>
                        <a:t>counter</a:t>
                      </a:r>
                      <a:r>
                        <a:rPr lang="en-US" sz="1050" u="none" cap="none" strike="noStrike">
                          <a:solidFill>
                            <a:srgbClr val="D7DEEA"/>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state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counter </a:t>
                      </a:r>
                      <a:r>
                        <a:rPr lang="en-US" sz="1050" u="none" cap="none" strike="noStrike">
                          <a:solidFill>
                            <a:srgbClr val="D7DEEA"/>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props</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step</a:t>
                      </a:r>
                      <a:r>
                        <a:rPr lang="en-US" sz="1050" u="none" cap="none" strike="noStrike">
                          <a:solidFill>
                            <a:srgbClr val="88C6BE"/>
                          </a:solidFill>
                          <a:latin typeface="Consolas"/>
                          <a:ea typeface="Consolas"/>
                          <a:cs typeface="Consolas"/>
                          <a:sym typeface="Consolas"/>
                        </a:rPr>
                        <a:t>};</a:t>
                      </a:r>
                      <a:endParaRPr sz="105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8C6BE"/>
                          </a:solidFill>
                          <a:latin typeface="Consolas"/>
                          <a:ea typeface="Consolas"/>
                          <a:cs typeface="Consolas"/>
                          <a:sym typeface="Consolas"/>
                        </a:rPr>
                        <a:t>});</a:t>
                      </a:r>
                      <a:endParaRPr sz="1200" u="none" cap="none" strike="noStrike">
                        <a:solidFill>
                          <a:srgbClr val="1A1A1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544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Both state and props received by the updater function are guaranteed to be up-to-date. The output of the updater is shallowly merged with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second parameter to setState() is an optional callback function that will be executed once setState is completed and the component is re-rendered. Generally we recommend using componentDidUpdate() for such logic instead.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may optionally pass an object as the first argument to setState() instead of a function:</a:t>
                      </a:r>
                      <a:endParaRPr sz="1050" u="none" cap="none" strike="noStrike">
                        <a:solidFill>
                          <a:srgbClr val="C5A5C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54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9B6F2"/>
                          </a:solidFill>
                          <a:latin typeface="Consolas"/>
                          <a:ea typeface="Consolas"/>
                          <a:cs typeface="Consolas"/>
                          <a:sym typeface="Consolas"/>
                        </a:rPr>
                        <a:t>setState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stateChange</a:t>
                      </a:r>
                      <a:r>
                        <a:rPr lang="en-US" sz="1050" u="none" cap="none" strike="noStrike">
                          <a:solidFill>
                            <a:srgbClr val="88C6BE"/>
                          </a:solidFill>
                          <a:latin typeface="Consolas"/>
                          <a:ea typeface="Consolas"/>
                          <a:cs typeface="Consolas"/>
                          <a:sym typeface="Consolas"/>
                        </a:rPr>
                        <a:t>[,</a:t>
                      </a:r>
                      <a:r>
                        <a:rPr lang="en-US" sz="1050" u="none" cap="none" strike="noStrike">
                          <a:solidFill>
                            <a:srgbClr val="FFFFFF"/>
                          </a:solidFill>
                          <a:latin typeface="Consolas"/>
                          <a:ea typeface="Consolas"/>
                          <a:cs typeface="Consolas"/>
                          <a:sym typeface="Consolas"/>
                        </a:rPr>
                        <a:t> callback</a:t>
                      </a:r>
                      <a:r>
                        <a:rPr lang="en-US" sz="1050" u="none" cap="none" strike="noStrike">
                          <a:solidFill>
                            <a:srgbClr val="88C6BE"/>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544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form of setState() is also asynchronous, and multiple calls during the same cycle may be batched together. For example, if you attempt to increment an item quantity more than once in the same cycle, that will result in the equivalent of:</a:t>
                      </a:r>
                      <a:endParaRPr sz="1050" u="none" cap="none" strike="noStrike">
                        <a:solidFill>
                          <a:srgbClr val="79B6F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54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Object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assign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previousState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quantity: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quantity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quantity: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quantity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1066800" y="89429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318" name="Google Shape;318;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9" name="Google Shape;319;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0" name="Google Shape;320;p41"/>
          <p:cNvGraphicFramePr/>
          <p:nvPr/>
        </p:nvGraphicFramePr>
        <p:xfrm>
          <a:off x="1066800" y="2310513"/>
          <a:ext cx="3000000" cy="3000000"/>
        </p:xfrm>
        <a:graphic>
          <a:graphicData uri="http://schemas.openxmlformats.org/drawingml/2006/table">
            <a:tbl>
              <a:tblPr>
                <a:noFill/>
                <a:tableStyleId>{7C4D946A-F1D2-4943-9D00-3C1F315D1C60}</a:tableStyleId>
              </a:tblPr>
              <a:tblGrid>
                <a:gridCol w="10559025"/>
              </a:tblGrid>
              <a:tr h="355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Subsequent calls will override values from previous calls in the same cycle, so the quantity will only be incremented once. If the next state depends on the current state, we recommend using the updater function form, instead:</a:t>
                      </a:r>
                      <a:endParaRPr sz="1050" u="none" cap="none" strike="noStrike">
                        <a:solidFill>
                          <a:srgbClr val="88C6B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945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quantity: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quantity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321" name="Google Shape;321;p41"/>
          <p:cNvSpPr txBox="1"/>
          <p:nvPr/>
        </p:nvSpPr>
        <p:spPr>
          <a:xfrm>
            <a:off x="1066800" y="3944750"/>
            <a:ext cx="9213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For more information about mutations, have a look at </a:t>
            </a:r>
            <a:r>
              <a:rPr b="0" i="0" lang="en-US" sz="1200" u="sng" cap="none" strike="noStrike">
                <a:solidFill>
                  <a:schemeClr val="hlink"/>
                </a:solidFill>
                <a:latin typeface="Times New Roman"/>
                <a:ea typeface="Times New Roman"/>
                <a:cs typeface="Times New Roman"/>
                <a:sym typeface="Times New Roman"/>
                <a:hlinkClick r:id="rId3"/>
              </a:rPr>
              <a:t>Mastering Mutations in React Query</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27" name="Google Shape;327;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28" name="Google Shape;328;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to useState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Lazy State Initialization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Update State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useState Functional Update VS Direct Update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(1 hr)</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66800" y="2373563"/>
          <a:ext cx="3000000" cy="3000000"/>
        </p:xfrm>
        <a:graphic>
          <a:graphicData uri="http://schemas.openxmlformats.org/drawingml/2006/table">
            <a:tbl>
              <a:tblPr>
                <a:noFill/>
                <a:tableStyleId>{7C4D946A-F1D2-4943-9D00-3C1F315D1C60}</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Before we dive into useState, lets’ have a cursory look on what hooks are. Hooks are the new feature introduced in the React 16.8 version. It allows you to use state and other React features without writing a class. Hooks are the functions which "hook into" React state and lifecycle features from function components. It does not work inside classes.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write a function component, and then you want to add some state to it, previously you do this by converting it to a class. But, now you can do it by using a Hook inside the existing function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Hooks are similar to JavaScript functions, but you need to follow these two rules when using them. Hooks rule ensures that all the stateful logic in a component is visible in its source code. These rules 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Only call hooks at the top level: Do not call Hooks inside loops, conditions, or nested functions. Hooks should always be used at the top level of the React functions. This rule ensures that Hooks are called in the same order each time a components renders.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Only call hooks from React functions: You cannot call Hooks from regular JavaScript functions. Instead, you can call Hooks from React function components. Hooks can also be called from custom Hooks.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introduce useState now. useState is a Hook that allows you to have state variables in functional components. You pass the initial state to this function and it returns a variable with the current state value (not necessarily the initial state) and another function to update this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two types of components in React: class and functional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Class components are ES6 classes that extend from React.Component and can have state and lifecycle methods: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66800" y="2094100"/>
          <a:ext cx="3000000" cy="3000000"/>
        </p:xfrm>
        <a:graphic>
          <a:graphicData uri="http://schemas.openxmlformats.org/drawingml/2006/table">
            <a:tbl>
              <a:tblPr>
                <a:noFill/>
                <a:tableStyleId>{7C4D946A-F1D2-4943-9D00-3C1F315D1C60}</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269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Functional components are functions that just accept arguments as the properties of the component and return valid JSX:</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Or as an arrow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997125"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97125" y="1592275"/>
          <a:ext cx="3000000" cy="3000000"/>
        </p:xfrm>
        <a:graphic>
          <a:graphicData uri="http://schemas.openxmlformats.org/drawingml/2006/table">
            <a:tbl>
              <a:tblPr>
                <a:noFill/>
                <a:tableStyleId>{7C4D946A-F1D2-4943-9D00-3C1F315D1C60}</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you can see, there are no state or lifecycle methods. However, as of React 16.8, we can use Hooks.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Hooks are functions that add state variables to functional components and instrument the lifecycle methods of classes. They tend to start with </a:t>
                      </a:r>
                      <a:r>
                        <a:rPr lang="en-US" sz="1200" u="none" cap="none" strike="noStrike">
                          <a:solidFill>
                            <a:srgbClr val="BD4147"/>
                          </a:solidFill>
                          <a:highlight>
                            <a:srgbClr val="F7F7F9"/>
                          </a:highlight>
                          <a:latin typeface="Consolas"/>
                          <a:ea typeface="Consolas"/>
                          <a:cs typeface="Consolas"/>
                          <a:sym typeface="Consolas"/>
                        </a:rPr>
                        <a:t>use</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stated previously,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enables you to add state to function components. Calling </a:t>
                      </a:r>
                      <a:r>
                        <a:rPr lang="en-US" sz="1200" u="none" cap="none" strike="noStrike">
                          <a:solidFill>
                            <a:srgbClr val="BD4147"/>
                          </a:solidFill>
                          <a:highlight>
                            <a:srgbClr val="F7F7F9"/>
                          </a:highlight>
                          <a:latin typeface="Consolas"/>
                          <a:ea typeface="Consolas"/>
                          <a:cs typeface="Consolas"/>
                          <a:sym typeface="Consolas"/>
                        </a:rPr>
                        <a:t>React.useState</a:t>
                      </a:r>
                      <a:r>
                        <a:rPr lang="en-US" sz="1200" u="none" cap="none" strike="noStrike">
                          <a:latin typeface="Times New Roman"/>
                          <a:ea typeface="Times New Roman"/>
                          <a:cs typeface="Times New Roman"/>
                          <a:sym typeface="Times New Roman"/>
                        </a:rPr>
                        <a:t> inside a function component generates a single piece of state associated with that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Whereas the state in a class is always an object, with Hooks, the state can be any type. Each piece of state holds a single value, which can be an object, an array, a boolean, or any other type you can imagine.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when should you use the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Hook? It’s especially useful for local component state, but larger projects might require additional state management solutions.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Declare state in React: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is a named export from </a:t>
                      </a:r>
                      <a:r>
                        <a:rPr lang="en-US" sz="1200" u="none" cap="none" strike="noStrike">
                          <a:solidFill>
                            <a:srgbClr val="BD4147"/>
                          </a:solidFill>
                          <a:highlight>
                            <a:srgbClr val="F7F7F9"/>
                          </a:highlight>
                          <a:latin typeface="Consolas"/>
                          <a:ea typeface="Consolas"/>
                          <a:cs typeface="Consolas"/>
                          <a:sym typeface="Consolas"/>
                        </a:rPr>
                        <a:t>react</a:t>
                      </a:r>
                      <a:r>
                        <a:rPr lang="en-US" sz="1200" u="none" cap="none" strike="noStrike">
                          <a:latin typeface="Times New Roman"/>
                          <a:ea typeface="Times New Roman"/>
                          <a:cs typeface="Times New Roman"/>
                          <a:sym typeface="Times New Roman"/>
                        </a:rPr>
                        <a:t>. To use it, you can write: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useState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Or to import it just write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unlike the state object that you can declare in a class, which allows you to declare more than one state variable, like this:</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997125"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997125" y="1341375"/>
          <a:ext cx="3000000" cy="3000000"/>
        </p:xfrm>
        <a:graphic>
          <a:graphicData uri="http://schemas.openxmlformats.org/drawingml/2006/table">
            <a:tbl>
              <a:tblPr>
                <a:noFill/>
                <a:tableStyleId>{7C4D946A-F1D2-4943-9D00-3C1F315D1C60}</a:tableStyleId>
              </a:tblPr>
              <a:tblGrid>
                <a:gridCol w="10809900"/>
              </a:tblGrid>
              <a:tr h="3966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Hook allows you to declare only one state variable (of any type) at a time,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listState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takes the initial value of the state variable as an argument.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pass it directly, as shown in the previous example, or use a function to lazily initialize the variable (useful when the initial state is the result of an expensive computation):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expensiveComputation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initial value will be assigned only on the initial render (if it’s a function, it will be executed only on the initial 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subsequent renders (due to a change of state in the component or a parent component), the argument of the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Hook will be ignored and the current value will be retrieved.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important to keep this in mind because, for example, if you want to update the state based on the new properties the component receives: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997125"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useState</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997125" y="1341375"/>
          <a:ext cx="3000000" cy="3000000"/>
        </p:xfrm>
        <a:graphic>
          <a:graphicData uri="http://schemas.openxmlformats.org/drawingml/2006/table">
            <a:tbl>
              <a:tblPr>
                <a:noFill/>
                <a:tableStyleId>{7C4D946A-F1D2-4943-9D00-3C1F315D1C60}</a:tableStyleId>
              </a:tblPr>
              <a:tblGrid>
                <a:gridCol w="10809900"/>
              </a:tblGrid>
              <a:tr h="3966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alone won’t work because its argument is used the first time only — not every time the property changes (look here for the right way to do this).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a:t>
                      </a:r>
                      <a:r>
                        <a:rPr lang="en-US" sz="1200" u="none" cap="none" strike="noStrike">
                          <a:solidFill>
                            <a:srgbClr val="BD4147"/>
                          </a:solidFill>
                          <a:highlight>
                            <a:srgbClr val="F7F7F9"/>
                          </a:highlight>
                          <a:latin typeface="Consolas"/>
                          <a:ea typeface="Consolas"/>
                          <a:cs typeface="Consolas"/>
                          <a:sym typeface="Consolas"/>
                        </a:rPr>
                        <a:t>useState</a:t>
                      </a:r>
                      <a:r>
                        <a:rPr lang="en-US" sz="1200" u="none" cap="none" strike="noStrike">
                          <a:latin typeface="Times New Roman"/>
                          <a:ea typeface="Times New Roman"/>
                          <a:cs typeface="Times New Roman"/>
                          <a:sym typeface="Times New Roman"/>
                        </a:rPr>
                        <a:t> doesn’t return just a variable as the previous examples imply.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returns an array, where the first element is the state variable and the second element is a function to update the value of the variable: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Contains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messageState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It’s a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Usually, you’ll use array destructuring to simplify the code shown above:</a:t>
                      </a:r>
                      <a:endParaRPr sz="1200" u="none" cap="none" strike="noStrike">
                        <a:solidFill>
                          <a:srgbClr val="BD4147"/>
                        </a:solidFill>
                        <a:highlight>
                          <a:srgbClr val="F7F7F9"/>
                        </a:highlight>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990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way, you can use the state variable in the functional component like any other variable: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99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strong</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strong</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F2DB4427-2879-41BF-A3D3-FC06A000773F}"/>
</file>

<file path=customXml/itemProps2.xml><?xml version="1.0" encoding="utf-8"?>
<ds:datastoreItem xmlns:ds="http://schemas.openxmlformats.org/officeDocument/2006/customXml" ds:itemID="{BAD52132-F3FA-4C09-86A3-0333322AB59D}"/>
</file>

<file path=customXml/itemProps3.xml><?xml version="1.0" encoding="utf-8"?>
<ds:datastoreItem xmlns:ds="http://schemas.openxmlformats.org/officeDocument/2006/customXml" ds:itemID="{A903B12E-18DB-45B5-8620-99B2486094F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