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7CD171-A516-4E37-AC35-0E454D2860D4}">
  <a:tblStyle styleId="{4A7CD171-A516-4E37-AC35-0E454D2860D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25" Type="http://schemas.openxmlformats.org/officeDocument/2006/relationships/slide" Target="slides/slide20.xml"/><Relationship Id="rId7" Type="http://schemas.openxmlformats.org/officeDocument/2006/relationships/slide" Target="slides/slide2.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customXml" Target="../customXml/item2.xml"/><Relationship Id="rId20" Type="http://schemas.openxmlformats.org/officeDocument/2006/relationships/slide" Target="slides/slide15.xml"/><Relationship Id="rId2" Type="http://schemas.openxmlformats.org/officeDocument/2006/relationships/presProps" Target="presProps.xml"/><Relationship Id="rId29" Type="http://schemas.openxmlformats.org/officeDocument/2006/relationships/slide" Target="slides/slide24.xml"/><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customXml" Target="../customXml/item1.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6" name="Google Shape;38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1985" cy="4600574"/>
          </a:xfrm>
          <a:prstGeom prst="rect">
            <a:avLst/>
          </a:prstGeom>
          <a:noFill/>
          <a:ln>
            <a:noFill/>
          </a:ln>
        </p:spPr>
      </p:sp>
      <p:sp>
        <p:nvSpPr>
          <p:cNvPr id="101" name="Google Shape;101;p14"/>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1.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3.png"/><Relationship Id="rId2" Type="http://schemas.openxmlformats.org/officeDocument/2006/relationships/image" Target="../media/image7.png"/><Relationship Id="rId3" Type="http://schemas.openxmlformats.org/officeDocument/2006/relationships/image" Target="../media/image9.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lang="en-US" sz="2900"/>
              <a:t>1_React: Introduction to useRef - SYNC (1 Hour 10 Mins)</a:t>
            </a:r>
            <a:endParaRPr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useRef </a:t>
            </a:r>
            <a:endParaRPr sz="3300"/>
          </a:p>
        </p:txBody>
      </p:sp>
      <p:sp>
        <p:nvSpPr>
          <p:cNvPr id="218" name="Google Shape;218;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9" name="Google Shape;219;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0" name="Google Shape;220;p29"/>
          <p:cNvGraphicFramePr/>
          <p:nvPr/>
        </p:nvGraphicFramePr>
        <p:xfrm>
          <a:off x="1066800" y="1801363"/>
          <a:ext cx="3000000" cy="3000000"/>
        </p:xfrm>
        <a:graphic>
          <a:graphicData uri="http://schemas.openxmlformats.org/drawingml/2006/table">
            <a:tbl>
              <a:tblPr>
                <a:noFill/>
                <a:tableStyleId>{4A7CD171-A516-4E37-AC35-0E454D2860D4}</a:tableStyleId>
              </a:tblPr>
              <a:tblGrid>
                <a:gridCol w="10809900"/>
              </a:tblGrid>
              <a:tr h="466300">
                <a:tc>
                  <a:txBody>
                    <a:bodyPr/>
                    <a:lstStyle/>
                    <a:p>
                      <a:pPr indent="-304800" lvl="0" marL="914400" marR="0" rtl="0" algn="l">
                        <a:lnSpc>
                          <a:spcPct val="100000"/>
                        </a:lnSpc>
                        <a:spcBef>
                          <a:spcPts val="0"/>
                        </a:spcBef>
                        <a:spcAft>
                          <a:spcPts val="0"/>
                        </a:spcAft>
                        <a:buClr>
                          <a:srgbClr val="000000"/>
                        </a:buClr>
                        <a:buSzPts val="1200"/>
                        <a:buFont typeface="Noto Sans Symbols"/>
                        <a:buAutoNum type="arabicPeriod"/>
                      </a:pPr>
                      <a:r>
                        <a:rPr b="1" lang="en-US" sz="1200" u="none" cap="none" strike="noStrike">
                          <a:latin typeface="Times New Roman"/>
                          <a:ea typeface="Times New Roman"/>
                          <a:cs typeface="Times New Roman"/>
                          <a:sym typeface="Times New Roman"/>
                        </a:rPr>
                        <a:t>Use case : focusing an input</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would need to access DOM elements, for example, to focus on the input field when the component mounts.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make it work you'll need to create a reference to the input, assign the reference to ref attribute of the tag, and after mounting call the special method element.focus() on the element.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Here's a possible implementation of the &lt;InputFocus&gt; component: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8287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useRef</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InputFocus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inputRef</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useRef</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inputRef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focus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input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inputRef</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"text"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82872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const inputRef = useRef() creates a reference to hold the input element.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inputRef is then assigned to ref attribute of the input field: &lt;input ref={inputRef} type="text" /&gt;.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React then, after mounting, sets inputRef.current to be the input element. Now you can set the focus to the input programatically: inputRef.current.focus().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Ref is null on initial rendering</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During initial rendering, the reference supposed to hold the DOM element is empty:</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useRef </a:t>
            </a:r>
            <a:endParaRPr sz="3300"/>
          </a:p>
        </p:txBody>
      </p:sp>
      <p:sp>
        <p:nvSpPr>
          <p:cNvPr id="226" name="Google Shape;226;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7" name="Google Shape;227;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8" name="Google Shape;228;p30"/>
          <p:cNvGraphicFramePr/>
          <p:nvPr/>
        </p:nvGraphicFramePr>
        <p:xfrm>
          <a:off x="1066800" y="2094088"/>
          <a:ext cx="3000000" cy="3000000"/>
        </p:xfrm>
        <a:graphic>
          <a:graphicData uri="http://schemas.openxmlformats.org/drawingml/2006/table">
            <a:tbl>
              <a:tblPr>
                <a:noFill/>
                <a:tableStyleId>{4A7CD171-A516-4E37-AC35-0E454D2860D4}</a:tableStyleId>
              </a:tblPr>
              <a:tblGrid>
                <a:gridCol w="10809900"/>
              </a:tblGrid>
              <a:tr h="466300">
                <a:tc>
                  <a:txBody>
                    <a:bodyPr/>
                    <a:lstStyle/>
                    <a:p>
                      <a:pPr indent="-304800" lvl="0" marL="914400" marR="0" rtl="0" algn="l">
                        <a:lnSpc>
                          <a:spcPct val="100000"/>
                        </a:lnSpc>
                        <a:spcBef>
                          <a:spcPts val="0"/>
                        </a:spcBef>
                        <a:spcAft>
                          <a:spcPts val="0"/>
                        </a:spcAft>
                        <a:buClr>
                          <a:srgbClr val="000000"/>
                        </a:buClr>
                        <a:buSzPts val="1200"/>
                        <a:buFont typeface="Noto Sans Symbols"/>
                        <a:buAutoNum type="arabicPeriod"/>
                      </a:pPr>
                      <a:r>
                        <a:rPr b="1" lang="en-US" sz="1200" u="none" cap="none" strike="noStrike">
                          <a:latin typeface="Times New Roman"/>
                          <a:ea typeface="Times New Roman"/>
                          <a:cs typeface="Times New Roman"/>
                          <a:sym typeface="Times New Roman"/>
                        </a:rPr>
                        <a:t>Use case : focusing an input</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would need to access DOM elements, for example, to focus on the input field when the component mounts.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make it work you'll need to create a reference to the input, assign the reference to ref attribute of the tag, and after mounting call the special method element.focus() on the element.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Here's a possible implementation of the &lt;InputFocus&gt; component: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8287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useRef</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InputFocus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inputRef</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useRef</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Logs `HTMLInputElement`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inputRef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inputRef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focus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Logs `undefined` during initial rendering</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inputRef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input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inputRef</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82872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During initial rendering React still determines what is the output of the component, so there's no DOM structure created yet. That's why inputRef.current evaluates to undefined during initial rendering.</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useEffect(callback, []) hook invokes the callback right after mounting, when the input element has already been created in DOM.</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callback function of the useEffect(callback, []) is the right place to access inputRef.current because it is guaranteed that the DOM is constructed.</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useRef </a:t>
            </a:r>
            <a:endParaRPr sz="3300"/>
          </a:p>
        </p:txBody>
      </p:sp>
      <p:sp>
        <p:nvSpPr>
          <p:cNvPr id="234" name="Google Shape;234;p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5" name="Google Shape;235;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6" name="Google Shape;236;p31"/>
          <p:cNvGraphicFramePr/>
          <p:nvPr/>
        </p:nvGraphicFramePr>
        <p:xfrm>
          <a:off x="1066800" y="2094088"/>
          <a:ext cx="3000000" cy="3000000"/>
        </p:xfrm>
        <a:graphic>
          <a:graphicData uri="http://schemas.openxmlformats.org/drawingml/2006/table">
            <a:tbl>
              <a:tblPr>
                <a:noFill/>
                <a:tableStyleId>{4A7CD171-A516-4E37-AC35-0E454D2860D4}</a:tableStyleId>
              </a:tblPr>
              <a:tblGrid>
                <a:gridCol w="10809900"/>
              </a:tblGrid>
              <a:tr h="466300">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Updating references restriction</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function scope of the functional component should either calculate the output or invoke hooks.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That's why updating a reference (as well as updating state) shouldn't be performed inside the immediate scope of the component's function.</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reference must be updated either inside a useEffect() callback or inside handlers (event handlers, timer handlers, etc).</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828725">
                <a:tc>
                  <a:txBody>
                    <a:bodyPr/>
                    <a:lstStyle/>
                    <a:p>
                      <a:pPr indent="0" lvl="0" marL="9144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useRef</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MyComponent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prop</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myRef</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myRef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Good!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setTimeout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myRef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Good!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1000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handler</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myRef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Good!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myRef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Bad!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prop</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myRef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Bad!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handler</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My button</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useRef </a:t>
            </a:r>
            <a:endParaRPr sz="3300"/>
          </a:p>
        </p:txBody>
      </p:sp>
      <p:sp>
        <p:nvSpPr>
          <p:cNvPr id="242" name="Google Shape;242;p3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43" name="Google Shape;243;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44" name="Google Shape;244;p32"/>
          <p:cNvGraphicFramePr/>
          <p:nvPr/>
        </p:nvGraphicFramePr>
        <p:xfrm>
          <a:off x="1066800" y="1592263"/>
          <a:ext cx="3000000" cy="3000000"/>
        </p:xfrm>
        <a:graphic>
          <a:graphicData uri="http://schemas.openxmlformats.org/drawingml/2006/table">
            <a:tbl>
              <a:tblPr>
                <a:noFill/>
                <a:tableStyleId>{4A7CD171-A516-4E37-AC35-0E454D2860D4}</a:tableStyleId>
              </a:tblPr>
              <a:tblGrid>
                <a:gridCol w="10809900"/>
              </a:tblGrid>
              <a:tr h="466300">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summarize, useRef() hook creates references.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Calling const reference = useRef(initialValue) with the initial value returns a special object named reference. The reference object has a property current: you can use this property to read the reference value reference.current, or update reference.current = newValue.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Between the component re-renderings, the value of the reference is persistent.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Updating a reference, contrary to updating state, doesn't trigger component re-rendering.</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References can also access DOM elements. Assign the reference to ref attribute of the element you'd like to access: &lt;div ref={reference}&gt;Element&lt;/div&gt; — and the element is available at reference.current.</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Using useState as useRef</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React state lives in useState, useReducer or in this.state of a class component, and changing it updates your app. But then there’s a vast ocean of state not managed by React. This includes ref.current, object properties, and, really, anything other than react state.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React state is a safe default — if you put a dynamic value somewhere else, the component won’t re-render. But stuffing values that don’t need to be managed by react into state is more sneaky. It rarely results in visible bugs, but makes your components more complex and slows them down.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Let’s first spend a minute reflecting on what’s so special about react state, and what types of non-react state exist, and how they’re so different, but still useful.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Describing react state is easy: it’s a value stored in useState hook (or useReducer, since they are the same) or in this.state of a class component. Updating react state makes your component re-render. In fact, updating react state is the only thing that makes react re-render. React veterans recall forceUpdate, but it can be trivially emulated with a setState. ReactDOM.render makes your app render, not re-render. So, react state is what makes react tick.</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let’s see where else in our app a state can live. “Anywhere else” is correct, but too vague — let’s make a list of common locations: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useRef().current.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Class properties of class components, fashionable or not.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Actually, every property of every object ever.</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Yes, that includes state managers. Their state only turns into react state after a couple of magic tricks.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DOM state — input values, focus, scrolls, any DOM tree elements and attributes not managed by React. Making them controlled does not literally turn them into react state, it’s just another trick.</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Values of variables. You may have never thought of these as “state”, but hey — that’s a value lying in memory that closures can read, so it qualifies.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941350" y="552794"/>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useRef </a:t>
            </a:r>
            <a:endParaRPr sz="3300"/>
          </a:p>
        </p:txBody>
      </p:sp>
      <p:sp>
        <p:nvSpPr>
          <p:cNvPr id="250" name="Google Shape;250;p3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1" name="Google Shape;251;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52" name="Google Shape;252;p33"/>
          <p:cNvGraphicFramePr/>
          <p:nvPr/>
        </p:nvGraphicFramePr>
        <p:xfrm>
          <a:off x="941350" y="1257738"/>
          <a:ext cx="3000000" cy="3000000"/>
        </p:xfrm>
        <a:graphic>
          <a:graphicData uri="http://schemas.openxmlformats.org/drawingml/2006/table">
            <a:tbl>
              <a:tblPr>
                <a:noFill/>
                <a:tableStyleId>{4A7CD171-A516-4E37-AC35-0E454D2860D4}</a:tableStyleId>
              </a:tblPr>
              <a:tblGrid>
                <a:gridCol w="10809900"/>
              </a:tblGrid>
              <a:tr h="4663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list could go on: other stateful browser APIs (think pending timeouts), back-end state, the photons in the transatlantic cables carrying our API data, your user’s neural signals, and all his lifetime experience, and that tree in the forest that fell while no one was watching, all came together just for the user to click the button you’re building now.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When to use react state</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React depends on state to make your app dynamic. That is the core functionality of a front-end framework, so you’d expect an infinite variety of use cases to exist. But in fact, there are only two situations when you must use react state, and they are easy to spot.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Every dynamic value that affects your component’s DOM is react state. Fair enough, the UI should stay up-to-date. Quick example, no revelations here: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663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Incrementer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setValue</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Clicked </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value</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times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129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But values that have no effect on the vDOM can still belong in react state. Why? To trigger an effect.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663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TitleRandomizer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title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setTitle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document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title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title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title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setTitle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Math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random</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randomize page title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941350" y="552794"/>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useRef </a:t>
            </a:r>
            <a:endParaRPr sz="3300"/>
          </a:p>
        </p:txBody>
      </p:sp>
      <p:sp>
        <p:nvSpPr>
          <p:cNvPr id="258" name="Google Shape;258;p3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9" name="Google Shape;259;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0" name="Google Shape;260;p34"/>
          <p:cNvGraphicFramePr/>
          <p:nvPr/>
        </p:nvGraphicFramePr>
        <p:xfrm>
          <a:off x="941350" y="1257738"/>
          <a:ext cx="3000000" cy="3000000"/>
        </p:xfrm>
        <a:graphic>
          <a:graphicData uri="http://schemas.openxmlformats.org/drawingml/2006/table">
            <a:tbl>
              <a:tblPr>
                <a:noFill/>
                <a:tableStyleId>{4A7CD171-A516-4E37-AC35-0E454D2860D4}</a:tableStyleId>
              </a:tblPr>
              <a:tblGrid>
                <a:gridCol w="10809900"/>
              </a:tblGrid>
              <a:tr h="3129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is not exclusive to hooks — componentDidUpdate is no different, since it’s only called when a component, you know, did update: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663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CDCAA"/>
                          </a:solidFill>
                          <a:latin typeface="Consolas"/>
                          <a:ea typeface="Consolas"/>
                          <a:cs typeface="Consolas"/>
                          <a:sym typeface="Consolas"/>
                        </a:rPr>
                        <a:t>componentDidUpdate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document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title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title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129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Believe it or not, that’s it: use react state for values that (a) are used in the JSX or (b) trigger side-effects via use*Effect or in lifecycle hooks. In all other cases, you can safely store them anywhere you want.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663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When not to use React state</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Is there anything wrong with react state? You’d much prefer your app to update, not to stay jammed in a stale state. It’s a fine feature, but not using react state has some hard (and some soft) advantages.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First, non-react state is easier to work with. Updates to non-react state are synchronous — no need to put stuff that reads an updated value into effects or that nasty this.setState callback. You also get to utilize mutable data containers and assign them directly.</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663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CDCAA"/>
                          </a:solidFill>
                          <a:latin typeface="Consolas"/>
                          <a:ea typeface="Consolas"/>
                          <a:cs typeface="Consolas"/>
                          <a:sym typeface="Consolas"/>
                        </a:rPr>
                        <a:t>setChecked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checked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nicer way</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checked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true</a:t>
                      </a:r>
                      <a:r>
                        <a:rPr lang="en-US" sz="1050" u="none" cap="none" strike="noStrike">
                          <a:solidFill>
                            <a:srgbClr val="D4D4D4"/>
                          </a:solidFill>
                          <a:latin typeface="Consolas"/>
                          <a:ea typeface="Consolas"/>
                          <a:cs typeface="Consolas"/>
                          <a:sym typeface="Consolas"/>
                        </a:rPr>
                        <a:t>;</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466300">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Secondly, updating a non-react state doesn’t trigger a re-render. You can see it as a footgun, or you can use it to your advantage. The lack of rendering enables very powerful performance optimizations — see hard rule of performance #1/1: doing nothing is not slower than doing something. Also, since refs are constant-reference mutable objects, you don’t have to recreate callbacks that rely on them, and can thus skip re-rendering memo-children:</a:t>
                      </a:r>
                      <a:endParaRPr sz="1050" u="none" cap="none" strike="noStrike">
                        <a:solidFill>
                          <a:srgbClr val="DCDCAA"/>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663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onCheck</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useCallback</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re-render, including children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setChecked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checked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checked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onCheckRef</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relax, react, nothing happened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checked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true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941350" y="552794"/>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useRef </a:t>
            </a:r>
            <a:endParaRPr sz="3300"/>
          </a:p>
        </p:txBody>
      </p:sp>
      <p:sp>
        <p:nvSpPr>
          <p:cNvPr id="266" name="Google Shape;266;p3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7" name="Google Shape;267;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8" name="Google Shape;268;p35"/>
          <p:cNvGraphicFramePr/>
          <p:nvPr/>
        </p:nvGraphicFramePr>
        <p:xfrm>
          <a:off x="941350" y="1257738"/>
          <a:ext cx="3000000" cy="3000000"/>
        </p:xfrm>
        <a:graphic>
          <a:graphicData uri="http://schemas.openxmlformats.org/drawingml/2006/table">
            <a:tbl>
              <a:tblPr>
                <a:noFill/>
                <a:tableStyleId>{4A7CD171-A516-4E37-AC35-0E454D2860D4}</a:tableStyleId>
              </a:tblPr>
              <a:tblGrid>
                <a:gridCol w="10809900"/>
              </a:tblGrid>
              <a:tr h="3129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Not using react state helps avoid a problem we can call render thrashing — a react equivalent of layout thrashing. That’s when a state change triggers an effect that changes more state, and react must keep re-rendering until the state stabilizes. If timed correctly, ref updates are very effective at avoiding this pitfall.</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Finally, react state carries more semantics, and overusing it makes your app seem more complex. State is a big deal in react. Touching state has consequences — it triggers DOM changes and funny side-effects. When changing a non-state, you just change it, and maybe later someone can read it back. Not so scary!</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One caveat: accessing ref.current in the render phase is not concurrent-mode-safe, and may cause a warning in a future react version. Setting state while rendering seems to work. At any rate, firing side-effects from a render function is not healthy.</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let’s move on to some concrete examples where replacing state with a ref is useful.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Values you only need in callbacks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don’t need react state if you only use it in callbacks — event handlers or effects. To demonstrate this, let’s build a simple swipe detector. The user puts a finger on the screen and moves it left or right. Sticking to react state, we end up with:</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663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Swiper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prev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startX</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setStartX</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detectSwipe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touches</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clientX</a:t>
                      </a:r>
                      <a:r>
                        <a:rPr lang="en-US" sz="1050" u="none" cap="none" strike="noStrike">
                          <a:solidFill>
                            <a:srgbClr val="D4D4D4"/>
                          </a:solidFill>
                          <a:latin typeface="Consolas"/>
                          <a:ea typeface="Consolas"/>
                          <a:cs typeface="Consolas"/>
                          <a:sym typeface="Consolas"/>
                        </a:rPr>
                        <a:t> &gt; </a:t>
                      </a:r>
                      <a:r>
                        <a:rPr lang="en-US" sz="1050" u="none" cap="none" strike="noStrike">
                          <a:solidFill>
                            <a:srgbClr val="4FC1FF"/>
                          </a:solidFill>
                          <a:latin typeface="Consolas"/>
                          <a:ea typeface="Consolas"/>
                          <a:cs typeface="Consolas"/>
                          <a:sym typeface="Consolas"/>
                        </a:rPr>
                        <a:t>startX</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prev</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onTouchStart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setStartX</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touches</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clientX</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onTouchEnd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detectSwipe</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CDCAA"/>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4663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CDCAA"/>
                          </a:solidFill>
                          <a:latin typeface="Consolas"/>
                          <a:ea typeface="Consolas"/>
                          <a:cs typeface="Consolas"/>
                          <a:sym typeface="Consolas"/>
                        </a:rPr>
                        <a:t>setChecked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checked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nicer way</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checked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true</a:t>
                      </a:r>
                      <a:r>
                        <a:rPr lang="en-US" sz="1050" u="none" cap="none" strike="noStrike">
                          <a:solidFill>
                            <a:srgbClr val="D4D4D4"/>
                          </a:solidFill>
                          <a:latin typeface="Consolas"/>
                          <a:ea typeface="Consolas"/>
                          <a:cs typeface="Consolas"/>
                          <a:sym typeface="Consolas"/>
                        </a:rPr>
                        <a:t>;</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466300">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startX does not affect the DOM or fire any effects, we only store it to read later in a touchend. Still, you get a useless render on touchstart. Let’s try again with a ref:</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941350" y="371593"/>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useRef </a:t>
            </a:r>
            <a:endParaRPr sz="3300"/>
          </a:p>
        </p:txBody>
      </p:sp>
      <p:sp>
        <p:nvSpPr>
          <p:cNvPr id="274" name="Google Shape;274;p3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75" name="Google Shape;275;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76" name="Google Shape;276;p36"/>
          <p:cNvGraphicFramePr/>
          <p:nvPr/>
        </p:nvGraphicFramePr>
        <p:xfrm>
          <a:off x="871650" y="992888"/>
          <a:ext cx="3000000" cy="3000000"/>
        </p:xfrm>
        <a:graphic>
          <a:graphicData uri="http://schemas.openxmlformats.org/drawingml/2006/table">
            <a:tbl>
              <a:tblPr>
                <a:noFill/>
                <a:tableStyleId>{4A7CD171-A516-4E37-AC35-0E454D2860D4}</a:tableStyleId>
              </a:tblPr>
              <a:tblGrid>
                <a:gridCol w="10809900"/>
              </a:tblGrid>
              <a:tr h="3129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Swiper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prev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startX</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useRef</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detectSwipe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touches</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clientX</a:t>
                      </a:r>
                      <a:r>
                        <a:rPr lang="en-US" sz="1050" u="none" cap="none" strike="noStrike">
                          <a:solidFill>
                            <a:srgbClr val="D4D4D4"/>
                          </a:solidFill>
                          <a:latin typeface="Consolas"/>
                          <a:ea typeface="Consolas"/>
                          <a:cs typeface="Consolas"/>
                          <a:sym typeface="Consolas"/>
                        </a:rPr>
                        <a:t> &gt; </a:t>
                      </a:r>
                      <a:r>
                        <a:rPr lang="en-US" sz="1050" u="none" cap="none" strike="noStrike">
                          <a:solidFill>
                            <a:srgbClr val="4FC1FF"/>
                          </a:solidFill>
                          <a:latin typeface="Consolas"/>
                          <a:ea typeface="Consolas"/>
                          <a:cs typeface="Consolas"/>
                          <a:sym typeface="Consolas"/>
                        </a:rPr>
                        <a:t>startX</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prev</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onTouchStart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startX</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touches</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clientX</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onTouchEnd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detectSwipe</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129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Voila, Swiper now doesn’t have to re-render on touchstart. Additionally, detectSwipe now doesn’t depend on the changing startX reference, so you can useCallback(..., []) on it.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By the way, the tradition of storing DOM nodes in a ref is a special case of this rule — it works because you only access the node in callbacks.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Buffering state updates</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One render is nothing for react. Let’s up the stakes by bringing in a whole rerendering barrage. Now the user can move the Swiper content around with the power of his finger:</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129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Swiper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startX</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offset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setOffset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onStart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startX</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touches</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clientX</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trackMove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setOffset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touches</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clientX</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startX</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onTouchStart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onStart</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onTouchMove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trackMove</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style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transform: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`translate3d(</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offset</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px,0,0)`</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941350" y="552794"/>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useRef </a:t>
            </a:r>
            <a:endParaRPr sz="3300"/>
          </a:p>
        </p:txBody>
      </p:sp>
      <p:sp>
        <p:nvSpPr>
          <p:cNvPr id="282" name="Google Shape;282;p3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83" name="Google Shape;283;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84" name="Google Shape;284;p37"/>
          <p:cNvGraphicFramePr/>
          <p:nvPr/>
        </p:nvGraphicFramePr>
        <p:xfrm>
          <a:off x="941350" y="1257738"/>
          <a:ext cx="3000000" cy="3000000"/>
        </p:xfrm>
        <a:graphic>
          <a:graphicData uri="http://schemas.openxmlformats.org/drawingml/2006/table">
            <a:tbl>
              <a:tblPr>
                <a:noFill/>
                <a:tableStyleId>{4A7CD171-A516-4E37-AC35-0E454D2860D4}</a:tableStyleId>
              </a:tblPr>
              <a:tblGrid>
                <a:gridCol w="10809900"/>
              </a:tblGrid>
              <a:tr h="3129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It works, but note how touchMove updates state and makes the component re-render. requestAnimationFrame is a perfect fit for this case — we remember the swipe position in a ref, but only update the state once per frame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663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pendingFlush</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useRef</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trackMove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startX</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cancelAnimationFrame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pendingFlush</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pendingFlush</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requestAnimationFrame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setOffset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clientX</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startX</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40850">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Here’s an alternate take. Instead of canceling the pending RAF, we can let them all fire, but set state to the same value — only one will cause a re-render:</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663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pendingOffset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useRef</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trackMove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startX</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pendingOffset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clientX</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startX</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requestAnimationFrame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setOffset</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pendingOffset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466300">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We’ve just implemented a custom update batching mechanism by making state and ref work together. The mutable ref acts as a staging area for pending state updates. Just like the last time, trackMove only depends on stable refs, and can be turned into a const-reference callback.</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941350" y="8803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useRef </a:t>
            </a:r>
            <a:endParaRPr sz="3300"/>
          </a:p>
        </p:txBody>
      </p:sp>
      <p:sp>
        <p:nvSpPr>
          <p:cNvPr id="290" name="Google Shape;290;p3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91" name="Google Shape;291;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92" name="Google Shape;292;p38"/>
          <p:cNvGraphicFramePr/>
          <p:nvPr/>
        </p:nvGraphicFramePr>
        <p:xfrm>
          <a:off x="941350" y="1912863"/>
          <a:ext cx="3000000" cy="3000000"/>
        </p:xfrm>
        <a:graphic>
          <a:graphicData uri="http://schemas.openxmlformats.org/drawingml/2006/table">
            <a:tbl>
              <a:tblPr>
                <a:noFill/>
                <a:tableStyleId>{4A7CD171-A516-4E37-AC35-0E454D2860D4}</a:tableStyleId>
              </a:tblPr>
              <a:tblGrid>
                <a:gridCol w="10809900"/>
              </a:tblGrid>
              <a:tr h="3129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State that you want to manage yourself</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the user moves his finger, we let react determine the current offset and update the style accordingly. React may be fast, but it doesn’t know that trackMove just changes the transform, and has to do a lot of guessing — call your render, generate the vDOM, diff it, and then, it seems like we just have to update a transform. But you know what you’re up to, and can save React all that trouble by just doing it yourself:</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663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Swiper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startX</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transformEl</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useRef</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onStart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startX</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touches</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clientX</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trackMove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offset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touches</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clientX</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startX</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transformEl</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style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transform</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`translate3d(</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offset</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px,0,0)`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onTouchStart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onStart</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onTouchMove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trackMove</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transformEl</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941350" y="8803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useRef </a:t>
            </a:r>
            <a:endParaRPr sz="3300"/>
          </a:p>
        </p:txBody>
      </p:sp>
      <p:sp>
        <p:nvSpPr>
          <p:cNvPr id="298" name="Google Shape;298;p3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99" name="Google Shape;299;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00" name="Google Shape;300;p39"/>
          <p:cNvGraphicFramePr/>
          <p:nvPr/>
        </p:nvGraphicFramePr>
        <p:xfrm>
          <a:off x="941350" y="1912863"/>
          <a:ext cx="3000000" cy="3000000"/>
        </p:xfrm>
        <a:graphic>
          <a:graphicData uri="http://schemas.openxmlformats.org/drawingml/2006/table">
            <a:tbl>
              <a:tblPr>
                <a:noFill/>
                <a:tableStyleId>{4A7CD171-A516-4E37-AC35-0E454D2860D4}</a:tableStyleId>
              </a:tblPr>
              <a:tblGrid>
                <a:gridCol w="10809900"/>
              </a:tblGrid>
              <a:tr h="3129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Voila, 0 renders! Fair warning — it’s very easy to trick yourself here, especially if several things can affect the DOM. Reserve this technique for frequent low-level stuff like animations and gestures — it can make a huge difference.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Derived state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a value always updates together with a react state item, we can piggyback on that re-render and update something else that is not react state along the way. This can be very clean — remember how we discussed that any variable holds a state?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663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isValid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&gt;= </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 &amp;&amp; </a:t>
                      </a:r>
                      <a:r>
                        <a:rPr lang="en-US" sz="1050" u="none" cap="none" strike="noStrike">
                          <a:solidFill>
                            <a:srgbClr val="4FC1FF"/>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&lt; </a:t>
                      </a:r>
                      <a:r>
                        <a:rPr lang="en-US" sz="1050" u="none" cap="none" strike="noStrike">
                          <a:solidFill>
                            <a:srgbClr val="B5CEA8"/>
                          </a:solidFill>
                          <a:latin typeface="Consolas"/>
                          <a:ea typeface="Consolas"/>
                          <a:cs typeface="Consolas"/>
                          <a:sym typeface="Consolas"/>
                        </a:rPr>
                        <a:t>100</a:t>
                      </a: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can be trickier and involve a ref, but still straightforward on the outside, as useMemo — yes, it does use a ref deep inside:</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663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search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setSearch</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matches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useMemo</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options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filter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op</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startsWith</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search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options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search</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2692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both cases, we’re using non-react state, carefully synchronizing its updates with the master state. Much better than cascading state updates:</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663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un-example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search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setSearch</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matches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setMatches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now we re-render twice per search change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setMatches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options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filter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op</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startsWith</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search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options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search</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941350" y="8803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useRef </a:t>
            </a:r>
            <a:endParaRPr sz="3300"/>
          </a:p>
        </p:txBody>
      </p:sp>
      <p:sp>
        <p:nvSpPr>
          <p:cNvPr id="306" name="Google Shape;306;p4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07" name="Google Shape;307;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08" name="Google Shape;308;p40"/>
          <p:cNvGraphicFramePr/>
          <p:nvPr/>
        </p:nvGraphicFramePr>
        <p:xfrm>
          <a:off x="1025000" y="2135888"/>
          <a:ext cx="3000000" cy="3000000"/>
        </p:xfrm>
        <a:graphic>
          <a:graphicData uri="http://schemas.openxmlformats.org/drawingml/2006/table">
            <a:tbl>
              <a:tblPr>
                <a:noFill/>
                <a:tableStyleId>{4A7CD171-A516-4E37-AC35-0E454D2860D4}</a:tableStyleId>
              </a:tblPr>
              <a:tblGrid>
                <a:gridCol w="10809900"/>
              </a:tblGrid>
              <a:tr h="3129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useReducer Introduction</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you've used useState() hook to manage non-trivial state like a list of items, where you need to add, update and remove items in the state, you might have noticed that the state management logic takes a good part of the component body. It is an alternative to useState.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That's a problem because the React component in nature should contain the logic that calculates the output. But the state management logic is a different concern that should be managed in a separate place. Otherwise, you get a mix of state management and rendering logic in one place, and that's difficult to read, maintain, and test!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help you separate the concerns (rendering and state management) React provides the hook useReducer(). The hook does so by extracting the state management out of the component.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Let's see how the useReducer() hook works. As a nice bonus, you will find in the post a real-world example that greatly helps undersanding how reducers work.</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useReducer(reducer, initialState) hook accept 2 arguments: the reducer function and the initial state. The hook then returns an array of 2 items: the current state and the dispatch function.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663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useReducer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MyComponent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useReducer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reducer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initialState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action</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'ActionType'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action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Click me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941350" y="68833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useRef </a:t>
            </a:r>
            <a:endParaRPr sz="3300"/>
          </a:p>
        </p:txBody>
      </p:sp>
      <p:sp>
        <p:nvSpPr>
          <p:cNvPr id="314" name="Google Shape;314;p4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15" name="Google Shape;315;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16" name="Google Shape;316;p41"/>
          <p:cNvGraphicFramePr/>
          <p:nvPr/>
        </p:nvGraphicFramePr>
        <p:xfrm>
          <a:off x="941350" y="1528788"/>
          <a:ext cx="3000000" cy="3000000"/>
        </p:xfrm>
        <a:graphic>
          <a:graphicData uri="http://schemas.openxmlformats.org/drawingml/2006/table">
            <a:tbl>
              <a:tblPr>
                <a:noFill/>
                <a:tableStyleId>{4A7CD171-A516-4E37-AC35-0E454D2860D4}</a:tableStyleId>
              </a:tblPr>
              <a:tblGrid>
                <a:gridCol w="10809900"/>
              </a:tblGrid>
              <a:tr h="3129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let's decipher what the terms of initial state, action object, dispatch, and reducer mean.</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Initial state</a:t>
                      </a:r>
                      <a:r>
                        <a:rPr lang="en-US" sz="1200" u="none" cap="none" strike="noStrike">
                          <a:latin typeface="Times New Roman"/>
                          <a:ea typeface="Times New Roman"/>
                          <a:cs typeface="Times New Roman"/>
                          <a:sym typeface="Times New Roman"/>
                        </a:rPr>
                        <a:t>: The initial state is the value the state is initialized with.</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example, in the case of a counter state, the initial value could be: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663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initial state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initialState</a:t>
                      </a:r>
                      <a:r>
                        <a:rPr lang="en-US" sz="1050" u="none" cap="none" strike="noStrike">
                          <a:solidFill>
                            <a:srgbClr val="D4D4D4"/>
                          </a:solidFill>
                          <a:latin typeface="Consolas"/>
                          <a:ea typeface="Consolas"/>
                          <a:cs typeface="Consolas"/>
                          <a:sym typeface="Consolas"/>
                        </a:rPr>
                        <a:t> =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counter: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466300">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Action object: </a:t>
                      </a:r>
                      <a:r>
                        <a:rPr lang="en-US" sz="1200" u="none" cap="none" strike="noStrike">
                          <a:latin typeface="Times New Roman"/>
                          <a:ea typeface="Times New Roman"/>
                          <a:cs typeface="Times New Roman"/>
                          <a:sym typeface="Times New Roman"/>
                        </a:rPr>
                        <a:t>An action object is an object that describes how to update the state.</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Typically, the action object would have a property type — a string describing what kind of state update the reducer must do.</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example, an action object to increase the counter can look as follows</a:t>
                      </a:r>
                      <a:endParaRPr sz="1050" u="none" cap="none" strike="noStrike">
                        <a:solidFill>
                          <a:srgbClr val="6A9955"/>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663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action</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'increase'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466300">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the action object must carry some useful information (aka payload) to be used by the reducer, then you can add additional properties to the action object.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example, here's an action object to add a new user to an array of users state:</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663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action</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'add'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'John Smith'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email:</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'jsmith@mail.com'</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941350" y="10368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useRef </a:t>
            </a:r>
            <a:endParaRPr sz="3300"/>
          </a:p>
        </p:txBody>
      </p:sp>
      <p:sp>
        <p:nvSpPr>
          <p:cNvPr id="322" name="Google Shape;322;p4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23" name="Google Shape;323;p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24" name="Google Shape;324;p42"/>
          <p:cNvGraphicFramePr/>
          <p:nvPr/>
        </p:nvGraphicFramePr>
        <p:xfrm>
          <a:off x="941350" y="2564113"/>
          <a:ext cx="3000000" cy="3000000"/>
        </p:xfrm>
        <a:graphic>
          <a:graphicData uri="http://schemas.openxmlformats.org/drawingml/2006/table">
            <a:tbl>
              <a:tblPr>
                <a:noFill/>
                <a:tableStyleId>{4A7CD171-A516-4E37-AC35-0E454D2860D4}</a:tableStyleId>
              </a:tblPr>
              <a:tblGrid>
                <a:gridCol w="5645675"/>
              </a:tblGrid>
              <a:tr h="20116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Wiring all these terms together, here's how the state update using a reducer works.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As a result of an event handler or after completing a fetch request, you call the dispatch function with the action object.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Then React redirects the action object and the current state value to the reducer function.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reducer function uses the action object and performs a state update, returning the new state.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React then checks whether the new state differs from the previous one. If the state has been updated, React re-renders the component and useReducer() returns the new state value: [newState, ...] = useReducer(...).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Note that useReducer() design is based on the Flux architecture.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all these terms sound too abstract, then you have the right feeling! Let's see how useReducer() works in an interesting example.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solidify your knowledge even more, let's see a real-world example that works similarly to a reducer.</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id="325" name="Google Shape;325;p42"/>
          <p:cNvPicPr preferRelativeResize="0"/>
          <p:nvPr/>
        </p:nvPicPr>
        <p:blipFill rotWithShape="1">
          <a:blip r:embed="rId3">
            <a:alphaModFix/>
          </a:blip>
          <a:srcRect b="0" l="0" r="0" t="0"/>
          <a:stretch/>
        </p:blipFill>
        <p:spPr>
          <a:xfrm>
            <a:off x="6383150" y="2302593"/>
            <a:ext cx="4876800" cy="3209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3"/>
          <p:cNvSpPr txBox="1"/>
          <p:nvPr>
            <p:ph type="title"/>
          </p:nvPr>
        </p:nvSpPr>
        <p:spPr>
          <a:xfrm>
            <a:off x="941350" y="10368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useRef </a:t>
            </a:r>
            <a:endParaRPr sz="3300"/>
          </a:p>
        </p:txBody>
      </p:sp>
      <p:sp>
        <p:nvSpPr>
          <p:cNvPr id="331" name="Google Shape;331;p4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32" name="Google Shape;332;p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33" name="Google Shape;333;p43"/>
          <p:cNvGraphicFramePr/>
          <p:nvPr/>
        </p:nvGraphicFramePr>
        <p:xfrm>
          <a:off x="1080725" y="1926438"/>
          <a:ext cx="3000000" cy="3000000"/>
        </p:xfrm>
        <a:graphic>
          <a:graphicData uri="http://schemas.openxmlformats.org/drawingml/2006/table">
            <a:tbl>
              <a:tblPr>
                <a:noFill/>
                <a:tableStyleId>{4A7CD171-A516-4E37-AC35-0E454D2860D4}</a:tableStyleId>
              </a:tblPr>
              <a:tblGrid>
                <a:gridCol w="5645675"/>
              </a:tblGrid>
              <a:tr h="20116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Imagine you're the captain of a ship in the first half of the 20th century.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captain's bridge has a special communication device called engine order telegraph (see the picture above). This communication tool is used to transmit commands from the bridge to the engine room. Typical commands would be to move back slowly, move ahead half power, stop, etc.</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You're on the bridge and the ship is at full stop. You (the captain) want the ship to move forward at full speed. You'd approach the engine order telegraph and set the handle to ahead full. The engineers in the engine room, having the same device, see the ahead full command, and set the engine to the corresponding regime.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engine order telegraph is the dispatch function, the commands are the action objects, the engineers in the engine room are the reducer function, and the engine regime is the state.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engine order telegraph helps separate the bridge from the engine room. The same way the useReducer() hook helps separate the rendering from the state management logic.</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summarize, the useReducer() hook in React lets you separate the state management from the rendering logic of the component.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const [state, dispatch] = useReducer(reducer, initialState) accepts 2 argument: the reducer function and the initial state. Also, the reducer returns an array of 2 items: the current state and the dispatch function.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descr="C:\Users\ST\AppData\Local\Microsoft\Windows\INetCache\Content.Word\engine-order-telegraph-2.jpg" id="334" name="Google Shape;334;p43"/>
          <p:cNvPicPr preferRelativeResize="0"/>
          <p:nvPr/>
        </p:nvPicPr>
        <p:blipFill rotWithShape="1">
          <a:blip r:embed="rId3">
            <a:alphaModFix/>
          </a:blip>
          <a:srcRect b="0" l="0" r="0" t="0"/>
          <a:stretch/>
        </p:blipFill>
        <p:spPr>
          <a:xfrm>
            <a:off x="7580200" y="2330688"/>
            <a:ext cx="3490261" cy="1977437"/>
          </a:xfrm>
          <a:prstGeom prst="rect">
            <a:avLst/>
          </a:prstGeom>
          <a:noFill/>
          <a:ln>
            <a:noFill/>
          </a:ln>
        </p:spPr>
      </p:pic>
      <p:sp>
        <p:nvSpPr>
          <p:cNvPr id="335" name="Google Shape;335;p43"/>
          <p:cNvSpPr txBox="1"/>
          <p:nvPr/>
        </p:nvSpPr>
        <p:spPr>
          <a:xfrm>
            <a:off x="6941825" y="4575075"/>
            <a:ext cx="4767000" cy="1847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When you'd like to update the state, simply call dispatch(action) with the appropriate action object. The action object is then forwarded to the reducer() function that updates the state. If the state has been updated by the reducer, then the component re-renders, and [state, ...] = useReducer(...) hook returns the new state value.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useReducer() fits great with relatively complex state update (requiring at least 2-3 update actions). For simple state management, simply use useState().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4"/>
          <p:cNvSpPr txBox="1"/>
          <p:nvPr>
            <p:ph type="title"/>
          </p:nvPr>
        </p:nvSpPr>
        <p:spPr>
          <a:xfrm>
            <a:off x="941350" y="10368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useRef </a:t>
            </a:r>
            <a:endParaRPr sz="3300"/>
          </a:p>
        </p:txBody>
      </p:sp>
      <p:sp>
        <p:nvSpPr>
          <p:cNvPr id="341" name="Google Shape;341;p4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42" name="Google Shape;342;p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43" name="Google Shape;343;p44"/>
          <p:cNvGraphicFramePr/>
          <p:nvPr/>
        </p:nvGraphicFramePr>
        <p:xfrm>
          <a:off x="1080725" y="1926438"/>
          <a:ext cx="3000000" cy="3000000"/>
        </p:xfrm>
        <a:graphic>
          <a:graphicData uri="http://schemas.openxmlformats.org/drawingml/2006/table">
            <a:tbl>
              <a:tblPr>
                <a:noFill/>
                <a:tableStyleId>{4A7CD171-A516-4E37-AC35-0E454D2860D4}</a:tableStyleId>
              </a:tblPr>
              <a:tblGrid>
                <a:gridCol w="10058400"/>
              </a:tblGrid>
              <a:tr h="15778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useReducer with redux-like dispatcher</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dispatch function accepts an object that represents the type of action we want to execute when it is called. Basically, it sends the type of action to the reducer function to perform its job, which, of course, is updating the state.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action to be executed is specified in our reducer function, which in turn, is passed to the useReducer. The reducer function will then return the updated state.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actions that will be dispatched by our components should always be represented as one object with the type and payload key, where type stands as the identifier of the dispatched action and payload is the piece of information that this action will add to the state.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dispatch is the second value returned from the useReducer Hook and can be used in our JSX to update the state: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5602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creating our reducer function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reducer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switch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case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'reset'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payload</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throw</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new</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wherever our useReducer is located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useReducer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reducer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initialCount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initFunc</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Updating the state with the dispatch functon on button click</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'reset'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payload: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initialCount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Reset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5"/>
          <p:cNvSpPr txBox="1"/>
          <p:nvPr>
            <p:ph type="title"/>
          </p:nvPr>
        </p:nvSpPr>
        <p:spPr>
          <a:xfrm>
            <a:off x="941350" y="10368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useRef </a:t>
            </a:r>
            <a:endParaRPr sz="3300"/>
          </a:p>
        </p:txBody>
      </p:sp>
      <p:sp>
        <p:nvSpPr>
          <p:cNvPr id="349" name="Google Shape;349;p4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50" name="Google Shape;350;p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51" name="Google Shape;351;p45"/>
          <p:cNvGraphicFramePr/>
          <p:nvPr/>
        </p:nvGraphicFramePr>
        <p:xfrm>
          <a:off x="1066800" y="2693063"/>
          <a:ext cx="3000000" cy="3000000"/>
        </p:xfrm>
        <a:graphic>
          <a:graphicData uri="http://schemas.openxmlformats.org/drawingml/2006/table">
            <a:tbl>
              <a:tblPr>
                <a:noFill/>
                <a:tableStyleId>{4A7CD171-A516-4E37-AC35-0E454D2860D4}</a:tableStyleId>
              </a:tblPr>
              <a:tblGrid>
                <a:gridCol w="10058400"/>
              </a:tblGrid>
              <a:tr h="9088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Notice how our reducer function uses the payload that is passed from the dispatch function. It sets our state object to the payload, i.e., whatever the initialCount is.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Note that we can pass the dispatch function to other components through props, which alone is what allows us to replace Redux with useReducer.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Let’s say we have a component that we want to pass as props to our dispatch function. We can easily do that from the parent component:</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997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Increment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count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handleIncrement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'increment'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6A9955"/>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4136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in the child component, we receive the props, which, when emitted, will trigger the dispatch function and update the state:</a:t>
                      </a:r>
                      <a:endParaRPr sz="1050" u="none" cap="none" strike="noStrike">
                        <a:solidFill>
                          <a:srgbClr val="80808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136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handleIncrement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Increment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228600" lvl="0" marL="4572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4136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the useReducer Hook returns the same value as the current state, React will bail out without rendering the children or firing effects because it uses the Object.is comparison algorithm.</a:t>
                      </a:r>
                      <a:endParaRPr sz="1050" u="none" cap="none" strike="noStrike">
                        <a:solidFill>
                          <a:srgbClr val="80808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6"/>
          <p:cNvSpPr txBox="1"/>
          <p:nvPr>
            <p:ph type="title"/>
          </p:nvPr>
        </p:nvSpPr>
        <p:spPr>
          <a:xfrm>
            <a:off x="941350" y="10368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useRef </a:t>
            </a:r>
            <a:endParaRPr sz="3300"/>
          </a:p>
        </p:txBody>
      </p:sp>
      <p:sp>
        <p:nvSpPr>
          <p:cNvPr id="357" name="Google Shape;357;p4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58" name="Google Shape;358;p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59" name="Google Shape;359;p46"/>
          <p:cNvGraphicFramePr/>
          <p:nvPr/>
        </p:nvGraphicFramePr>
        <p:xfrm>
          <a:off x="1066800" y="2693063"/>
          <a:ext cx="3000000" cy="3000000"/>
        </p:xfrm>
        <a:graphic>
          <a:graphicData uri="http://schemas.openxmlformats.org/drawingml/2006/table">
            <a:tbl>
              <a:tblPr>
                <a:noFill/>
                <a:tableStyleId>{4A7CD171-A516-4E37-AC35-0E454D2860D4}</a:tableStyleId>
              </a:tblPr>
              <a:tblGrid>
                <a:gridCol w="10058400"/>
              </a:tblGrid>
              <a:tr h="9088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useMemo</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React useMemo Hook returns a memoized value.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Think of memoization as caching a value so that it does not need to be recalculated.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useMemo Hook only runs when one of its dependencies update.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can improve performance.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Pass a “create” function and an array of dependencies. useMemo will only recompute the memoized value when one of the dependencies has changed. This optimization helps to avoid expensive calculations on every render.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Remember that the function passed to useMemo runs during rendering. Don’t do anything there that you wouldn’t normally do while rendering. For example, side effects belong in useEffect, not useMemo.</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may rely on useMemo as a performance optimization, not as a semantic guarantee. In the future, React may choose to “forget” some previously memorized values and recalculate them on next render, e.g. to free memory for offscreen components. Write your code so that it still works without useMemo — and then add it to optimize performance.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useMemo Hook can be used to keep expensive, resource intensive functions from needlessly running. In this example, we have an expensive function that runs on every render.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changing the count or adding a todo, you will notice a delay in execution.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poor performing function. The expensiveCalculation function runs on every render:</a:t>
                      </a:r>
                      <a:endParaRPr sz="12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7"/>
          <p:cNvSpPr txBox="1"/>
          <p:nvPr>
            <p:ph type="title"/>
          </p:nvPr>
        </p:nvSpPr>
        <p:spPr>
          <a:xfrm>
            <a:off x="941350" y="10368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useRef </a:t>
            </a:r>
            <a:endParaRPr sz="3300"/>
          </a:p>
        </p:txBody>
      </p:sp>
      <p:sp>
        <p:nvSpPr>
          <p:cNvPr id="365" name="Google Shape;365;p4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66" name="Google Shape;366;p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67" name="Google Shape;367;p47"/>
          <p:cNvGraphicFramePr/>
          <p:nvPr/>
        </p:nvGraphicFramePr>
        <p:xfrm>
          <a:off x="941350" y="1814888"/>
          <a:ext cx="3000000" cy="3000000"/>
        </p:xfrm>
        <a:graphic>
          <a:graphicData uri="http://schemas.openxmlformats.org/drawingml/2006/table">
            <a:tbl>
              <a:tblPr>
                <a:noFill/>
                <a:tableStyleId>{4A7CD171-A516-4E37-AC35-0E454D2860D4}</a:tableStyleId>
              </a:tblPr>
              <a:tblGrid>
                <a:gridCol w="5029200"/>
                <a:gridCol w="5029200"/>
              </a:tblGrid>
              <a:tr h="9088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todos</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setTodos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calculation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expensiveCalculation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increment</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setCount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addTodo</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setTodos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"New Todo"</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h2</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My Todos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h2</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todos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map</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todo</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index</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key</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index</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todo</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addTodo</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Add Todo</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hr</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Count: </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increment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h2</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Expensive Calculation</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h2</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calculation</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expensiveCalculation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num</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"Calculating..."</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for</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let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a:t>
                      </a:r>
                      <a:r>
                        <a:rPr lang="en-US" sz="1050" u="none" cap="none" strike="noStrike">
                          <a:solidFill>
                            <a:srgbClr val="D4D4D4"/>
                          </a:solidFill>
                          <a:latin typeface="Consolas"/>
                          <a:ea typeface="Consolas"/>
                          <a:cs typeface="Consolas"/>
                          <a:sym typeface="Consolas"/>
                        </a:rPr>
                        <a:t> &lt; </a:t>
                      </a:r>
                      <a:r>
                        <a:rPr lang="en-US" sz="1050" u="none" cap="none" strike="noStrike">
                          <a:solidFill>
                            <a:srgbClr val="B5CEA8"/>
                          </a:solidFill>
                          <a:latin typeface="Consolas"/>
                          <a:ea typeface="Consolas"/>
                          <a:cs typeface="Consolas"/>
                          <a:sym typeface="Consolas"/>
                        </a:rPr>
                        <a:t>1000000000</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num</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num</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8"/>
          <p:cNvSpPr txBox="1"/>
          <p:nvPr>
            <p:ph type="title"/>
          </p:nvPr>
        </p:nvSpPr>
        <p:spPr>
          <a:xfrm>
            <a:off x="941350" y="10368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useRef </a:t>
            </a:r>
            <a:endParaRPr sz="3300"/>
          </a:p>
        </p:txBody>
      </p:sp>
      <p:sp>
        <p:nvSpPr>
          <p:cNvPr id="373" name="Google Shape;373;p4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74" name="Google Shape;374;p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75" name="Google Shape;375;p48"/>
          <p:cNvGraphicFramePr/>
          <p:nvPr/>
        </p:nvGraphicFramePr>
        <p:xfrm>
          <a:off x="1066800" y="3458588"/>
          <a:ext cx="3000000" cy="3000000"/>
        </p:xfrm>
        <a:graphic>
          <a:graphicData uri="http://schemas.openxmlformats.org/drawingml/2006/table">
            <a:tbl>
              <a:tblPr>
                <a:noFill/>
                <a:tableStyleId>{4A7CD171-A516-4E37-AC35-0E454D2860D4}</a:tableStyleId>
              </a:tblPr>
              <a:tblGrid>
                <a:gridCol w="10058400"/>
              </a:tblGrid>
              <a:tr h="9088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fix this performance issue, we can use the useMemo Hook to memoize the expensiveCalculation function. This will cause the function to only run when needed. We can wrap the expensive function call with useMemo.</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useMemoHook accepts a second parameter to declare dependencies. The expensive function will only run when its dependencies have changed.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the following example, the expensive function will only run when count is changed and not when todo's are added.</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useRef Introduction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More on useRef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Using useState as useRef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useReducer Introduction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useReducer with redux-like dispatcher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useMemo</a:t>
            </a:r>
            <a:endParaRPr sz="2000"/>
          </a:p>
          <a:p>
            <a:pPr indent="0" lvl="0" marL="0" rtl="0" algn="l">
              <a:lnSpc>
                <a:spcPct val="100000"/>
              </a:lnSpc>
              <a:spcBef>
                <a:spcPts val="0"/>
              </a:spcBef>
              <a:spcAft>
                <a:spcPts val="0"/>
              </a:spcAft>
              <a:buSzPts val="1800"/>
              <a:buNone/>
            </a:pPr>
            <a:r>
              <a:t/>
            </a:r>
            <a:endParaRPr sz="2000"/>
          </a:p>
          <a:p>
            <a:pPr indent="0" lvl="0" marL="914400"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9"/>
          <p:cNvSpPr txBox="1"/>
          <p:nvPr>
            <p:ph type="title"/>
          </p:nvPr>
        </p:nvSpPr>
        <p:spPr>
          <a:xfrm>
            <a:off x="941350" y="10368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useRef </a:t>
            </a:r>
            <a:endParaRPr sz="3300"/>
          </a:p>
        </p:txBody>
      </p:sp>
      <p:sp>
        <p:nvSpPr>
          <p:cNvPr id="381" name="Google Shape;381;p4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82" name="Google Shape;382;p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83" name="Google Shape;383;p49"/>
          <p:cNvGraphicFramePr/>
          <p:nvPr/>
        </p:nvGraphicFramePr>
        <p:xfrm>
          <a:off x="941350" y="1814888"/>
          <a:ext cx="3000000" cy="3000000"/>
        </p:xfrm>
        <a:graphic>
          <a:graphicData uri="http://schemas.openxmlformats.org/drawingml/2006/table">
            <a:tbl>
              <a:tblPr>
                <a:noFill/>
                <a:tableStyleId>{4A7CD171-A516-4E37-AC35-0E454D2860D4}</a:tableStyleId>
              </a:tblPr>
              <a:tblGrid>
                <a:gridCol w="5029200"/>
                <a:gridCol w="5029200"/>
              </a:tblGrid>
              <a:tr h="9088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useMemo</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todos</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setTodos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calculation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useMemo</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expensiveCalculation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increment</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setCount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addTodo</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setTodos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"New Todo"</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h2</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My Todos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h2</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todos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map</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todo</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index</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key</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index</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todo</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addTodo</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Add Todo</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hr</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Count: </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increment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h2</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Expensive Calculation</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h2</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calculation</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expensiveCalculation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num</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"Calculating..."</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for</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let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a:t>
                      </a:r>
                      <a:r>
                        <a:rPr lang="en-US" sz="1050" u="none" cap="none" strike="noStrike">
                          <a:solidFill>
                            <a:srgbClr val="D4D4D4"/>
                          </a:solidFill>
                          <a:latin typeface="Consolas"/>
                          <a:ea typeface="Consolas"/>
                          <a:cs typeface="Consolas"/>
                          <a:sym typeface="Consolas"/>
                        </a:rPr>
                        <a:t> &lt; </a:t>
                      </a:r>
                      <a:r>
                        <a:rPr lang="en-US" sz="1050" u="none" cap="none" strike="noStrike">
                          <a:solidFill>
                            <a:srgbClr val="B5CEA8"/>
                          </a:solidFill>
                          <a:latin typeface="Consolas"/>
                          <a:ea typeface="Consolas"/>
                          <a:cs typeface="Consolas"/>
                          <a:sym typeface="Consolas"/>
                        </a:rPr>
                        <a:t>1000000000</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num</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num</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0"/>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(5 mins)</a:t>
            </a:r>
            <a:endParaRPr/>
          </a:p>
        </p:txBody>
      </p:sp>
      <p:sp>
        <p:nvSpPr>
          <p:cNvPr id="389" name="Google Shape;389;p5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390" name="Google Shape;390;p5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(55 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useRef </a:t>
            </a:r>
            <a:endParaRPr sz="3300"/>
          </a:p>
        </p:txBody>
      </p:sp>
      <p:sp>
        <p:nvSpPr>
          <p:cNvPr id="178" name="Google Shape;178;p2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0" name="Google Shape;180;p24"/>
          <p:cNvGraphicFramePr/>
          <p:nvPr/>
        </p:nvGraphicFramePr>
        <p:xfrm>
          <a:off x="997100" y="1761613"/>
          <a:ext cx="3000000" cy="3000000"/>
        </p:xfrm>
        <a:graphic>
          <a:graphicData uri="http://schemas.openxmlformats.org/drawingml/2006/table">
            <a:tbl>
              <a:tblPr>
                <a:noFill/>
                <a:tableStyleId>{4A7CD171-A516-4E37-AC35-0E454D2860D4}</a:tableStyleId>
              </a:tblPr>
              <a:tblGrid>
                <a:gridCol w="10809900"/>
              </a:tblGrid>
              <a:tr h="8287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Introduction to useRef</a:t>
                      </a:r>
                      <a:endParaRPr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useRef(initialValue) is a built-in React hook that accepts one argument as the initial value and returns a reference (aka ref). A reference is an object having a special property current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8287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useRef</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MyComponent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reference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initialValue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someHandler</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Access reference value: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reference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Update reference value: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reference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newValue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reference.current accesses the reference value, and reference.current = newValue updates the reference value. Pretty simple.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There are 2 rules to remember about references: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value of the reference is persisted (stays the same) between component re-renderings;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Updating a reference doesn't trigger a component re-rendering.</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let's see how to use useRef() in practice.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useRef </a:t>
            </a:r>
            <a:endParaRPr sz="3300"/>
          </a:p>
        </p:txBody>
      </p:sp>
      <p:sp>
        <p:nvSpPr>
          <p:cNvPr id="186" name="Google Shape;186;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7" name="Google Shape;187;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8" name="Google Shape;188;p25"/>
          <p:cNvGraphicFramePr/>
          <p:nvPr/>
        </p:nvGraphicFramePr>
        <p:xfrm>
          <a:off x="997100" y="2094088"/>
          <a:ext cx="3000000" cy="3000000"/>
        </p:xfrm>
        <a:graphic>
          <a:graphicData uri="http://schemas.openxmlformats.org/drawingml/2006/table">
            <a:tbl>
              <a:tblPr>
                <a:noFill/>
                <a:tableStyleId>{4A7CD171-A516-4E37-AC35-0E454D2860D4}</a:tableStyleId>
              </a:tblPr>
              <a:tblGrid>
                <a:gridCol w="10809900"/>
              </a:tblGrid>
              <a:tr h="4663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Use case 1: logging button clicks</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component LogButtonClicks uses a reference to store the number of clicks on a button:</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8287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useRef</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LogButtonClicks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countRef</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countRef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`Clicked </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countRef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 times`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'I rendered!'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handle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Click me</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const countRef = useRef(0) creates a references countRef initialized with 0.</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the button is clicked, handle function is invoked and the reference value is incremented: countRef.current++. The reference value is logged to the console.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Updating the reference value countRef.current++ doesn't trigger component re-rendering. This is demonstrated by the fact that 'I rendered!' is logged to the console just once, at initial rendering, and no re-rendering happens when the reference is updated.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a reasonable question: what's the main difference between references and state?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useRef </a:t>
            </a:r>
            <a:endParaRPr sz="3300"/>
          </a:p>
        </p:txBody>
      </p:sp>
      <p:sp>
        <p:nvSpPr>
          <p:cNvPr id="194" name="Google Shape;194;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5" name="Google Shape;195;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6" name="Google Shape;196;p26"/>
          <p:cNvGraphicFramePr/>
          <p:nvPr/>
        </p:nvGraphicFramePr>
        <p:xfrm>
          <a:off x="997100" y="2094088"/>
          <a:ext cx="3000000" cy="3000000"/>
        </p:xfrm>
        <a:graphic>
          <a:graphicData uri="http://schemas.openxmlformats.org/drawingml/2006/table">
            <a:tbl>
              <a:tblPr>
                <a:noFill/>
                <a:tableStyleId>{4A7CD171-A516-4E37-AC35-0E454D2860D4}</a:tableStyleId>
              </a:tblPr>
              <a:tblGrid>
                <a:gridCol w="10809900"/>
              </a:tblGrid>
              <a:tr h="466300">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Reference and state diff</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Let's reuse the component LogButtonClicks from the previous section, but this time use useState() hook to count the number of button clicks:</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8287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LogButtonClicks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updatedCount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`Clicked </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updatedCount</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 times`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setCount</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updatedCount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'I rendered!'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handle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Click me</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you run this code and click the button. Each time you click, you will see in the console the message 'I rendered!' — meaning that each time the state is updated, the component re-renders.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So, the 2 main differences between references and state:</a:t>
                      </a:r>
                      <a:endParaRPr sz="1200" u="none" cap="none" strike="noStrike">
                        <a:latin typeface="Times New Roman"/>
                        <a:ea typeface="Times New Roman"/>
                        <a:cs typeface="Times New Roman"/>
                        <a:sym typeface="Times New Roman"/>
                      </a:endParaRPr>
                    </a:p>
                    <a:p>
                      <a:pPr indent="-304800" lvl="0" marL="13716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Updating a reference doesn't trigger re-rendering, while updating the state makes the component re-render;</a:t>
                      </a:r>
                      <a:endParaRPr sz="1200" u="none" cap="none" strike="noStrike">
                        <a:latin typeface="Times New Roman"/>
                        <a:ea typeface="Times New Roman"/>
                        <a:cs typeface="Times New Roman"/>
                        <a:sym typeface="Times New Roman"/>
                      </a:endParaRPr>
                    </a:p>
                    <a:p>
                      <a:pPr indent="-304800" lvl="0" marL="13716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reference update is synchronous (the updated reference value is available right away), while the state update is asynchronous (the state variable is updated after re-rendering).</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From a higher point of view, references store infrastructure data of side-effects, while the state stores information that is directly rendered on the screen.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useRef </a:t>
            </a:r>
            <a:endParaRPr sz="3300"/>
          </a:p>
        </p:txBody>
      </p:sp>
      <p:sp>
        <p:nvSpPr>
          <p:cNvPr id="202" name="Google Shape;202;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3" name="Google Shape;203;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04" name="Google Shape;204;p27"/>
          <p:cNvGraphicFramePr/>
          <p:nvPr/>
        </p:nvGraphicFramePr>
        <p:xfrm>
          <a:off x="1066800" y="1592263"/>
          <a:ext cx="3000000" cy="3000000"/>
        </p:xfrm>
        <a:graphic>
          <a:graphicData uri="http://schemas.openxmlformats.org/drawingml/2006/table">
            <a:tbl>
              <a:tblPr>
                <a:noFill/>
                <a:tableStyleId>{4A7CD171-A516-4E37-AC35-0E454D2860D4}</a:tableStyleId>
              </a:tblPr>
              <a:tblGrid>
                <a:gridCol w="10809900"/>
              </a:tblGrid>
              <a:tr h="466300">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Use case 2: implementing a stopwatch</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store inside a reference infrastructure data of side effects. For example, you can store into reference pointers: timer ids, socket ids, etc.</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component Stopwatch uses setInterval(callback, time) timer function to increase each second the counter of a stopwatch. The timer id is stored into a reference timerIdRef:</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8287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useRef</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Stopwatch</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timerIdRef</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startHandler</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timerIdRef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timerIdRef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setInterval</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setCount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1000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stopHandler</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clearInterval</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timerIdRef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timerIdRef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clearInterval</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timerIdRef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Timer: </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startHandler</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Start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stopHandler</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Stop</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useRef </a:t>
            </a:r>
            <a:endParaRPr sz="3300"/>
          </a:p>
        </p:txBody>
      </p:sp>
      <p:sp>
        <p:nvSpPr>
          <p:cNvPr id="210" name="Google Shape;210;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1" name="Google Shape;211;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12" name="Google Shape;212;p28"/>
          <p:cNvGraphicFramePr/>
          <p:nvPr/>
        </p:nvGraphicFramePr>
        <p:xfrm>
          <a:off x="1066800" y="1592263"/>
          <a:ext cx="3000000" cy="3000000"/>
        </p:xfrm>
        <a:graphic>
          <a:graphicData uri="http://schemas.openxmlformats.org/drawingml/2006/table">
            <a:tbl>
              <a:tblPr>
                <a:noFill/>
                <a:tableStyleId>{4A7CD171-A516-4E37-AC35-0E454D2860D4}</a:tableStyleId>
              </a:tblPr>
              <a:tblGrid>
                <a:gridCol w="10809900"/>
              </a:tblGrid>
              <a:tr h="466300">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startHandler() function, which is invoked when the Start button is clicked, starts the timer and saves the timer id in the reference timerIdRef.current = setInterval(...).</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stop the stopwatch user clicks Stop button. The Stop button handler stopHandler() accesses the timer id from the reference and stops the timer clearInterval(timerIdRef.current).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Additionally, if the component unmounts with the stopwatch active, the cleanup function of useEffect() is going to stop the timer too.</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the stopwatch example, the reference was used to store the infrastructure data — the active timer id.</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More on useRef</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Another useful application of the useRef() hook is to access DOM elements. This is performed in 3 steps: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Define the reference to access the element const elementRef = useRef();</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Assign the reference to ref attribute of the element: &lt;div ref={elementRef}&gt;&lt;/div&gt;;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After mounting, elementRef.current points to the DOM element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8287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useRef</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AccessingElement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elementRef</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useRef</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divElement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elementRef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divElement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logs &lt;div&gt;I'm an element&lt;/div&gt;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elementRef</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I'm an element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24C4B20A-2363-408C-B020-09BCA6DE2D4D}"/>
</file>

<file path=customXml/itemProps2.xml><?xml version="1.0" encoding="utf-8"?>
<ds:datastoreItem xmlns:ds="http://schemas.openxmlformats.org/officeDocument/2006/customXml" ds:itemID="{EED590B9-AC27-4F30-B34C-C2797193EEC0}"/>
</file>

<file path=customXml/itemProps3.xml><?xml version="1.0" encoding="utf-8"?>
<ds:datastoreItem xmlns:ds="http://schemas.openxmlformats.org/officeDocument/2006/customXml" ds:itemID="{11300771-DEA5-4140-BC8B-753A0018EC6F}"/>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