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9A7E62-6965-4416-BB42-DA9EE059FB75}">
  <a:tblStyle styleId="{569A7E62-6965-4416-BB42-DA9EE059FB7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slide" Target="slides/slide34.xml"/><Relationship Id="rId18" Type="http://schemas.openxmlformats.org/officeDocument/2006/relationships/slide" Target="slides/slide13.xml"/><Relationship Id="rId42" Type="http://schemas.openxmlformats.org/officeDocument/2006/relationships/slide" Target="slides/slide37.xml"/><Relationship Id="rId21" Type="http://schemas.openxmlformats.org/officeDocument/2006/relationships/slide" Target="slides/slide16.xml"/><Relationship Id="rId34" Type="http://schemas.openxmlformats.org/officeDocument/2006/relationships/slide" Target="slides/slide29.xml"/><Relationship Id="rId47" Type="http://schemas.openxmlformats.org/officeDocument/2006/relationships/customXml" Target="../customXml/item3.xml"/><Relationship Id="rId7" Type="http://schemas.openxmlformats.org/officeDocument/2006/relationships/slide" Target="slides/slide2.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45" Type="http://schemas.openxmlformats.org/officeDocument/2006/relationships/customXml" Target="../customXml/item1.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44" Type="http://schemas.openxmlformats.org/officeDocument/2006/relationships/slide" Target="slides/slide39.xml"/><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3"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tableStyles" Target="tableStyles.xml"/><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slide" Target="slides/slide33.xml"/><Relationship Id="rId46" Type="http://schemas.openxmlformats.org/officeDocument/2006/relationships/customXml" Target="../customXml/item2.xml"/><Relationship Id="rId20" Type="http://schemas.openxmlformats.org/officeDocument/2006/relationships/slide" Target="slides/slide15.xml"/><Relationship Id="rId41"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7" name="Google Shape;36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 name="Google Shape;40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6" name="Google Shape;41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 name="Google Shape;42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0" name="Google Shape;44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8" name="Google Shape;44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2.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image" Target="../media/image10.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2900"/>
              <a:t>1_ReactJS-3_ Introduction to useCallback and other React hooks- SYNC</a:t>
            </a:r>
            <a:endParaRPr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218" name="Google Shape;218;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9" name="Google Shape;219;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0" name="Google Shape;220;p29"/>
          <p:cNvGraphicFramePr/>
          <p:nvPr/>
        </p:nvGraphicFramePr>
        <p:xfrm>
          <a:off x="997100" y="1733738"/>
          <a:ext cx="3000000" cy="3000000"/>
        </p:xfrm>
        <a:graphic>
          <a:graphicData uri="http://schemas.openxmlformats.org/drawingml/2006/table">
            <a:tbl>
              <a:tblPr>
                <a:noFill/>
                <a:tableStyleId>{569A7E62-6965-4416-BB42-DA9EE059FB75}</a:tableStyleId>
              </a:tblPr>
              <a:tblGrid>
                <a:gridCol w="10809900"/>
              </a:tblGrid>
              <a:tr h="50812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onItemClick callback is memoized by useCallback(). As long as term is the same, useCallback() returns the same function object.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MyParent component re-renders, onItemClick function object remains the same and doesn't break the memoization of MyBigList.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bad use case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Let's look at another example:</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useCallback</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MyComponent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Contrived use of `useCallback()`</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handleClick</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useCallback</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handle the click event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MyChild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handleClick</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MyChild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I am a child</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Does it make sense to apply useCallback()? Most likely not because &lt;MyChild&gt; component is light and its re-rendering doesn't create performance issues.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Don't forget that useCallback() hook is called every time MyComponent renders. Even useCallback() returning the same function object, still, the inline function is re-created on every re-rendering (useCallback() just skips it).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By using useCallback() you also increased code complexity. You have to keep the deps of useCallback(..., deps) in sync with what you're using inside the memoized callback.</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conclusion, the optimization costs more than not having the optimization.</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Simply accept that rendering creates new function objects: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226" name="Google Shape;226;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7" name="Google Shape;227;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8" name="Google Shape;228;p30"/>
          <p:cNvGraphicFramePr/>
          <p:nvPr/>
        </p:nvGraphicFramePr>
        <p:xfrm>
          <a:off x="997100" y="1733738"/>
          <a:ext cx="3000000" cy="3000000"/>
        </p:xfrm>
        <a:graphic>
          <a:graphicData uri="http://schemas.openxmlformats.org/drawingml/2006/table">
            <a:tbl>
              <a:tblPr>
                <a:noFill/>
                <a:tableStyleId>{569A7E62-6965-4416-BB42-DA9EE059FB75}</a:tableStyleId>
              </a:tblPr>
              <a:tblGrid>
                <a:gridCol w="10809900"/>
              </a:tblGrid>
              <a:tr h="5081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useCallback</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MyComponent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handleClick</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handle the click event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MyChild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handleClick</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MyChild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I am a child</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Context API (useContext)</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React context provides data to components no matter how deep they are in the components tree. The context is used to manage global data, e.g. global state, theme, services, user settings, and more.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useContext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MyContext</a:t>
                      </a:r>
                      <a:r>
                        <a:rPr lang="en-US" sz="1050" u="none" cap="none" strike="noStrike">
                          <a:solidFill>
                            <a:srgbClr val="D4D4D4"/>
                          </a:solidFill>
                          <a:latin typeface="Consolas"/>
                          <a:ea typeface="Consolas"/>
                          <a:cs typeface="Consolas"/>
                          <a:sym typeface="Consolas"/>
                        </a:rPr>
                        <a: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Accepts a context object (the value returned from React.createContext) and returns the current context value for that context. The current context value is determined by the value prop of the nearest &lt;MyContext.Provider&gt; above the calling component in the tree.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the nearest &lt;MyContext.Provider&gt; above the component updates, this Hook will trigger a rerender with the latest context value passed to that MyContext provider. Even if an ancestor uses React.memo or shouldComponentUpdate, a rerender will still happen starting at the component itself using useContext.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Don’t forget that the argument to useContext must be the context object itself:</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Correct</a:t>
                      </a:r>
                      <a:r>
                        <a:rPr lang="en-US" sz="1200" u="none" cap="none" strike="noStrike">
                          <a:latin typeface="Times New Roman"/>
                          <a:ea typeface="Times New Roman"/>
                          <a:cs typeface="Times New Roman"/>
                          <a:sym typeface="Times New Roman"/>
                        </a:rPr>
                        <a:t>: useContext(MyContext)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Incorrect</a:t>
                      </a:r>
                      <a:r>
                        <a:rPr lang="en-US" sz="1200" u="none" cap="none" strike="noStrike">
                          <a:latin typeface="Times New Roman"/>
                          <a:ea typeface="Times New Roman"/>
                          <a:cs typeface="Times New Roman"/>
                          <a:sym typeface="Times New Roman"/>
                        </a:rPr>
                        <a:t>: useContext(MyContext.Consumer)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Incorrect</a:t>
                      </a:r>
                      <a:r>
                        <a:rPr lang="en-US" sz="1200" u="none" cap="none" strike="noStrike">
                          <a:latin typeface="Times New Roman"/>
                          <a:ea typeface="Times New Roman"/>
                          <a:cs typeface="Times New Roman"/>
                          <a:sym typeface="Times New Roman"/>
                        </a:rPr>
                        <a:t>: useContext(MyContext.Provider)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component calling useContext will always re-render when the context value changes. If re-rendering the component is expensive, you can optimize it by using memoization.</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234" name="Google Shape;234;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5" name="Google Shape;235;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6" name="Google Shape;236;p31"/>
          <p:cNvGraphicFramePr/>
          <p:nvPr/>
        </p:nvGraphicFramePr>
        <p:xfrm>
          <a:off x="997100" y="1733738"/>
          <a:ext cx="3000000" cy="3000000"/>
        </p:xfrm>
        <a:graphic>
          <a:graphicData uri="http://schemas.openxmlformats.org/drawingml/2006/table">
            <a:tbl>
              <a:tblPr>
                <a:noFill/>
                <a:tableStyleId>{569A7E62-6965-4416-BB42-DA9EE059FB75}</a:tableStyleId>
              </a:tblPr>
              <a:tblGrid>
                <a:gridCol w="10809900"/>
              </a:tblGrid>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How to use the context</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Using the context in React requires 3 simple steps: creating the context, providing the context, and consuming the context.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1. Creating the context</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built-in factory function createContext(default) creates a context instance:</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createContext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Context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createContext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'Default Value'</a:t>
                      </a:r>
                      <a:r>
                        <a:rPr lang="en-US" sz="1050" u="none" cap="none" strike="noStrike">
                          <a:solidFill>
                            <a:srgbClr val="D4D4D4"/>
                          </a:solidFill>
                          <a:latin typeface="Consolas"/>
                          <a:ea typeface="Consolas"/>
                          <a:cs typeface="Consolas"/>
                          <a:sym typeface="Consolas"/>
                        </a:rPr>
                        <a: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factory function accepts one optional argument: the default value.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2. Providing the context</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Context.Provider component available on the context instance is used to provide the context to its child components, no matter how deep they are.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set the value of context use the value prop available on the &lt;Context.Provider value={value} /&gt;</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Main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'My Context Value'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Context.Provider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MyComponent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Context.Provider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Again, what's important here is that all the components that'd like later to consume the context have to be wrapped inside the provider component.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 want to change the context value, simply update the value prop.</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242" name="Google Shape;242;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3" name="Google Shape;243;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44" name="Google Shape;244;p32"/>
          <p:cNvGraphicFramePr/>
          <p:nvPr/>
        </p:nvGraphicFramePr>
        <p:xfrm>
          <a:off x="997100" y="1733738"/>
          <a:ext cx="3000000" cy="3000000"/>
        </p:xfrm>
        <a:graphic>
          <a:graphicData uri="http://schemas.openxmlformats.org/drawingml/2006/table">
            <a:tbl>
              <a:tblPr>
                <a:noFill/>
                <a:tableStyleId>{569A7E62-6965-4416-BB42-DA9EE059FB75}</a:tableStyleId>
              </a:tblPr>
              <a:tblGrid>
                <a:gridCol w="10809900"/>
              </a:tblGrid>
              <a:tr h="3547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3. Consuming the context</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Consuming the context can be performed in 2 ways.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first way, the one I recommend, is to use the useContext(Context) React hook:</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useContext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MyComponent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useContext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Context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span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span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hook returns the value of the context: value = useContext(Context). The hook also makes sure to re-render the component when the context value changes.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second way is by using a render function supplied as a child to Context.Consumer special component available on the context instance:</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MyComponent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Context.Consumer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span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span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Context.Consumer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Again, in case if the context value changes, &lt;Context.Consumer&gt; will re-render its render function.</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have as many consumers as you want for a single context. If the context value changes (by changing the value prop of the provider &lt;Context.Provider value={value} /&gt;), then all consumers are immediately notified and re-rendered.</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250" name="Google Shape;250;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1" name="Google Shape;251;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2" name="Google Shape;252;p33"/>
          <p:cNvGraphicFramePr/>
          <p:nvPr/>
        </p:nvGraphicFramePr>
        <p:xfrm>
          <a:off x="997100" y="1733738"/>
          <a:ext cx="3000000" cy="3000000"/>
        </p:xfrm>
        <a:graphic>
          <a:graphicData uri="http://schemas.openxmlformats.org/drawingml/2006/table">
            <a:tbl>
              <a:tblPr>
                <a:noFill/>
                <a:tableStyleId>{569A7E62-6965-4416-BB42-DA9EE059FB75}</a:tableStyleId>
              </a:tblPr>
              <a:tblGrid>
                <a:gridCol w="10809900"/>
              </a:tblGrid>
              <a:tr h="3547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the consumer isn't wrapped inside the provider, but still tries to access the context value (using useContext(Context) or &lt;Context.Consumer&gt;), then the value of the context would be the default value argument supplied to createContext(defaultValue) factory function that had created the context.</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When do you need context?</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main idea of using the context is to allow your components to access some global data and re-render when that global data is changed. Context solves the props drilling problem: when you have to pass down props from parents to children.</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hold inside the context:</a:t>
                      </a:r>
                      <a:endParaRPr sz="1200" u="none" cap="none" strike="noStrike">
                        <a:latin typeface="Times New Roman"/>
                        <a:ea typeface="Times New Roman"/>
                        <a:cs typeface="Times New Roman"/>
                        <a:sym typeface="Times New Roman"/>
                      </a:endParaRPr>
                    </a:p>
                    <a:p>
                      <a:pPr indent="-304800" lvl="0" marL="13716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global state</a:t>
                      </a:r>
                      <a:endParaRPr sz="1200" u="none" cap="none" strike="noStrike">
                        <a:latin typeface="Times New Roman"/>
                        <a:ea typeface="Times New Roman"/>
                        <a:cs typeface="Times New Roman"/>
                        <a:sym typeface="Times New Roman"/>
                      </a:endParaRPr>
                    </a:p>
                    <a:p>
                      <a:pPr indent="-304800" lvl="0" marL="13716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theme</a:t>
                      </a:r>
                      <a:endParaRPr sz="1200" u="none" cap="none" strike="noStrike">
                        <a:latin typeface="Times New Roman"/>
                        <a:ea typeface="Times New Roman"/>
                        <a:cs typeface="Times New Roman"/>
                        <a:sym typeface="Times New Roman"/>
                      </a:endParaRPr>
                    </a:p>
                    <a:p>
                      <a:pPr indent="-304800" lvl="0" marL="13716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application configuration</a:t>
                      </a:r>
                      <a:endParaRPr sz="1200" u="none" cap="none" strike="noStrike">
                        <a:latin typeface="Times New Roman"/>
                        <a:ea typeface="Times New Roman"/>
                        <a:cs typeface="Times New Roman"/>
                        <a:sym typeface="Times New Roman"/>
                      </a:endParaRPr>
                    </a:p>
                    <a:p>
                      <a:pPr indent="-304800" lvl="0" marL="13716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authenticated user name</a:t>
                      </a:r>
                      <a:endParaRPr sz="1200" u="none" cap="none" strike="noStrike">
                        <a:latin typeface="Times New Roman"/>
                        <a:ea typeface="Times New Roman"/>
                        <a:cs typeface="Times New Roman"/>
                        <a:sym typeface="Times New Roman"/>
                      </a:endParaRPr>
                    </a:p>
                    <a:p>
                      <a:pPr indent="-304800" lvl="0" marL="13716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user settings</a:t>
                      </a:r>
                      <a:endParaRPr sz="1200" u="none" cap="none" strike="noStrike">
                        <a:latin typeface="Times New Roman"/>
                        <a:ea typeface="Times New Roman"/>
                        <a:cs typeface="Times New Roman"/>
                        <a:sym typeface="Times New Roman"/>
                      </a:endParaRPr>
                    </a:p>
                    <a:p>
                      <a:pPr indent="-304800" lvl="0" marL="13716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preferred language</a:t>
                      </a:r>
                      <a:endParaRPr sz="1200" u="none" cap="none" strike="noStrike">
                        <a:latin typeface="Times New Roman"/>
                        <a:ea typeface="Times New Roman"/>
                        <a:cs typeface="Times New Roman"/>
                        <a:sym typeface="Times New Roman"/>
                      </a:endParaRPr>
                    </a:p>
                    <a:p>
                      <a:pPr indent="-304800" lvl="0" marL="13716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a collection of services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On the other side, you should think carefully before deciding to use context in your application.</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First, integrating the context adds complexity. Creating the context, wrapping everything in the provider, using the useContext() in every consumer — this increases complexity.</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Secondly, adding context makes it more difficult to unit test the components. During unit testing, you would have to wrap the consumer components into a context provider. Including the components that are indirectly affected by the context — the ancestors of context consumers.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Use case: global user name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simplest way to pass data from a parent to a child component is when the parent assigns props to its child component: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258" name="Google Shape;258;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9" name="Google Shape;259;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0" name="Google Shape;260;p34"/>
          <p:cNvGraphicFramePr/>
          <p:nvPr/>
        </p:nvGraphicFramePr>
        <p:xfrm>
          <a:off x="997100" y="1733738"/>
          <a:ext cx="3000000" cy="3000000"/>
        </p:xfrm>
        <a:graphic>
          <a:graphicData uri="http://schemas.openxmlformats.org/drawingml/2006/table">
            <a:tbl>
              <a:tblPr>
                <a:noFill/>
                <a:tableStyleId>{569A7E62-6965-4416-BB42-DA9EE059FB75}</a:tableStyleId>
              </a:tblPr>
              <a:tblGrid>
                <a:gridCol w="10809900"/>
              </a:tblGrid>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Application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userName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"John Smith"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UserInfo</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userName</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UserInfo</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userName</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span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userName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span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parent component &lt;Application /&gt; assigns userName data to its child component &lt;UserInfo name={userName} /&gt; using the userName prop.</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That's the usual way how data is passed using props. You can use this approach without problems.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situation changes when &lt;UserInfo /&gt; child component isn't a direct child of &lt;Application /&gt; but is contained within multiple ancestors.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Here's how such a structuring would look:</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266" name="Google Shape;266;p3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7" name="Google Shape;267;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8" name="Google Shape;268;p35"/>
          <p:cNvGraphicFramePr/>
          <p:nvPr/>
        </p:nvGraphicFramePr>
        <p:xfrm>
          <a:off x="997100" y="1592263"/>
          <a:ext cx="3000000" cy="3000000"/>
        </p:xfrm>
        <a:graphic>
          <a:graphicData uri="http://schemas.openxmlformats.org/drawingml/2006/table">
            <a:tbl>
              <a:tblPr>
                <a:noFill/>
                <a:tableStyleId>{569A7E62-6965-4416-BB42-DA9EE059FB75}</a:tableStyleId>
              </a:tblPr>
              <a:tblGrid>
                <a:gridCol w="10809900"/>
              </a:tblGrid>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Application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userName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"John Smith"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Layout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userName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Main content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Layout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Layout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userName</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Header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userName</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main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main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Header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userName</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header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UserInfo</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userName</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header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UserInfo</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userName</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span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userName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span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274" name="Google Shape;274;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5" name="Google Shape;275;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6" name="Google Shape;276;p36"/>
          <p:cNvGraphicFramePr/>
          <p:nvPr/>
        </p:nvGraphicFramePr>
        <p:xfrm>
          <a:off x="997100" y="1592263"/>
          <a:ext cx="3000000" cy="3000000"/>
        </p:xfrm>
        <a:graphic>
          <a:graphicData uri="http://schemas.openxmlformats.org/drawingml/2006/table">
            <a:tbl>
              <a:tblPr>
                <a:noFill/>
                <a:tableStyleId>{569A7E62-6965-4416-BB42-DA9EE059FB75}</a:tableStyleId>
              </a:tblPr>
              <a:tblGrid>
                <a:gridCol w="10809900"/>
              </a:tblGrid>
              <a:tr h="3547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see the problem: because &lt;UserInfo /&gt; component renders deep down in the tree, and all the parent components (&lt;Layout /&gt; and &lt;Header /&gt;) have to pass the userName prop.</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problem is also known as props drilling.</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React context is a possible solution. Let's see how to apply it in the next section.</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Context to the rescue</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As a quick reminder, applying the React context requires 3 actors: the context, the provider extracted from the context, and the consumer.</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Here's how the sample application would look when applying the context to it: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1066800" y="3019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282" name="Google Shape;282;p37"/>
          <p:cNvSpPr txBox="1"/>
          <p:nvPr>
            <p:ph idx="11" type="ftr"/>
          </p:nvPr>
        </p:nvSpPr>
        <p:spPr>
          <a:xfrm>
            <a:off x="4038600" y="-1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83" name="Google Shape;283;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84" name="Google Shape;284;p37"/>
          <p:cNvGraphicFramePr/>
          <p:nvPr/>
        </p:nvGraphicFramePr>
        <p:xfrm>
          <a:off x="983175" y="992863"/>
          <a:ext cx="3000000" cy="3000000"/>
        </p:xfrm>
        <a:graphic>
          <a:graphicData uri="http://schemas.openxmlformats.org/drawingml/2006/table">
            <a:tbl>
              <a:tblPr>
                <a:noFill/>
                <a:tableStyleId>{569A7E62-6965-4416-BB42-DA9EE059FB75}</a:tableStyleId>
              </a:tblPr>
              <a:tblGrid>
                <a:gridCol w="10809900"/>
              </a:tblGrid>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useContext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createContext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UserContext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createContext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'Unknown'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Application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userName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"John Smith"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UserContext.Provider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userName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Layout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Main content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Layout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UserContext.Provider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Layout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Header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main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main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Header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header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UserInfo</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header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UserInfo</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userName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useContext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UserContext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span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userName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span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1066800" y="365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290" name="Google Shape;290;p38"/>
          <p:cNvSpPr txBox="1"/>
          <p:nvPr>
            <p:ph idx="11" type="ftr"/>
          </p:nvPr>
        </p:nvSpPr>
        <p:spPr>
          <a:xfrm>
            <a:off x="4038600" y="-1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1" name="Google Shape;291;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92" name="Google Shape;292;p38"/>
          <p:cNvGraphicFramePr/>
          <p:nvPr/>
        </p:nvGraphicFramePr>
        <p:xfrm>
          <a:off x="997100" y="1090438"/>
          <a:ext cx="3000000" cy="3000000"/>
        </p:xfrm>
        <a:graphic>
          <a:graphicData uri="http://schemas.openxmlformats.org/drawingml/2006/table">
            <a:tbl>
              <a:tblPr>
                <a:noFill/>
                <a:tableStyleId>{569A7E62-6965-4416-BB42-DA9EE059FB75}</a:tableStyleId>
              </a:tblPr>
              <a:tblGrid>
                <a:gridCol w="10809900"/>
              </a:tblGrid>
              <a:tr h="3547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Let's look into more detail what has been done.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First, const UserContext = createContext('Unknown') creates the context that's going to hold the user name information.</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Second, inside the &lt;Application /&gt; component, the application's child components are wrapped inside the user context provider: &lt;UserContext.Provider value={userName}&gt;. Note that the value prop of the provider component is important: this is how you set the value of the context.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Finally, &lt;UserInfo /&gt; becomes the consumer of the context by using the built-in useContext(UserContext) hook. The hook is called with the context as an argument and returns the user name value.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&lt;Layout /&gt; and &lt;Header /&gt; intermediate components don't have to pass down the userName prop. That is the great benefit of the context: it removes the burden of passing down data through the intermediate components.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When context changes</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the context value is changed by altering value prop of the context provider (&lt;Context.Provider value={value} /&gt;), then all of its consumers are being notified and re-rendered.</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example, if I change the user name from 'John Smith' to 'Smith, John Smith', then &lt;UserInfo /&gt; consumer immediately re-renders to display the latest context value.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createContext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UserContext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createContext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'Unknown'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Application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userName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setUserName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'John Smith'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setTimeout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setUserName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'Smith, John Smith'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B5CEA8"/>
                          </a:solidFill>
                          <a:latin typeface="Consolas"/>
                          <a:ea typeface="Consolas"/>
                          <a:cs typeface="Consolas"/>
                          <a:sym typeface="Consolas"/>
                        </a:rPr>
                        <a:t>2000</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UserContext.Provider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userName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Layout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Main content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Layout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UserContext.Provider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298" name="Google Shape;298;p3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9" name="Google Shape;299;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00" name="Google Shape;300;p39"/>
          <p:cNvGraphicFramePr/>
          <p:nvPr/>
        </p:nvGraphicFramePr>
        <p:xfrm>
          <a:off x="997100" y="2163763"/>
          <a:ext cx="3000000" cy="3000000"/>
        </p:xfrm>
        <a:graphic>
          <a:graphicData uri="http://schemas.openxmlformats.org/drawingml/2006/table">
            <a:tbl>
              <a:tblPr>
                <a:noFill/>
                <a:tableStyleId>{569A7E62-6965-4416-BB42-DA9EE059FB75}</a:tableStyleId>
              </a:tblPr>
              <a:tblGrid>
                <a:gridCol w="10809900"/>
              </a:tblGrid>
              <a:tr h="3547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 run this code and you'd see 'John Smith' (context value) displayed on the screen. After 2 seconds, the context value changes to 'Smith, John Smith', and correspondingly the screen is updated with the new value.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demo shows that &lt;UserInfo /&gt; component, the consumer that renders the context value on the screen, re-renders when the context value changes.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UserInfo</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userName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useContext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UserContext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span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userName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span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Updating the context</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React Context API is stateless by default and doesn't provide a dedicated method to update the context value from consumer components.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But this can be easily implemented by integrating a state management mechanism (like useState() or useReducer() hooks), and providing an update function right in the context next to the value itself.</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the following example, &lt;Application /&gt; component uses useState() hook to manage the context value.</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871625" y="287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306" name="Google Shape;306;p40"/>
          <p:cNvSpPr txBox="1"/>
          <p:nvPr>
            <p:ph idx="11" type="ftr"/>
          </p:nvPr>
        </p:nvSpPr>
        <p:spPr>
          <a:xfrm>
            <a:off x="4094375" y="76165"/>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07" name="Google Shape;307;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08" name="Google Shape;308;p40"/>
          <p:cNvGraphicFramePr/>
          <p:nvPr/>
        </p:nvGraphicFramePr>
        <p:xfrm>
          <a:off x="871625" y="978938"/>
          <a:ext cx="3000000" cy="3000000"/>
        </p:xfrm>
        <a:graphic>
          <a:graphicData uri="http://schemas.openxmlformats.org/drawingml/2006/table">
            <a:tbl>
              <a:tblPr>
                <a:noFill/>
                <a:tableStyleId>{569A7E62-6965-4416-BB42-DA9EE059FB75}</a:tableStyleId>
              </a:tblPr>
              <a:tblGrid>
                <a:gridCol w="10809900"/>
              </a:tblGrid>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createContext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useContext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useMemo</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UserContext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createContext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userName: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setUserName</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Application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userName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setUserName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'John Smith'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useMemo</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userName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setUserName</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userName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UserContext.Provider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UserNameInput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UserInfo</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UserContext.Provider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UserNameInput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userName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setUserName</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DCDCAA"/>
                          </a:solidFill>
                          <a:latin typeface="Consolas"/>
                          <a:ea typeface="Consolas"/>
                          <a:cs typeface="Consolas"/>
                          <a:sym typeface="Consolas"/>
                        </a:rPr>
                        <a:t>useContext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UserContext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changeHandler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event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setUserName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event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target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input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"text"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userName</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onChange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changeHandler</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UserInfo</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userName</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DCDCAA"/>
                          </a:solidFill>
                          <a:latin typeface="Consolas"/>
                          <a:ea typeface="Consolas"/>
                          <a:cs typeface="Consolas"/>
                          <a:sym typeface="Consolas"/>
                        </a:rPr>
                        <a:t>useContext</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UserContext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span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userName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span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941350" y="5526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314" name="Google Shape;314;p4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15" name="Google Shape;315;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16" name="Google Shape;316;p41"/>
          <p:cNvGraphicFramePr/>
          <p:nvPr/>
        </p:nvGraphicFramePr>
        <p:xfrm>
          <a:off x="941350" y="1257363"/>
          <a:ext cx="3000000" cy="3000000"/>
        </p:xfrm>
        <a:graphic>
          <a:graphicData uri="http://schemas.openxmlformats.org/drawingml/2006/table">
            <a:tbl>
              <a:tblPr>
                <a:noFill/>
                <a:tableStyleId>{569A7E62-6965-4416-BB42-DA9EE059FB75}</a:tableStyleId>
              </a:tblPr>
              <a:tblGrid>
                <a:gridCol w="10809900"/>
              </a:tblGrid>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&lt;UserNameInput /&gt; consumer reads the context value, from where userName and setUserName are extracted. The consumer then can update the context value by invoking the update function setUserName(newContextValue).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&lt;UserInfo /&gt; is another consumer of the context. When &lt;UserNameInput /&gt; updates the context, this component is updated too.</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Note that &lt;Application /&gt; memoizes the context value. Memoization keeps the context value object the same as long as userName is the same, preventing re-rendering of consumers every time the &lt;Application /&gt; re-renders.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Otherwise, without memoization, const value = { userName, setUserName } would create different object instances during re-rendering of &lt;Application /&gt;, triggering re-rendering in context consumers.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Simple custom hook</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Building your own Hooks lets you extract component logic into reusable functions.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we were learning about using the Effect Hook, we saw this component from a chat application that displays a message indicating whether a friend is online or offline: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FriendStatus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setIsOnline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handleStatusChange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status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setIsOnline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ChatAPI</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subscribeToFriendStatus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friend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handleStatusChange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ChatAPI</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unsubscribeFromFriendStatus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friend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handleStatusChange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'Online'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'Offline'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941350" y="5526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322" name="Google Shape;322;p4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23" name="Google Shape;323;p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24" name="Google Shape;324;p42"/>
          <p:cNvGraphicFramePr/>
          <p:nvPr/>
        </p:nvGraphicFramePr>
        <p:xfrm>
          <a:off x="941350" y="1257363"/>
          <a:ext cx="3000000" cy="3000000"/>
        </p:xfrm>
        <a:graphic>
          <a:graphicData uri="http://schemas.openxmlformats.org/drawingml/2006/table">
            <a:tbl>
              <a:tblPr>
                <a:noFill/>
                <a:tableStyleId>{569A7E62-6965-4416-BB42-DA9EE059FB75}</a:tableStyleId>
              </a:tblPr>
              <a:tblGrid>
                <a:gridCol w="10809900"/>
              </a:tblGrid>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let’s say that our chat application also has a contact list, and we want to render names of online users with a green color. We could copy and paste similar logic above into our FriendListItem component but it wouldn’t be ideal:</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FriendListItem</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setIsOnline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handleStatusChange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status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setIsOnline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ChatAPI</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subscribeToFriendStatus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friend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handleStatusChange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ChatAPI</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unsubscribeFromFriendStatus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friend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handleStatusChange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li</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style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color:</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'black'</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friend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li</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Instead, we’d like to share this logic between FriendStatus and FriendListItem.</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Traditionally in React, we’ve had two popular ways to share stateful logic between components: render props and higher-order components. We will now look at how Hooks solve many of the same problems without forcing you to add more components to the tree.</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941350" y="5526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330" name="Google Shape;330;p4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31" name="Google Shape;331;p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32" name="Google Shape;332;p43"/>
          <p:cNvGraphicFramePr/>
          <p:nvPr/>
        </p:nvGraphicFramePr>
        <p:xfrm>
          <a:off x="941350" y="1257363"/>
          <a:ext cx="3000000" cy="3000000"/>
        </p:xfrm>
        <a:graphic>
          <a:graphicData uri="http://schemas.openxmlformats.org/drawingml/2006/table">
            <a:tbl>
              <a:tblPr>
                <a:noFill/>
                <a:tableStyleId>{569A7E62-6965-4416-BB42-DA9EE059FB75}</a:tableStyleId>
              </a:tblPr>
              <a:tblGrid>
                <a:gridCol w="10809900"/>
              </a:tblGrid>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Extracting a Custom Hook</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we want to share logic between two JavaScript functions, we extract it to a third function. Both components and Hooks are functions, so this works for them too!</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A custom Hook is a JavaScript function whose name starts with ”use” and that may call other Hooks</a:t>
                      </a:r>
                      <a:r>
                        <a:rPr lang="en-US" sz="1200" u="none" cap="none" strike="noStrike">
                          <a:latin typeface="Times New Roman"/>
                          <a:ea typeface="Times New Roman"/>
                          <a:cs typeface="Times New Roman"/>
                          <a:sym typeface="Times New Roman"/>
                        </a:rPr>
                        <a:t>. For example, useFriendStatus below is our first custom Hook:</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useFriendStatus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friendID</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setIsOnline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handleStatusChange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status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setIsOnline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ChatAPI</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subscribeToFriendStatus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friendID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handleStatusChange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ChatAPI</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unsubscribeFromFriendStatus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friendID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handleStatusChange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There’s nothing new inside of it — the logic is copied from the components above. Just like in a component, make sure to only call other Hooks unconditionally at the top level of your custom Hook.</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Unlike a React component, a custom Hook doesn’t need to have a specific signature. We can decide what it takes as arguments, and what, if anything, it should return. In other words, it’s just like a normal function. Its name should always start with use so that you can tell at a glance that the rules of Hooks apply to it.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941350" y="5526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338" name="Google Shape;338;p4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39" name="Google Shape;339;p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40" name="Google Shape;340;p44"/>
          <p:cNvGraphicFramePr/>
          <p:nvPr/>
        </p:nvGraphicFramePr>
        <p:xfrm>
          <a:off x="941350" y="1257363"/>
          <a:ext cx="3000000" cy="3000000"/>
        </p:xfrm>
        <a:graphic>
          <a:graphicData uri="http://schemas.openxmlformats.org/drawingml/2006/table">
            <a:tbl>
              <a:tblPr>
                <a:noFill/>
                <a:tableStyleId>{569A7E62-6965-4416-BB42-DA9EE059FB75}</a:tableStyleId>
              </a:tblPr>
              <a:tblGrid>
                <a:gridCol w="10809900"/>
              </a:tblGrid>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purpose of our useFriendStatus Hook is to subscribe us to a friend’s status. This is why it takes friendID as an argument, and returns whether this friend is online:</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useFriendStatus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friendID</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setIsOnline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let’s see how we can use our custom Hook.</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Using a Custom Hook</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the beginning, our stated goal was to remove the duplicated logic from the FriendStatus and FriendListItem components. Both of them want to know whether a friend is online.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that we’ve extracted this logic to a useFriendStatus hook, we can just use it: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FriendStatus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useFriendStatus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friend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'Online'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'Offline'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5"/>
          <p:cNvSpPr txBox="1"/>
          <p:nvPr>
            <p:ph type="title"/>
          </p:nvPr>
        </p:nvSpPr>
        <p:spPr>
          <a:xfrm>
            <a:off x="955300" y="89781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346" name="Google Shape;346;p4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47" name="Google Shape;347;p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48" name="Google Shape;348;p45"/>
          <p:cNvGraphicFramePr/>
          <p:nvPr/>
        </p:nvGraphicFramePr>
        <p:xfrm>
          <a:off x="788000" y="1947776"/>
          <a:ext cx="3000000" cy="3000000"/>
        </p:xfrm>
        <a:graphic>
          <a:graphicData uri="http://schemas.openxmlformats.org/drawingml/2006/table">
            <a:tbl>
              <a:tblPr>
                <a:noFill/>
                <a:tableStyleId>{569A7E62-6965-4416-BB42-DA9EE059FB75}</a:tableStyleId>
              </a:tblPr>
              <a:tblGrid>
                <a:gridCol w="10809900"/>
              </a:tblGrid>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FriendListItem</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useFriendStatus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friend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li</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style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color:</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isOnline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'black'</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friend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li</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Is this code equivalent to the original examples? Yes, it works in exactly the same way. If you look closely, you’ll notice we didn’t make any changes to the behavior. All we did was to extract some common code between two functions into a separate function. Custom Hooks are a convention that naturally follows from the design of Hooks, rather than a React feature.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Do I have to name my custom Hooks starting with “use”? Please do. This convention is very important. Without it, we wouldn’t be able to automatically check for violations of rules of Hooks because we couldn’t tell if a certain function contains calls to Hooks inside of it.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Do two components using the same Hook share state? No. Custom Hooks are a mechanism to reuse stateful logic (such as setting up a subscription and remembering the current value), but every time you use a custom Hook, all state and effects inside of it are fully isolated.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How does a custom Hook get isolated state? Each call to a Hook gets isolated state. Because we call useFriendStatus directly, from React’s point of view our component just calls useState and useEffect. And as we learned earlier, we can call useState and useEffect many times in one component, and they will be completely independent.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829850" y="828144"/>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354" name="Google Shape;354;p4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55" name="Google Shape;355;p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56" name="Google Shape;356;p46"/>
          <p:cNvGraphicFramePr/>
          <p:nvPr/>
        </p:nvGraphicFramePr>
        <p:xfrm>
          <a:off x="691050" y="1519125"/>
          <a:ext cx="3000000" cy="3000000"/>
        </p:xfrm>
        <a:graphic>
          <a:graphicData uri="http://schemas.openxmlformats.org/drawingml/2006/table">
            <a:tbl>
              <a:tblPr>
                <a:noFill/>
                <a:tableStyleId>{569A7E62-6965-4416-BB42-DA9EE059FB75}</a:tableStyleId>
              </a:tblPr>
              <a:tblGrid>
                <a:gridCol w="10809900"/>
              </a:tblGrid>
              <a:tr h="8028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Pass Information Between Hooks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Since Hooks are functions, we can pass information between them.</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illustrate this, we’ll use another component from our hypothetical chat example. This is a chat message recipient picker that displays whether the currently selected friend is online:</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friendList</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'Phoebe'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2</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'Rachel'</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3</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'Ross'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ChatRecipientPicker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recipientID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setRecipientID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isRecipientOnline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useFriendStatus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recipientID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Circle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color</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isRecipientOnline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'green'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'red'</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select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recipientID</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onChange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setRecipientID</a:t>
                      </a:r>
                      <a:r>
                        <a:rPr lang="en-US" sz="1050" u="none" cap="none" strike="noStrike">
                          <a:solidFill>
                            <a:srgbClr val="D4D4D4"/>
                          </a:solidFill>
                          <a:latin typeface="Consolas"/>
                          <a:ea typeface="Consolas"/>
                          <a:cs typeface="Consolas"/>
                          <a:sym typeface="Consolas"/>
                        </a:rPr>
                        <a:t>(</a:t>
                      </a:r>
                      <a:r>
                        <a:rPr lang="en-US" sz="1050" u="none" cap="none" strike="noStrike">
                          <a:solidFill>
                            <a:srgbClr val="4EC9B0"/>
                          </a:solidFill>
                          <a:latin typeface="Consolas"/>
                          <a:ea typeface="Consolas"/>
                          <a:cs typeface="Consolas"/>
                          <a:sym typeface="Consolas"/>
                        </a:rPr>
                        <a:t>Number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target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friendList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map</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friend</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option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key</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friend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friend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friend</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option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select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7"/>
          <p:cNvSpPr txBox="1"/>
          <p:nvPr>
            <p:ph type="title"/>
          </p:nvPr>
        </p:nvSpPr>
        <p:spPr>
          <a:xfrm>
            <a:off x="955300" y="89781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362" name="Google Shape;362;p4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63" name="Google Shape;363;p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64" name="Google Shape;364;p47"/>
          <p:cNvGraphicFramePr/>
          <p:nvPr/>
        </p:nvGraphicFramePr>
        <p:xfrm>
          <a:off x="788000" y="1947776"/>
          <a:ext cx="3000000" cy="3000000"/>
        </p:xfrm>
        <a:graphic>
          <a:graphicData uri="http://schemas.openxmlformats.org/drawingml/2006/table">
            <a:tbl>
              <a:tblPr>
                <a:noFill/>
                <a:tableStyleId>{569A7E62-6965-4416-BB42-DA9EE059FB75}</a:tableStyleId>
              </a:tblPr>
              <a:tblGrid>
                <a:gridCol w="10809900"/>
              </a:tblGrid>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keep the currently chosen friend ID in the recipientID state variable, and update it if the user chooses a different friend in the &lt;select&gt; picker.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Because the useState Hook call gives us the latest value of the recipientID state variable, we can pass it to our custom useFriendStatus Hook as an argument: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recipientID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setRecipientID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isRecipientOnline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useFriendStatus</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recipientID</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lets us know whether the currently selected friend is online. If we pick a different friend and update the recipientID state variable, our useFriendStatus Hook will unsubscribe from the previously selected friend, and subscribe to the status of the newly selected one.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useYourImagination()</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Custom Hooks offer the flexibility of sharing logic that wasn’t possible in React components before. You can write custom Hooks that cover a wide range of use cases like form handling, animation, declarative subscriptions, timers, and probably many more we haven’t considered. What’s more, you can build Hooks that are just as easy to use as React’s built-in features.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Try to resist adding abstraction too early. Now that function components can do more, it’s likely that the average function component in your codebase will become longer. This is normal — don’t feel like you have to immediately split it into Hooks. But we also encourage you to start spotting cases where a custom Hook could hide complex logic behind a simple interface, or help untangle a messy component.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example, maybe you have a complex component that contains a lot of local state that is managed in an ad-hoc way. useState doesn’t make centralizing the update logic any easier so you might prefer to write it as a Redux reducer:</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8"/>
          <p:cNvSpPr txBox="1"/>
          <p:nvPr>
            <p:ph type="title"/>
          </p:nvPr>
        </p:nvSpPr>
        <p:spPr>
          <a:xfrm>
            <a:off x="955300" y="89781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370" name="Google Shape;370;p4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71" name="Google Shape;371;p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72" name="Google Shape;372;p48"/>
          <p:cNvGraphicFramePr/>
          <p:nvPr/>
        </p:nvGraphicFramePr>
        <p:xfrm>
          <a:off x="788000" y="1947776"/>
          <a:ext cx="3000000" cy="3000000"/>
        </p:xfrm>
        <a:graphic>
          <a:graphicData uri="http://schemas.openxmlformats.org/drawingml/2006/table">
            <a:tbl>
              <a:tblPr>
                <a:noFill/>
                <a:tableStyleId>{569A7E62-6965-4416-BB42-DA9EE059FB75}</a:tableStyleId>
              </a:tblPr>
              <a:tblGrid>
                <a:gridCol w="10809900"/>
              </a:tblGrid>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todosReducer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switch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case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'add'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text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completed: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false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 other actions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Reducers are very convenient to test in isolation, and scale to express complex update logic. You can further break them apart into smaller reducers if necessary. However, you might also enjoy the benefits of using React local state, or might not want to install another library.</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useRef Introduction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More on useRef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Using useState as useRef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useReducer Introduction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useReducer with redux-like dispatcher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useMemo</a:t>
            </a:r>
            <a:endParaRPr sz="2000"/>
          </a:p>
          <a:p>
            <a:pPr indent="0" lvl="0" marL="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9"/>
          <p:cNvSpPr txBox="1"/>
          <p:nvPr>
            <p:ph type="title"/>
          </p:nvPr>
        </p:nvSpPr>
        <p:spPr>
          <a:xfrm>
            <a:off x="955300" y="89781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378" name="Google Shape;378;p4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79" name="Google Shape;379;p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80" name="Google Shape;380;p49"/>
          <p:cNvGraphicFramePr/>
          <p:nvPr/>
        </p:nvGraphicFramePr>
        <p:xfrm>
          <a:off x="788000" y="1947776"/>
          <a:ext cx="3000000" cy="3000000"/>
        </p:xfrm>
        <a:graphic>
          <a:graphicData uri="http://schemas.openxmlformats.org/drawingml/2006/table">
            <a:tbl>
              <a:tblPr>
                <a:noFill/>
                <a:tableStyleId>{569A7E62-6965-4416-BB42-DA9EE059FB75}</a:tableStyleId>
              </a:tblPr>
              <a:tblGrid>
                <a:gridCol w="10809900"/>
              </a:tblGrid>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 what if we could write a useReducer Hook that lets us manage the local state of our component with a reducer? A simplified version of it might look like this:</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useReducer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reducer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initialState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initialState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nextState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reducer</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nextState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we could use it in our component, and let the reducer drive its state management: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Todos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todos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useReducer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todosReducer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handleAddClick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text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'add'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text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2286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0"/>
          <p:cNvSpPr txBox="1"/>
          <p:nvPr>
            <p:ph type="title"/>
          </p:nvPr>
        </p:nvSpPr>
        <p:spPr>
          <a:xfrm>
            <a:off x="955300" y="89781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386" name="Google Shape;386;p5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87" name="Google Shape;387;p5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88" name="Google Shape;388;p50"/>
          <p:cNvGraphicFramePr/>
          <p:nvPr/>
        </p:nvGraphicFramePr>
        <p:xfrm>
          <a:off x="788000" y="1947776"/>
          <a:ext cx="3000000" cy="3000000"/>
        </p:xfrm>
        <a:graphic>
          <a:graphicData uri="http://schemas.openxmlformats.org/drawingml/2006/table">
            <a:tbl>
              <a:tblPr>
                <a:noFill/>
                <a:tableStyleId>{569A7E62-6965-4416-BB42-DA9EE059FB75}</a:tableStyleId>
              </a:tblPr>
              <a:tblGrid>
                <a:gridCol w="10809900"/>
              </a:tblGrid>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need to manage local state with a reducer in a complex component is common enough that we’ve built the useReducer Hook right into React.</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Custom useLocalStorage hook</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Let’s create a hook to simplify the local storage management: useLocalStorage.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the first place, let's see why would you need to implement this hook. Imagine that you're building an application that uses some config for each user (theme, language, settings...). To save the config, you'll use an object that could look like this: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config</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theme: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'dark'</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lang:</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'en'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settings: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pushNotifications: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in the root component or in the settings page, you would let the user customize its settings, in which case you will need to synchronize the UI state with the local storage. For instance, the settings page could look like this: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id="389" name="Google Shape;389;p50"/>
          <p:cNvPicPr preferRelativeResize="0"/>
          <p:nvPr/>
        </p:nvPicPr>
        <p:blipFill rotWithShape="1">
          <a:blip r:embed="rId3">
            <a:alphaModFix/>
          </a:blip>
          <a:srcRect b="0" l="0" r="0" t="0"/>
          <a:stretch/>
        </p:blipFill>
        <p:spPr>
          <a:xfrm>
            <a:off x="3665025" y="5162206"/>
            <a:ext cx="3810000" cy="876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1"/>
          <p:cNvSpPr txBox="1"/>
          <p:nvPr>
            <p:ph type="title"/>
          </p:nvPr>
        </p:nvSpPr>
        <p:spPr>
          <a:xfrm>
            <a:off x="955300" y="89781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395" name="Google Shape;395;p5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96" name="Google Shape;396;p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97" name="Google Shape;397;p51"/>
          <p:cNvGraphicFramePr/>
          <p:nvPr/>
        </p:nvGraphicFramePr>
        <p:xfrm>
          <a:off x="788000" y="1947776"/>
          <a:ext cx="3000000" cy="3000000"/>
        </p:xfrm>
        <a:graphic>
          <a:graphicData uri="http://schemas.openxmlformats.org/drawingml/2006/table">
            <a:tbl>
              <a:tblPr>
                <a:noFill/>
                <a:tableStyleId>{569A7E62-6965-4416-BB42-DA9EE059FB75}</a:tableStyleId>
              </a:tblPr>
              <a:tblGrid>
                <a:gridCol w="5404950"/>
                <a:gridCol w="5404950"/>
              </a:tblGrid>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And the corresponding source code could be similar to this: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22860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defaultConfig</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theme: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'dark'</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lang:</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'fr'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settings: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pushNotifications: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Settings</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config</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setConfig</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saved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localStorage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getItem</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'config'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saved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parse</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saved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defaultConfig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handleChange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setConfig</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oldConfig</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newConfig</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oldConfig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settings: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oldConfig</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settings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pushNotifications: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target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checked</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localStorage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setItem</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'config'</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stringify</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newConfig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newConfig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Settings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label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htmlFor</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"pushNotifications"</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Push Notifications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label</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input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"checkbox"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"pushNotifications"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checked</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config</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settings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pushNotifications</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onChange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handleChange</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2"/>
          <p:cNvSpPr txBox="1"/>
          <p:nvPr>
            <p:ph type="title"/>
          </p:nvPr>
        </p:nvSpPr>
        <p:spPr>
          <a:xfrm>
            <a:off x="955300" y="89781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403" name="Google Shape;403;p5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04" name="Google Shape;404;p5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05" name="Google Shape;405;p52"/>
          <p:cNvGraphicFramePr/>
          <p:nvPr/>
        </p:nvGraphicFramePr>
        <p:xfrm>
          <a:off x="788000" y="1947776"/>
          <a:ext cx="3000000" cy="3000000"/>
        </p:xfrm>
        <a:graphic>
          <a:graphicData uri="http://schemas.openxmlformats.org/drawingml/2006/table">
            <a:tbl>
              <a:tblPr>
                <a:noFill/>
                <a:tableStyleId>{569A7E62-6965-4416-BB42-DA9EE059FB75}</a:tableStyleId>
              </a:tblPr>
              <a:tblGrid>
                <a:gridCol w="10695000"/>
              </a:tblGrid>
              <a:tr h="13726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But as you can see... that's already a lot of code for just toggling a push notifications setting! Also, we have to manually synchronize the state of the configuration with the local storage, which is very cumbersome. If we don't pay enough attention, this could lead to some desynchronization.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With our userLocalStorage hook, we'll be able to abstract some generic logic in a separate function to reduce the amount of code needed for such a simple feature. Also, we won't have to synchronize anything anymore, as this will become the hook's job.</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Implementation</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the first place, let's discuss about the hook's signature (which means, what are its parameters and its return value). The local storage works by associating some string values to some keys.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14608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Get the value associated with the 'config' key</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rawConfig</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localStorage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getItem</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'config'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Parse the plain object corresponding to the string</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config</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parse</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rawConfig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Save the config</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localStorage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setItem</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'config'</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stringify</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config</a:t>
                      </a: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735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 our hook signature could look like this:</a:t>
                      </a:r>
                      <a:endParaRPr sz="1050" u="none" cap="none" strike="noStrike">
                        <a:solidFill>
                          <a:srgbClr val="6A9955"/>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35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config</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setConfig</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useLocalStorage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'config'</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735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hook will set our config variable to whatever value it finds in the local storage for the "config" key. But what if it doesn't find anything? In that case, the config variable would be set to null. We would like to set a default value (in our example, set a default config) for this variable in case the local storage is empty for that key. To do so, we'll slightly change the hook's signature to accept a new optional argument: the default value.</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3"/>
          <p:cNvSpPr txBox="1"/>
          <p:nvPr>
            <p:ph type="title"/>
          </p:nvPr>
        </p:nvSpPr>
        <p:spPr>
          <a:xfrm>
            <a:off x="704400" y="53541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411" name="Google Shape;411;p5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12" name="Google Shape;412;p5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13" name="Google Shape;413;p53"/>
          <p:cNvGraphicFramePr/>
          <p:nvPr/>
        </p:nvGraphicFramePr>
        <p:xfrm>
          <a:off x="637000" y="1351900"/>
          <a:ext cx="3000000" cy="3000000"/>
        </p:xfrm>
        <a:graphic>
          <a:graphicData uri="http://schemas.openxmlformats.org/drawingml/2006/table">
            <a:tbl>
              <a:tblPr>
                <a:noFill/>
                <a:tableStyleId>{569A7E62-6965-4416-BB42-DA9EE059FB75}</a:tableStyleId>
              </a:tblPr>
              <a:tblGrid>
                <a:gridCol w="10695000"/>
              </a:tblGrid>
              <a:tr h="3258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config</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setConfig</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useLocalStorage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'config'</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defaultConfig</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5214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We're now ready to start implementing the hook. First, we'll read the local storage value corresponding to our key parameter. If it doesn't exist, we'll return the default value.</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15425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useLocalStorage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key</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defaultValue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saved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localStorage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getItem</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key</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saved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parse</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saved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defaultValue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5919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Great! We've made the first step of the implementation. Now, what happens if the JSON.parse method throws an error? We didn't handle this case yet. Let's fix that by returning the default value once more.</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5919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useLocalStorage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key</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defaultValue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try</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saved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localStorage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getItem</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key</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saved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parse</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saved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defaultValue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catch</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defaultValue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4"/>
          <p:cNvSpPr txBox="1"/>
          <p:nvPr>
            <p:ph type="title"/>
          </p:nvPr>
        </p:nvSpPr>
        <p:spPr>
          <a:xfrm>
            <a:off x="578950" y="76713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419" name="Google Shape;419;p5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20" name="Google Shape;420;p5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21" name="Google Shape;421;p54"/>
          <p:cNvGraphicFramePr/>
          <p:nvPr/>
        </p:nvGraphicFramePr>
        <p:xfrm>
          <a:off x="658800" y="1686425"/>
          <a:ext cx="3000000" cy="3000000"/>
        </p:xfrm>
        <a:graphic>
          <a:graphicData uri="http://schemas.openxmlformats.org/drawingml/2006/table">
            <a:tbl>
              <a:tblPr>
                <a:noFill/>
                <a:tableStyleId>{569A7E62-6965-4416-BB42-DA9EE059FB75}</a:tableStyleId>
              </a:tblPr>
              <a:tblGrid>
                <a:gridCol w="10695000"/>
              </a:tblGrid>
              <a:tr h="3258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That's better! Now, what's next? Well, we just need to listen for the value changes and update the local storage accordingly. We'll use the useEffect hook to do so.</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5214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useLocalStorage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key</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defaultValue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rawValue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stringify</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localStorage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setItem</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key</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rawValue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5214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Be aware that the JSON.stringify method can also throw errors. However, this time, it is not the job of this hook to handle those errors — except if you want to catch them in order to throw a custom one.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 are we done? Not yet. First, we didn't return anything. Accordingly to the hook's signature, we just have to return the value and its setter.</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5214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useLocalStorage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key</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defaultValue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setValue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5214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But we also to have to listen for the key changes! Indeed, the value provided as an argument in our example was a constant ('config'), but this might not always be the case: it could be a value resulting from a useState call. Let's also fix that.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5"/>
          <p:cNvSpPr txBox="1"/>
          <p:nvPr>
            <p:ph type="title"/>
          </p:nvPr>
        </p:nvSpPr>
        <p:spPr>
          <a:xfrm>
            <a:off x="578950" y="76713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427" name="Google Shape;427;p5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28" name="Google Shape;428;p5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29" name="Google Shape;429;p55"/>
          <p:cNvGraphicFramePr/>
          <p:nvPr/>
        </p:nvGraphicFramePr>
        <p:xfrm>
          <a:off x="658800" y="1686425"/>
          <a:ext cx="3000000" cy="3000000"/>
        </p:xfrm>
        <a:graphic>
          <a:graphicData uri="http://schemas.openxmlformats.org/drawingml/2006/table">
            <a:tbl>
              <a:tblPr>
                <a:noFill/>
                <a:tableStyleId>{569A7E62-6965-4416-BB42-DA9EE059FB75}</a:tableStyleId>
              </a:tblPr>
              <a:tblGrid>
                <a:gridCol w="10695000"/>
              </a:tblGrid>
              <a:tr h="5214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useLocalStorage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key</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defaultValue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rawValue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stringify</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localStorage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setItem</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key</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rawValue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key</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value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setValue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5214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Are we done now? Well, yes... and no. Why not? Because you can customize this hook the way you want! For instance, if you need to deal with the session storage instead, just change the localStorage calls to sessionStorage ones. We could also imagine other scenarios, like adding a clear function to clear the local storage value associated to the given key. In short, the possibilities are endless, and I give you some enhancement ideas in a following section.</a:t>
                      </a:r>
                      <a:endParaRPr sz="12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Usage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Back to our settings page example. We can now simplify the code that we had by using our brand new hook. Thanks to it, we don't have to synchronize anything anymore. Here's how the code will now look like: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6"/>
          <p:cNvSpPr txBox="1"/>
          <p:nvPr>
            <p:ph type="title"/>
          </p:nvPr>
        </p:nvSpPr>
        <p:spPr>
          <a:xfrm>
            <a:off x="578950" y="76713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435" name="Google Shape;435;p5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36" name="Google Shape;436;p5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37" name="Google Shape;437;p56"/>
          <p:cNvGraphicFramePr/>
          <p:nvPr/>
        </p:nvGraphicFramePr>
        <p:xfrm>
          <a:off x="658800" y="1686425"/>
          <a:ext cx="3000000" cy="3000000"/>
        </p:xfrm>
        <a:graphic>
          <a:graphicData uri="http://schemas.openxmlformats.org/drawingml/2006/table">
            <a:tbl>
              <a:tblPr>
                <a:noFill/>
                <a:tableStyleId>{569A7E62-6965-4416-BB42-DA9EE059FB75}</a:tableStyleId>
              </a:tblPr>
              <a:tblGrid>
                <a:gridCol w="5347500"/>
                <a:gridCol w="5347500"/>
              </a:tblGrid>
              <a:tr h="1337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defaultConfig</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theme: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"light"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lang:</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"fr"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settings: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pushNotifications: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Settings</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config</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setConfig</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useLocalStorage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"config"</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defaultConfig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handleChange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Still a bit tricky, but we don't really have any other choice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setConfig</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oldConfig</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oldConfig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settings: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oldConfig</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settings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pushNotifications: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target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checked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Settings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label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htmlFor</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"pushNotifications"</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Push Notifications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label</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input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"checkbox"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"pushNotifications"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checked</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config</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settings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pushNotifications</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onChange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handleChange</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7"/>
          <p:cNvSpPr txBox="1"/>
          <p:nvPr>
            <p:ph type="title"/>
          </p:nvPr>
        </p:nvSpPr>
        <p:spPr>
          <a:xfrm>
            <a:off x="578950" y="76713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443" name="Google Shape;443;p5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44" name="Google Shape;444;p5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45" name="Google Shape;445;p57"/>
          <p:cNvGraphicFramePr/>
          <p:nvPr/>
        </p:nvGraphicFramePr>
        <p:xfrm>
          <a:off x="658800" y="1686425"/>
          <a:ext cx="3000000" cy="3000000"/>
        </p:xfrm>
        <a:graphic>
          <a:graphicData uri="http://schemas.openxmlformats.org/drawingml/2006/table">
            <a:tbl>
              <a:tblPr>
                <a:noFill/>
                <a:tableStyleId>{569A7E62-6965-4416-BB42-DA9EE059FB75}</a:tableStyleId>
              </a:tblPr>
              <a:tblGrid>
                <a:gridCol w="10695000"/>
              </a:tblGrid>
              <a:tr h="5214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can further be improved with following ideas: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Handle exceptions of the JSON.stringify method if you need to</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the value becomes null, clear the local storage key (with localStorage.removeItem)</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the key changes, remove the value associated with the old key to avoid using storage space unnecessarily</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8"/>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(5 mins)</a:t>
            </a:r>
            <a:endParaRPr/>
          </a:p>
        </p:txBody>
      </p:sp>
      <p:sp>
        <p:nvSpPr>
          <p:cNvPr id="451" name="Google Shape;451;p5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452" name="Google Shape;452;p5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(55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178" name="Google Shape;178;p2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969225" y="2207663"/>
          <a:ext cx="3000000" cy="3000000"/>
        </p:xfrm>
        <a:graphic>
          <a:graphicData uri="http://schemas.openxmlformats.org/drawingml/2006/table">
            <a:tbl>
              <a:tblPr>
                <a:noFill/>
                <a:tableStyleId>{569A7E62-6965-4416-BB42-DA9EE059FB75}</a:tableStyleId>
              </a:tblPr>
              <a:tblGrid>
                <a:gridCol w="10809900"/>
              </a:tblGrid>
              <a:tr h="8287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memoizedCallback</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useCallback</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doSomething</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a</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Returns a memoized callback.</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Pass an inline callback and an array of dependencies. useCallback will return a memoized version of the callback that only changes if one of the dependencies has changed. This is useful when passing callbacks to optimized child components that rely on reference equality to prevent unnecessary renders (e.g. shouldComponentUpdate).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useCallback(fn, deps) is equivalent to useMemo(() =&gt; fn, deps).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array of dependencies is not passed as arguments to the callback. Conceptually, though, that’s what they represent: every value referenced inside the callback should also appear in the dependencies array.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Understanding functions equality check</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Before diving into useCallback() usage, let's distinguish the problem useCallback() solves — the functions equality check.</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Functions in JavaScript are first-class citizens, meaning that a function is a regular object. The function object can be returned by other functions, be compared, etc.: anything you can do with an object.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Let's write a function factory() that returns functions that sum numbers: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8" name="Google Shape;188;p25"/>
          <p:cNvGraphicFramePr/>
          <p:nvPr/>
        </p:nvGraphicFramePr>
        <p:xfrm>
          <a:off x="969225" y="2207663"/>
          <a:ext cx="3000000" cy="3000000"/>
        </p:xfrm>
        <a:graphic>
          <a:graphicData uri="http://schemas.openxmlformats.org/drawingml/2006/table">
            <a:tbl>
              <a:tblPr>
                <a:noFill/>
                <a:tableStyleId>{569A7E62-6965-4416-BB42-DA9EE059FB75}</a:tableStyleId>
              </a:tblPr>
              <a:tblGrid>
                <a:gridCol w="10809900"/>
              </a:tblGrid>
              <a:tr h="8287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factory</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b</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sum1</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factory</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sum2</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factory</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sum1</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2</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=&gt; 3</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sum2</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2</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=&gt; 3</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sum1</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sum2</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=&gt; false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sum1</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sum1</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=&gt; true</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sum1 and sum2 are functions that sum two numbers. They've been created by the factory() function.</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functions sum1 and sum2 share the same code source but they are different function objects. Comparing them sum1 === sum2 evaluates to false.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That's just how JavaScript objects works. An object (including a function object) equals only to itself.</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The purpose of useCallback()</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Different function objects sharing the same code are often created inside React components: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MyComponent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handleClick is re-created on each render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handleClick</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'Clicked!'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194" name="Google Shape;194;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5" name="Google Shape;19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6" name="Google Shape;196;p26"/>
          <p:cNvGraphicFramePr/>
          <p:nvPr/>
        </p:nvGraphicFramePr>
        <p:xfrm>
          <a:off x="969225" y="2207663"/>
          <a:ext cx="3000000" cy="3000000"/>
        </p:xfrm>
        <a:graphic>
          <a:graphicData uri="http://schemas.openxmlformats.org/drawingml/2006/table">
            <a:tbl>
              <a:tblPr>
                <a:noFill/>
                <a:tableStyleId>{569A7E62-6965-4416-BB42-DA9EE059FB75}</a:tableStyleId>
              </a:tblPr>
              <a:tblGrid>
                <a:gridCol w="10809900"/>
              </a:tblGrid>
              <a:tr h="8287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factory</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b</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b</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sum1</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factory</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sum2</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factory</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sum1</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2</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=&gt; 3</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sum2</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2</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=&gt; 3</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sum1</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sum2</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=&gt; false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sum1</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sum1</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=&gt; true</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sum1 and sum2 are functions that sum two numbers. They've been created by the factory() function.</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functions sum1 and sum2 share the same code source but they are different function objects. Comparing them sum1 === sum2 evaluates to false.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That's just how JavaScript objects works. An object (including a function object) equals only to itself.</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The purpose of useCallback()</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Different function objects sharing the same code are often created inside React components: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MyComponent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handleClick is re-created on each render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handleClick</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'Clicked!'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202" name="Google Shape;202;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3" name="Google Shape;203;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4" name="Google Shape;204;p27"/>
          <p:cNvGraphicFramePr/>
          <p:nvPr/>
        </p:nvGraphicFramePr>
        <p:xfrm>
          <a:off x="969225" y="2207663"/>
          <a:ext cx="3000000" cy="3000000"/>
        </p:xfrm>
        <a:graphic>
          <a:graphicData uri="http://schemas.openxmlformats.org/drawingml/2006/table">
            <a:tbl>
              <a:tblPr>
                <a:noFill/>
                <a:tableStyleId>{569A7E62-6965-4416-BB42-DA9EE059FB75}</a:tableStyleId>
              </a:tblPr>
              <a:tblGrid>
                <a:gridCol w="10809900"/>
              </a:tblGrid>
              <a:tr h="82872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handleClick is a different function object on every rendering of MyComponent.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Because inline functions are cheap, the re-creation of functions on each rendering is not a problem. A few inline functions per component are acceptable.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But in some cases you need to maintain a single function instance between renderings:</a:t>
                      </a:r>
                      <a:endParaRPr sz="1200" u="none" cap="none" strike="noStrike">
                        <a:latin typeface="Times New Roman"/>
                        <a:ea typeface="Times New Roman"/>
                        <a:cs typeface="Times New Roman"/>
                        <a:sym typeface="Times New Roman"/>
                      </a:endParaRPr>
                    </a:p>
                    <a:p>
                      <a:pPr indent="-304800" lvl="0" marL="13716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A functional component wrapped inside React.memo() accepts a function object prop</a:t>
                      </a:r>
                      <a:endParaRPr sz="1200" u="none" cap="none" strike="noStrike">
                        <a:latin typeface="Times New Roman"/>
                        <a:ea typeface="Times New Roman"/>
                        <a:cs typeface="Times New Roman"/>
                        <a:sym typeface="Times New Roman"/>
                      </a:endParaRPr>
                    </a:p>
                    <a:p>
                      <a:pPr indent="-304800" lvl="0" marL="13716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When the function object is a dependency to other hooks, e.g. useEffect(..., [callback])</a:t>
                      </a:r>
                      <a:endParaRPr sz="1200" u="none" cap="none" strike="noStrike">
                        <a:latin typeface="Times New Roman"/>
                        <a:ea typeface="Times New Roman"/>
                        <a:cs typeface="Times New Roman"/>
                        <a:sym typeface="Times New Roman"/>
                      </a:endParaRPr>
                    </a:p>
                    <a:p>
                      <a:pPr indent="-304800" lvl="0" marL="13716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When the function has some internal state, e.g. when the function is debounced or throttled.</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That's when useCallback(callbackFun, deps) is helpful: given the same dependency values deps, the hook returns the same function instance between renderings (aka memoization):</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useCallback</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MyComponent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handleClick is the same function object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handleClick</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useCallback</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'Clicked!'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useCallback</a:t>
            </a:r>
            <a:endParaRPr sz="3300"/>
          </a:p>
        </p:txBody>
      </p:sp>
      <p:sp>
        <p:nvSpPr>
          <p:cNvPr id="210" name="Google Shape;210;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1" name="Google Shape;211;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2" name="Google Shape;212;p28"/>
          <p:cNvGraphicFramePr/>
          <p:nvPr/>
        </p:nvGraphicFramePr>
        <p:xfrm>
          <a:off x="997100" y="1733738"/>
          <a:ext cx="3000000" cy="3000000"/>
        </p:xfrm>
        <a:graphic>
          <a:graphicData uri="http://schemas.openxmlformats.org/drawingml/2006/table">
            <a:tbl>
              <a:tblPr>
                <a:noFill/>
                <a:tableStyleId>{569A7E62-6965-4416-BB42-DA9EE059FB75}</a:tableStyleId>
              </a:tblPr>
              <a:tblGrid>
                <a:gridCol w="10809900"/>
              </a:tblGrid>
              <a:tr h="5081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A good use case</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Imagine you have a component that renders a big list of items: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useSearch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'./fetch-items'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MyBigList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term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onItemClick</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items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useSearch</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term</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map</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item</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onItemClick</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item</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items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map</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map</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memo</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MyBigList</a:t>
                      </a:r>
                      <a:r>
                        <a:rPr lang="en-US" sz="1050" u="none" cap="none" strike="noStrike">
                          <a:solidFill>
                            <a:srgbClr val="D4D4D4"/>
                          </a:solidFill>
                          <a:latin typeface="Consolas"/>
                          <a:ea typeface="Consolas"/>
                          <a:cs typeface="Consolas"/>
                          <a:sym typeface="Consolas"/>
                        </a:rPr>
                        <a:t>);</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775">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list could be big, maybe hundreds of items. To prevent useless list re-renderings, you wrap it into React.memo().</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parent component of MyBigList provides a handler function to know when an item is clicked:</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7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useCallback</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MyParent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term</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onItemClick</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useCallback</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event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'You clicked '</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event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currentTarget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term</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MyBigList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term</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term</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onItemClick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onItemClick</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564CAFFC-5F1C-4A59-9DD1-E1AB552E9C91}"/>
</file>

<file path=customXml/itemProps2.xml><?xml version="1.0" encoding="utf-8"?>
<ds:datastoreItem xmlns:ds="http://schemas.openxmlformats.org/officeDocument/2006/customXml" ds:itemID="{95E35838-B016-4B15-96FD-8D8548D0C491}"/>
</file>

<file path=customXml/itemProps3.xml><?xml version="1.0" encoding="utf-8"?>
<ds:datastoreItem xmlns:ds="http://schemas.openxmlformats.org/officeDocument/2006/customXml" ds:itemID="{D352C6C3-8DA3-4671-9C85-3252A16732CD}"/>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