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970B08-81AC-4EAD-B045-763466F367CB}">
  <a:tblStyle styleId="{C9970B08-81AC-4EAD-B045-763466F367C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customXml" Target="../customXml/item2.xml"/><Relationship Id="rId21" Type="http://schemas.openxmlformats.org/officeDocument/2006/relationships/slide" Target="slides/slide16.xml"/><Relationship Id="rId34" Type="http://schemas.openxmlformats.org/officeDocument/2006/relationships/slide" Target="slides/slide29.xml"/><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customXml" Target="../customXml/item1.xml"/><Relationship Id="rId20" Type="http://schemas.openxmlformats.org/officeDocument/2006/relationships/slide" Target="slides/slide15.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ustomXml" Target="../customXml/item3.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image" Target="../media/image9.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gist.githubusercontent.com/taniarascia/b0ca2e2c165390f8678e1346514e143d/raw/bed873301fd1c71261a05ec02ca152d908f49463/index.cs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codesandbox.io/s/react-redux-toolkit-application-cbb6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1_React: Redux - SYNC (45 minutes)</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218" name="Google Shape;218;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9" name="Google Shape;21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0" name="Google Shape;220;p29"/>
          <p:cNvGraphicFramePr/>
          <p:nvPr/>
        </p:nvGraphicFramePr>
        <p:xfrm>
          <a:off x="1197813" y="2165838"/>
          <a:ext cx="3000000" cy="3000000"/>
        </p:xfrm>
        <a:graphic>
          <a:graphicData uri="http://schemas.openxmlformats.org/drawingml/2006/table">
            <a:tbl>
              <a:tblPr>
                <a:noFill/>
                <a:tableStyleId>{C9970B08-81AC-4EAD-B045-763466F367CB}</a:tableStyleId>
              </a:tblPr>
              <a:tblGrid>
                <a:gridCol w="10155975"/>
              </a:tblGrid>
              <a:tr h="461650">
                <a:tc>
                  <a:txBody>
                    <a:bodyPr/>
                    <a:lstStyle/>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Arial"/>
                          <a:ea typeface="Arial"/>
                          <a:cs typeface="Arial"/>
                          <a:sym typeface="Arial"/>
                        </a:rPr>
                        <a:t>└── src/</a:t>
                      </a:r>
                      <a:endParaRPr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Arial"/>
                          <a:ea typeface="Arial"/>
                          <a:cs typeface="Arial"/>
                          <a:sym typeface="Arial"/>
                        </a:rPr>
                        <a:t>    ├── actions/</a:t>
                      </a:r>
                      <a:endParaRPr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Arial"/>
                          <a:ea typeface="Arial"/>
                          <a:cs typeface="Arial"/>
                          <a:sym typeface="Arial"/>
                        </a:rPr>
                        <a:t>    ├── components/</a:t>
                      </a:r>
                      <a:endParaRPr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Arial"/>
                          <a:ea typeface="Arial"/>
                          <a:cs typeface="Arial"/>
                          <a:sym typeface="Arial"/>
                        </a:rPr>
                        <a:t>    ├── pages/</a:t>
                      </a:r>
                      <a:endParaRPr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Arial"/>
                          <a:ea typeface="Arial"/>
                          <a:cs typeface="Arial"/>
                          <a:sym typeface="Arial"/>
                        </a:rPr>
                        <a:t>    ├── reducers/</a:t>
                      </a:r>
                      <a:endParaRPr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Arial"/>
                          <a:ea typeface="Arial"/>
                          <a:cs typeface="Arial"/>
                          <a:sym typeface="Arial"/>
                        </a:rPr>
                        <a:t>    ├── App.js</a:t>
                      </a:r>
                      <a:endParaRPr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Arial"/>
                          <a:ea typeface="Arial"/>
                          <a:cs typeface="Arial"/>
                          <a:sym typeface="Arial"/>
                        </a:rPr>
                        <a:t>    ├── index.css</a:t>
                      </a:r>
                      <a:endParaRPr sz="10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lang="en-US" sz="1000" u="none" cap="none" strike="noStrike">
                          <a:latin typeface="Arial"/>
                          <a:ea typeface="Arial"/>
                          <a:cs typeface="Arial"/>
                          <a:sym typeface="Arial"/>
                        </a:rPr>
                        <a:t>    └── index.js</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7543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or the index.css file, just take the contents of </a:t>
                      </a:r>
                      <a:r>
                        <a:rPr lang="en-US" sz="1200" u="sng" cap="none" strike="noStrike">
                          <a:solidFill>
                            <a:schemeClr val="hlink"/>
                          </a:solidFill>
                          <a:latin typeface="Times New Roman"/>
                          <a:ea typeface="Times New Roman"/>
                          <a:cs typeface="Times New Roman"/>
                          <a:sym typeface="Times New Roman"/>
                          <a:hlinkClick r:id="rId3"/>
                        </a:rPr>
                        <a:t>this gist</a:t>
                      </a:r>
                      <a:r>
                        <a:rPr lang="en-US" sz="1200" u="none" cap="none" strike="noStrike">
                          <a:latin typeface="Times New Roman"/>
                          <a:ea typeface="Times New Roman"/>
                          <a:cs typeface="Times New Roman"/>
                          <a:sym typeface="Times New Roman"/>
                        </a:rPr>
                        <a:t> and paste it. I intend only to go over functionality and not anything about style, so I just wrote some very basic styles to ensure the site looks decent enough.</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have enough boilerplate to get started, so we'll begin working on the entrypoint.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Setting up the Redux Store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index.js, we'll be bringing in a few things.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createStore, to create the store that will maintain the Redux state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applyMiddleware, to be able to use middleware, in this case thunk</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Provider, to wrap the entire application in Redux</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thunk, a middleware that allows us to make asynchronous actions in Redux</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composeWithDevTools, code that connects your app to Redux DevTools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226" name="Google Shape;226;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7" name="Google Shape;22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8" name="Google Shape;228;p30"/>
          <p:cNvGraphicFramePr/>
          <p:nvPr/>
        </p:nvGraphicFramePr>
        <p:xfrm>
          <a:off x="1197813" y="1691913"/>
          <a:ext cx="3000000" cy="3000000"/>
        </p:xfrm>
        <a:graphic>
          <a:graphicData uri="http://schemas.openxmlformats.org/drawingml/2006/table">
            <a:tbl>
              <a:tblPr>
                <a:noFill/>
                <a:tableStyleId>{C9970B08-81AC-4EAD-B045-763466F367CB}</a:tableStyleId>
              </a:tblPr>
              <a:tblGrid>
                <a:gridCol w="10155975"/>
              </a:tblGrid>
              <a:tr h="4616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External imports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'react-dom'</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createStore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applyMiddleware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'redux'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Provider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'react-redux'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thunk</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'redux-thunk'</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composeWithDevTools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'redux-devtools-extension'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Local imports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'./App'</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rootReducer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'./reducers'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Assets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'./index.css'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store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createStore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rootReducer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composeWithDevTools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applyMiddleware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thunk</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Provider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store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store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Provider</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getElementById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'root'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00" u="none" cap="none" strike="noStrike">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41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Put a component in App.js. We'll modify this later, but we just want to get the app up and running for now.</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234" name="Google Shape;234;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5" name="Google Shape;235;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6" name="Google Shape;236;p31"/>
          <p:cNvGraphicFramePr/>
          <p:nvPr/>
        </p:nvGraphicFramePr>
        <p:xfrm>
          <a:off x="1197813" y="1691913"/>
          <a:ext cx="3000000" cy="3000000"/>
        </p:xfrm>
        <a:graphic>
          <a:graphicData uri="http://schemas.openxmlformats.org/drawingml/2006/table">
            <a:tbl>
              <a:tblPr>
                <a:noFill/>
                <a:tableStyleId>{C9970B08-81AC-4EAD-B045-763466F367CB}</a:tableStyleId>
              </a:tblPr>
              <a:tblGrid>
                <a:gridCol w="10155975"/>
              </a:tblGrid>
              <a:tr h="4616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Hello, Redux</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div</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App</a:t>
                      </a:r>
                      <a:endParaRPr sz="1000" u="none" cap="none" strike="noStrike">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641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Bringing in reducers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last thing to do is bring in the reducer. A reducer is a function that determines changes to Redux state. It is a pure function that returns a copy of the state with the new change.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neat feature of Redux is that we can have many reducers, and combine them all into one root reducer that the store uses, using combineReducers. This leads to us being able to easily organize our code while still having everything in one root state tree.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Since this app will be like a blog, it will have a list of posts, and we'll put that in the postsReducer in a moment. Having this combineReducers method allows us to bring whatever we want in - a commentsReducer, an authReducer, and so 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reducers/index.js, create the file that will combine all reducers.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641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combineReducers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'redux'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postsReducer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'./postsReducer'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rootReducer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combineReducers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postsReducer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rootReducer</a:t>
                      </a:r>
                      <a:endParaRPr sz="1050" u="none" cap="none" strike="noStrike">
                        <a:solidFill>
                          <a:srgbClr val="D4D4D4"/>
                        </a:solidFill>
                        <a:latin typeface="Consolas"/>
                        <a:ea typeface="Consolas"/>
                        <a:cs typeface="Consolas"/>
                        <a:sym typeface="Consolas"/>
                      </a:endParaRPr>
                    </a:p>
                    <a:p>
                      <a:pPr indent="-228600" lvl="0" marL="457200" marR="0" rtl="0" algn="l">
                        <a:lnSpc>
                          <a:spcPct val="100000"/>
                        </a:lnSpc>
                        <a:spcBef>
                          <a:spcPts val="0"/>
                        </a:spcBef>
                        <a:spcAft>
                          <a:spcPts val="0"/>
                        </a:spcAft>
                        <a:buClr>
                          <a:srgbClr val="000000"/>
                        </a:buClr>
                        <a:buSzPts val="1200"/>
                        <a:buFont typeface="Arial"/>
                        <a:buNone/>
                      </a:pPr>
                      <a:r>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242" name="Google Shape;242;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3" name="Google Shape;243;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4" name="Google Shape;244;p32"/>
          <p:cNvGraphicFramePr/>
          <p:nvPr/>
        </p:nvGraphicFramePr>
        <p:xfrm>
          <a:off x="1239638" y="2151888"/>
          <a:ext cx="3000000" cy="3000000"/>
        </p:xfrm>
        <a:graphic>
          <a:graphicData uri="http://schemas.openxmlformats.org/drawingml/2006/table">
            <a:tbl>
              <a:tblPr>
                <a:noFill/>
                <a:tableStyleId>{C9970B08-81AC-4EAD-B045-763466F367CB}</a:tableStyleId>
              </a:tblPr>
              <a:tblGrid>
                <a:gridCol w="6636550"/>
              </a:tblGrid>
              <a:tr h="7315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Finally, we'll make the postsReducer. We can set it up with an initial state. Just like you might expect from a regular React component, we'll have a loading and hasErrors state, as well as a posts array, where all the posts will live. First we'll set it up with no actions in the switch, just a default case that returns the entire state.</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19430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postsReducer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switch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9143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at least have enough setup that the application will load without crashing.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Redux DevTools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With the application loading and the Redux &lt;Provider&gt; set up, we can take a look at Redux DevTools. After downloading it, it'll be a tab in your Developer Tools. If you click on State, you'll see the entire state of the application so far.</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245" name="Google Shape;245;p32"/>
          <p:cNvPicPr preferRelativeResize="0"/>
          <p:nvPr/>
        </p:nvPicPr>
        <p:blipFill rotWithShape="1">
          <a:blip r:embed="rId3">
            <a:alphaModFix/>
          </a:blip>
          <a:srcRect b="0" l="0" r="0" t="0"/>
          <a:stretch/>
        </p:blipFill>
        <p:spPr>
          <a:xfrm>
            <a:off x="8056463" y="2608906"/>
            <a:ext cx="4011013" cy="2546355"/>
          </a:xfrm>
          <a:prstGeom prst="rect">
            <a:avLst/>
          </a:prstGeom>
          <a:noFill/>
          <a:ln>
            <a:noFill/>
          </a:ln>
        </p:spPr>
      </p:pic>
      <p:sp>
        <p:nvSpPr>
          <p:cNvPr id="246" name="Google Shape;246;p32"/>
          <p:cNvSpPr txBox="1"/>
          <p:nvPr/>
        </p:nvSpPr>
        <p:spPr>
          <a:xfrm>
            <a:off x="8561975" y="5009325"/>
            <a:ext cx="3000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There's not much in here yet, but Redux DevTools is amazing once you get to having a lot of reducers and actions. It keeps track of all changes to your app and makes debugging a breeze compared to plain React.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252" name="Google Shape;252;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3" name="Google Shape;253;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4" name="Google Shape;254;p33"/>
          <p:cNvGraphicFramePr/>
          <p:nvPr/>
        </p:nvGraphicFramePr>
        <p:xfrm>
          <a:off x="1239638" y="2151888"/>
          <a:ext cx="3000000" cy="3000000"/>
        </p:xfrm>
        <a:graphic>
          <a:graphicData uri="http://schemas.openxmlformats.org/drawingml/2006/table">
            <a:tbl>
              <a:tblPr>
                <a:noFill/>
                <a:tableStyleId>{C9970B08-81AC-4EAD-B045-763466F367CB}</a:tableStyleId>
              </a:tblPr>
              <a:tblGrid>
                <a:gridCol w="9885550"/>
              </a:tblGrid>
              <a:tr h="21733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Setting up Redux Actions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now we have a reducer for posts, but we don't have any actions, meaning the reducer will only return the state without modifying it in any way. Actions are how we communicate with the Redux store. For this blog app, we're going to want to fetch posts from an API and put them in our Redux state.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Since fetching posts is an asynchronous action, it will require the use of Redux thunk. Fortunately, we don't have to do anything special to use think beyond setting it up in the store, which we already did.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Create a actions/postsActions.js. First, we'll define the action types as constants. This is not necessary, but is a common convention, and makes it easy to export the actions around and prevent typos. We want to do three things: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getPosts - begin telling Redux we're going to fetch posts from an API</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getPostsSuccess - pass the posts to Redux on successful API call</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getPostsFailure - inform Redux that an error was encountered during Redux on failed API call</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7861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Create Redux action types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GET_POSTS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'GET_POSTS'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GET_POSTS_SUCCESS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'GET_POSTS_SUCCESS'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GET_POSTS_FAILURE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'GET_POSTS_FAILURE'</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68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Then create action creators, functions that return an action, which consists of the type and an optional payload containing data.</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260" name="Google Shape;260;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1" name="Google Shape;261;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2" name="Google Shape;262;p34"/>
          <p:cNvGraphicFramePr/>
          <p:nvPr/>
        </p:nvGraphicFramePr>
        <p:xfrm>
          <a:off x="1239638" y="2151888"/>
          <a:ext cx="3000000" cy="3000000"/>
        </p:xfrm>
        <a:graphic>
          <a:graphicData uri="http://schemas.openxmlformats.org/drawingml/2006/table">
            <a:tbl>
              <a:tblPr>
                <a:noFill/>
                <a:tableStyleId>{C9970B08-81AC-4EAD-B045-763466F367CB}</a:tableStyleId>
              </a:tblPr>
              <a:tblGrid>
                <a:gridCol w="9885550"/>
              </a:tblGrid>
              <a:tr h="21733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Create Redux action creators that return an action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getPosts</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GET_POSTS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getPostsSuccess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GET_POSTS_SUCCESS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payload: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getPostsFailure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GET_POSTS_FAILURE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7861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Finally, make the asynchronous thunk action that combines all three of the above actions. When called, it will dispatch the initial getPosts() action to inform Redux to prepare for an API call, then in a try/catch, do everything necessary to get the data, and dispatch a success or failure action as necessary.</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268" name="Google Shape;268;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9" name="Google Shape;269;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0" name="Google Shape;270;p35"/>
          <p:cNvGraphicFramePr/>
          <p:nvPr/>
        </p:nvGraphicFramePr>
        <p:xfrm>
          <a:off x="1239638" y="2151888"/>
          <a:ext cx="3000000" cy="3000000"/>
        </p:xfrm>
        <a:graphic>
          <a:graphicData uri="http://schemas.openxmlformats.org/drawingml/2006/table">
            <a:tbl>
              <a:tblPr>
                <a:noFill/>
                <a:tableStyleId>{C9970B08-81AC-4EAD-B045-763466F367CB}</a:tableStyleId>
              </a:tblPr>
              <a:tblGrid>
                <a:gridCol w="9885550"/>
              </a:tblGrid>
              <a:tr h="21733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Combine them all in an asynchronous thunk</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fetchPosts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async</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getPosts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try</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'https://jsonplaceholder.typicode.com/posts'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getPostsSuccess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catch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getPostsFailure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7861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Great, we're all done with creating actions now! All that's left to do is tell the reducer what to do with the state on each action.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Responding to actions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Back at our post reducer, we have a switch that isn't doing anything yet.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276" name="Google Shape;276;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7" name="Google Shape;277;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8" name="Google Shape;278;p36"/>
          <p:cNvGraphicFramePr/>
          <p:nvPr/>
        </p:nvGraphicFramePr>
        <p:xfrm>
          <a:off x="1239638" y="2151888"/>
          <a:ext cx="3000000" cy="3000000"/>
        </p:xfrm>
        <a:graphic>
          <a:graphicData uri="http://schemas.openxmlformats.org/drawingml/2006/table">
            <a:tbl>
              <a:tblPr>
                <a:noFill/>
                <a:tableStyleId>{C9970B08-81AC-4EAD-B045-763466F367CB}</a:tableStyleId>
              </a:tblPr>
              <a:tblGrid>
                <a:gridCol w="9885550"/>
              </a:tblGrid>
              <a:tr h="10980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postsReducer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switch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9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that we have actions, we can bring them in from the postsActions page.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Import all actions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as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'../actions/postsActions'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9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each action, we'll make a case, that returns the entire state plus whatever change we're making to it. For GET_POSTS, for example, all we want to do is tell the app to set loading to true since we'll be making an API call.</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case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GET_POSTS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900">
                <a:tc>
                  <a:txBody>
                    <a:bodyPr/>
                    <a:lstStyle/>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GET_POSTS - begin loading</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GET_POSTS_SUCCESS - the app has posts, no errors, and should stop loading</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GET_POSTS_FAILURE - the app has errors and should stop loading</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284" name="Google Shape;284;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5" name="Google Shape;285;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86" name="Google Shape;286;p37"/>
          <p:cNvGraphicFramePr/>
          <p:nvPr/>
        </p:nvGraphicFramePr>
        <p:xfrm>
          <a:off x="1239638" y="2151888"/>
          <a:ext cx="3000000" cy="3000000"/>
        </p:xfrm>
        <a:graphic>
          <a:graphicData uri="http://schemas.openxmlformats.org/drawingml/2006/table">
            <a:tbl>
              <a:tblPr>
                <a:noFill/>
                <a:tableStyleId>{C9970B08-81AC-4EAD-B045-763466F367CB}</a:tableStyleId>
              </a:tblPr>
              <a:tblGrid>
                <a:gridCol w="9885550"/>
              </a:tblGrid>
              <a:tr h="3592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Here's the whole reducer.</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as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'../actions/postsActions'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postsReducer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switch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case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GET_POSTS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case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GET_POSTS_SUCCESS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payload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case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GET_POSTS_FAILURE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true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292" name="Google Shape;292;p3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3" name="Google Shape;293;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94" name="Google Shape;294;p38"/>
          <p:cNvGraphicFramePr/>
          <p:nvPr/>
        </p:nvGraphicFramePr>
        <p:xfrm>
          <a:off x="1153213" y="1825501"/>
          <a:ext cx="3000000" cy="3000000"/>
        </p:xfrm>
        <a:graphic>
          <a:graphicData uri="http://schemas.openxmlformats.org/drawingml/2006/table">
            <a:tbl>
              <a:tblPr>
                <a:noFill/>
                <a:tableStyleId>{C9970B08-81AC-4EAD-B045-763466F367CB}</a:tableStyleId>
              </a:tblPr>
              <a:tblGrid>
                <a:gridCol w="9885550"/>
              </a:tblGrid>
              <a:tr h="3592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our actions and reducers are ready, so all that's left to do is connect everything to the React app.</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Connecting Redux to React Components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Since the demo app we have created uses React Router to have a few routes - a dashboard, a listing of all posts, and an individual posts page, we will bring React Router in now. We will just bring in the dashboard and all posts listing for this demo.</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BrowserRouter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as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Switch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Redirect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'react-router-dom'</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DashboardPage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'./pages/DashboardPage'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PostsPage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'./pages/PostsPage'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Switch</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DashboardPage</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path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PostsPage</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Redirect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to</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Switch</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Router</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App</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1066800" y="7200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300" name="Google Shape;300;p3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1" name="Google Shape;301;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02" name="Google Shape;302;p39"/>
          <p:cNvGraphicFramePr/>
          <p:nvPr/>
        </p:nvGraphicFramePr>
        <p:xfrm>
          <a:off x="1153213" y="1592275"/>
          <a:ext cx="3000000" cy="3000000"/>
        </p:xfrm>
        <a:graphic>
          <a:graphicData uri="http://schemas.openxmlformats.org/drawingml/2006/table">
            <a:tbl>
              <a:tblPr>
                <a:noFill/>
                <a:tableStyleId>{C9970B08-81AC-4EAD-B045-763466F367CB}</a:tableStyleId>
              </a:tblPr>
              <a:tblGrid>
                <a:gridCol w="9885550"/>
              </a:tblGrid>
              <a:tr h="3592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can create the dashboard page, which is just a regular React component.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EC9B0"/>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Link</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'react-router-dom'</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DashboardPage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section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Dashboard</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This is the dashboard.</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Link</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to</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"button"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View Posts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Link</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section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DashboardPage</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9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each post, let's make a Post component that will display the title and an excerpt of the text of the article. Make a Post.js in the components subdirectory.</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9CDCFE"/>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article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className</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"post-excerpt"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title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h2</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body</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substring</a:t>
                      </a:r>
                      <a:r>
                        <a:rPr lang="en-US" sz="1050" u="none" cap="none" strike="noStrike">
                          <a:solidFill>
                            <a:srgbClr val="D4D4D4"/>
                          </a:solidFill>
                          <a:latin typeface="Consolas"/>
                          <a:ea typeface="Consolas"/>
                          <a:cs typeface="Consolas"/>
                          <a:sym typeface="Consolas"/>
                        </a:rPr>
                        <a:t>(</a:t>
                      </a:r>
                      <a:r>
                        <a:rPr lang="en-US" sz="1050" u="none" cap="none" strike="noStrike">
                          <a:solidFill>
                            <a:srgbClr val="B5CEA8"/>
                          </a:solidFill>
                          <a:latin typeface="Consolas"/>
                          <a:ea typeface="Consolas"/>
                          <a:cs typeface="Consolas"/>
                          <a:sym typeface="Consolas"/>
                        </a:rPr>
                        <a:t>0</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100</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article</a:t>
                      </a:r>
                      <a:r>
                        <a:rPr lang="en-US" sz="1050" u="none" cap="none" strike="noStrike">
                          <a:solidFill>
                            <a:srgbClr val="808080"/>
                          </a:solidFill>
                          <a:latin typeface="Consolas"/>
                          <a:ea typeface="Consolas"/>
                          <a:cs typeface="Consolas"/>
                          <a:sym typeface="Consolas"/>
                        </a:rPr>
                        <a:t>&gt;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1066800" y="7200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308" name="Google Shape;308;p4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9" name="Google Shape;309;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10" name="Google Shape;310;p40"/>
          <p:cNvGraphicFramePr/>
          <p:nvPr/>
        </p:nvGraphicFramePr>
        <p:xfrm>
          <a:off x="1153213" y="1592275"/>
          <a:ext cx="3000000" cy="3000000"/>
        </p:xfrm>
        <a:graphic>
          <a:graphicData uri="http://schemas.openxmlformats.org/drawingml/2006/table">
            <a:tbl>
              <a:tblPr>
                <a:noFill/>
                <a:tableStyleId>{C9970B08-81AC-4EAD-B045-763466F367CB}</a:tableStyleId>
              </a:tblPr>
              <a:tblGrid>
                <a:gridCol w="9885550"/>
              </a:tblGrid>
              <a:tr h="3592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Components that do not connect to Redux are still important and useful for smaller, reusable areas, such as this Post component.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the interesting part comes in for the posts page - bringing Redux into React. To do this we'll use connect from react-redux. First, we'll just make a regular component for the page.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9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PostsPage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section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Posts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section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PostsPage</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9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Then we'll bring in connect. The connect function is a higher-order function that connects the Redux store to a React component. We'll pass a parameter called mapStateToProps to connect. This aptly named function will take any state from the Redux store and pass it to the props of the React component. We'll bring in loading, posts, and hasErrors from the Redux postsReducer.</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1066800" y="7200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316" name="Google Shape;316;p4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17" name="Google Shape;317;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18" name="Google Shape;318;p41"/>
          <p:cNvGraphicFramePr/>
          <p:nvPr/>
        </p:nvGraphicFramePr>
        <p:xfrm>
          <a:off x="1153213" y="1592275"/>
          <a:ext cx="3000000" cy="3000000"/>
        </p:xfrm>
        <a:graphic>
          <a:graphicData uri="http://schemas.openxmlformats.org/drawingml/2006/table">
            <a:tbl>
              <a:tblPr>
                <a:noFill/>
                <a:tableStyleId>{C9970B08-81AC-4EAD-B045-763466F367CB}</a:tableStyleId>
              </a:tblPr>
              <a:tblGrid>
                <a:gridCol w="9885550"/>
              </a:tblGrid>
              <a:tr h="3592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connect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'react-redux'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Redux state is now in the props of the component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PostsPage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section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Posts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section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Map Redux state to React component props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mapStateToProps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Connect Redux to 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connect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mapStateToProps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PostsPage</a:t>
                      </a: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9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Since this component uses state from the same reducer, we could also write state =&gt; state.posts. However, learning how to write it the long way is useful to know in case you need to bring multiple reducers into the same component.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Finally, we'll bring in the asynchronous fetchPosts from the actions, which is the action that combines the whole lifecycle of fetching all posts into one. Using useEffect from React, we'll dispatch fetchPosts when the component mounts. dispatch will automatically be available on a connected component.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txBox="1"/>
          <p:nvPr>
            <p:ph type="title"/>
          </p:nvPr>
        </p:nvSpPr>
        <p:spPr>
          <a:xfrm>
            <a:off x="1066800" y="7200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324" name="Google Shape;324;p4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25" name="Google Shape;325;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26" name="Google Shape;326;p42"/>
          <p:cNvGraphicFramePr/>
          <p:nvPr/>
        </p:nvGraphicFramePr>
        <p:xfrm>
          <a:off x="1153213" y="1592275"/>
          <a:ext cx="3000000" cy="3000000"/>
        </p:xfrm>
        <a:graphic>
          <a:graphicData uri="http://schemas.openxmlformats.org/drawingml/2006/table">
            <a:tbl>
              <a:tblPr>
                <a:noFill/>
                <a:tableStyleId>{C9970B08-81AC-4EAD-B045-763466F367CB}</a:tableStyleId>
              </a:tblPr>
              <a:tblGrid>
                <a:gridCol w="9885550"/>
              </a:tblGrid>
              <a:tr h="3592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connect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'react-redux'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Bring in the asynchronous fetchPosts action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fetchPosts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'../actions/postsActions'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PostsPage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9CDCFE"/>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fetchPosts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section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Posts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section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mapStateToProps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connect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mapStateToProps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PostsPage</a:t>
                      </a:r>
                      <a:r>
                        <a:rPr lang="en-US" sz="1050" u="none" cap="none" strike="noStrike">
                          <a:solidFill>
                            <a:srgbClr val="D4D4D4"/>
                          </a:solidFill>
                          <a:latin typeface="Consolas"/>
                          <a:ea typeface="Consolas"/>
                          <a:cs typeface="Consolas"/>
                          <a:sym typeface="Consolas"/>
                        </a:rPr>
                        <a: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9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All that's left to do at this point is display all three possible states of the page - whether it's loading, has an error, or successfully retrieved the posts from the API.</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ph type="title"/>
          </p:nvPr>
        </p:nvSpPr>
        <p:spPr>
          <a:xfrm>
            <a:off x="1066800" y="720069"/>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332" name="Google Shape;332;p4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33" name="Google Shape;333;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34" name="Google Shape;334;p43"/>
          <p:cNvGraphicFramePr/>
          <p:nvPr/>
        </p:nvGraphicFramePr>
        <p:xfrm>
          <a:off x="1153213" y="1341375"/>
          <a:ext cx="3000000" cy="3000000"/>
        </p:xfrm>
        <a:graphic>
          <a:graphicData uri="http://schemas.openxmlformats.org/drawingml/2006/table">
            <a:tbl>
              <a:tblPr>
                <a:noFill/>
                <a:tableStyleId>{C9970B08-81AC-4EAD-B045-763466F367CB}</a:tableStyleId>
              </a:tblPr>
              <a:tblGrid>
                <a:gridCol w="9885550"/>
              </a:tblGrid>
              <a:tr h="3592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connect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'react-redux'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fetchPosts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'../actions/postsActions'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'../components/Post'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PostsPage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9CDCFE"/>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fetchPosts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6A9955"/>
                          </a:solidFill>
                          <a:latin typeface="Consolas"/>
                          <a:ea typeface="Consolas"/>
                          <a:cs typeface="Consolas"/>
                          <a:sym typeface="Consolas"/>
                        </a:rPr>
                        <a:t>// Show loading, error, or success state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renderPosts</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Loading posts...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Unable to display posts.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map</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section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Posts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renderPosts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section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mapStateToProps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connect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mapStateToProps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PostsPage</a:t>
                      </a:r>
                      <a:r>
                        <a:rPr lang="en-US" sz="1050" u="none" cap="none" strike="noStrike">
                          <a:solidFill>
                            <a:srgbClr val="D4D4D4"/>
                          </a:solidFill>
                          <a:latin typeface="Consolas"/>
                          <a:ea typeface="Consolas"/>
                          <a:cs typeface="Consolas"/>
                          <a:sym typeface="Consolas"/>
                        </a:rPr>
                        <a: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4"/>
          <p:cNvSpPr txBox="1"/>
          <p:nvPr>
            <p:ph type="title"/>
          </p:nvPr>
        </p:nvSpPr>
        <p:spPr>
          <a:xfrm>
            <a:off x="1066800" y="95704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340" name="Google Shape;340;p4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41" name="Google Shape;341;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42" name="Google Shape;342;p44"/>
          <p:cNvGraphicFramePr/>
          <p:nvPr/>
        </p:nvGraphicFramePr>
        <p:xfrm>
          <a:off x="1066788" y="1912876"/>
          <a:ext cx="3000000" cy="3000000"/>
        </p:xfrm>
        <a:graphic>
          <a:graphicData uri="http://schemas.openxmlformats.org/drawingml/2006/table">
            <a:tbl>
              <a:tblPr>
                <a:noFill/>
                <a:tableStyleId>{C9970B08-81AC-4EAD-B045-763466F367CB}</a:tableStyleId>
              </a:tblPr>
              <a:tblGrid>
                <a:gridCol w="9885550"/>
              </a:tblGrid>
              <a:tr h="3592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And that's all - we now have a connected component, and are bringing in data from an API to our Redux store. Using Redux DevTools, we can see each action as it happens, and the changes (diff) after each state change.</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343" name="Google Shape;343;p44"/>
          <p:cNvPicPr preferRelativeResize="0"/>
          <p:nvPr/>
        </p:nvPicPr>
        <p:blipFill rotWithShape="1">
          <a:blip r:embed="rId3">
            <a:alphaModFix/>
          </a:blip>
          <a:srcRect b="0" l="0" r="0" t="0"/>
          <a:stretch/>
        </p:blipFill>
        <p:spPr>
          <a:xfrm>
            <a:off x="2781300" y="2461485"/>
            <a:ext cx="5829300" cy="399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1066800" y="95704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349" name="Google Shape;349;p4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50" name="Google Shape;350;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51" name="Google Shape;351;p45"/>
          <p:cNvGraphicFramePr/>
          <p:nvPr/>
        </p:nvGraphicFramePr>
        <p:xfrm>
          <a:off x="1066788" y="1912876"/>
          <a:ext cx="3000000" cy="3000000"/>
        </p:xfrm>
        <a:graphic>
          <a:graphicData uri="http://schemas.openxmlformats.org/drawingml/2006/table">
            <a:tbl>
              <a:tblPr>
                <a:noFill/>
                <a:tableStyleId>{C9970B08-81AC-4EAD-B045-763466F367CB}</a:tableStyleId>
              </a:tblPr>
              <a:tblGrid>
                <a:gridCol w="9885550"/>
              </a:tblGrid>
              <a:tr h="3592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Redux Toolkit</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There is one more thing we want to cover - Redux Toolkit. Redux Toolkit, or RTK, is a newer and easier official way to use Redux. You may notice that Redux has a lot of boilerplate for setup and requires many more folders and files than plain React would. Some patterns have emerged to attempt to mitigate all that, such as Redux ducks pattern, but we can simplify it even more.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View the </a:t>
                      </a:r>
                      <a:r>
                        <a:rPr lang="en-US" sz="1200" u="sng" cap="none" strike="noStrike">
                          <a:solidFill>
                            <a:schemeClr val="hlink"/>
                          </a:solidFill>
                          <a:latin typeface="Times New Roman"/>
                          <a:ea typeface="Times New Roman"/>
                          <a:cs typeface="Times New Roman"/>
                          <a:sym typeface="Times New Roman"/>
                          <a:hlinkClick r:id="rId3"/>
                        </a:rPr>
                        <a:t>source of the demo Redux Toolkit application</a:t>
                      </a:r>
                      <a:r>
                        <a:rPr lang="en-US" sz="1200" u="none" cap="none" strike="noStrike">
                          <a:latin typeface="Times New Roman"/>
                          <a:ea typeface="Times New Roman"/>
                          <a:cs typeface="Times New Roman"/>
                          <a:sym typeface="Times New Roman"/>
                        </a:rPr>
                        <a:t>, which is the same application we just created with Redux, but using RTK. It is much simpler, with a drastic reduction in lines of code for all the same functionality.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Using RTK just requires one dependency</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92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reduxjs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toolkit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92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And no longer requires you to install the redux-thunk or redux-devtools-extension dependencies.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Advantages to Redux Toolkit</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main advantages to using RTK are: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Easier to set up (less dependencies)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Reduction of boilerplate code (one slice vs. many files for actions and reducers)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Sensible defaults (Redux Thunk, Redux DevTools built-in)</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ability to use direct state mutation, since RTK uses immer under the hood. This means you no longer need to return { ...state } with every reducer.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Store</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Since Redux Toolkit comes with a lot built-in already, like Redux DevTools and Redux Thunk, we no longer have to bring them into the index.js file. Now we only need configureStore, instead of createStore.</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6"/>
          <p:cNvSpPr txBox="1"/>
          <p:nvPr>
            <p:ph type="title"/>
          </p:nvPr>
        </p:nvSpPr>
        <p:spPr>
          <a:xfrm>
            <a:off x="1066800" y="95704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357" name="Google Shape;357;p4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58" name="Google Shape;358;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59" name="Google Shape;359;p46"/>
          <p:cNvGraphicFramePr/>
          <p:nvPr/>
        </p:nvGraphicFramePr>
        <p:xfrm>
          <a:off x="1066788" y="1912876"/>
          <a:ext cx="3000000" cy="3000000"/>
        </p:xfrm>
        <a:graphic>
          <a:graphicData uri="http://schemas.openxmlformats.org/drawingml/2006/table">
            <a:tbl>
              <a:tblPr>
                <a:noFill/>
                <a:tableStyleId>{C9970B08-81AC-4EAD-B045-763466F367CB}</a:tableStyleId>
              </a:tblPr>
              <a:tblGrid>
                <a:gridCol w="9885550"/>
              </a:tblGrid>
              <a:tr h="3592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'react-dom'</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configureStore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'@reduxjs/toolkit'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Provider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'react-redux'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'./App'</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rootReducer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'./slices'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'./index.css'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store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configureStore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reducer: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rootReducer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Provider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store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store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Provider</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getElementById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'root'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92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Slices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Instead of dealing with reducers, actions, and all as separate files and individually creating all those action types, RTK gives us the concept of slices. A slice automatically generates reducers, action types, and action creators. As such, you'll only have to create one folder - slices.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initialState will look the same.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7"/>
          <p:cNvSpPr txBox="1"/>
          <p:nvPr>
            <p:ph type="title"/>
          </p:nvPr>
        </p:nvSpPr>
        <p:spPr>
          <a:xfrm>
            <a:off x="1153225" y="6224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365" name="Google Shape;365;p4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66" name="Google Shape;366;p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67" name="Google Shape;367;p47"/>
          <p:cNvGraphicFramePr/>
          <p:nvPr/>
        </p:nvGraphicFramePr>
        <p:xfrm>
          <a:off x="1153213" y="1397125"/>
          <a:ext cx="3000000" cy="3000000"/>
        </p:xfrm>
        <a:graphic>
          <a:graphicData uri="http://schemas.openxmlformats.org/drawingml/2006/table">
            <a:tbl>
              <a:tblPr>
                <a:noFill/>
                <a:tableStyleId>{C9970B08-81AC-4EAD-B045-763466F367CB}</a:tableStyleId>
              </a:tblPr>
              <a:tblGrid>
                <a:gridCol w="9885550"/>
              </a:tblGrid>
              <a:tr h="3592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createSlice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'@reduxjs/toolkit'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92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names of the reducers in the slice will also be the same - getPosts, getPostsSuccess, and getPostsFailure. We'll make all the same changes, but note that we're no longer returning the entire state - we're just mutating state. It's still immutable under the hood, but this approach may be easier and faster for some. If preferred, you can still return the whole state as an object.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92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A slice for posts with our three reducers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postsSlice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createSlice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name:</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reducers: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getPosts</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true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getPostsSuccess</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payload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payload</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false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false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getPostsFailure</a:t>
                      </a:r>
                      <a:r>
                        <a:rPr lang="en-US" sz="1050" u="none" cap="none" strike="noStrike">
                          <a:solidFill>
                            <a:srgbClr val="9CDCFE"/>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false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true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8"/>
          <p:cNvSpPr txBox="1"/>
          <p:nvPr>
            <p:ph type="title"/>
          </p:nvPr>
        </p:nvSpPr>
        <p:spPr>
          <a:xfrm>
            <a:off x="1153225" y="6224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373" name="Google Shape;373;p4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74" name="Google Shape;374;p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75" name="Google Shape;375;p48"/>
          <p:cNvGraphicFramePr/>
          <p:nvPr/>
        </p:nvGraphicFramePr>
        <p:xfrm>
          <a:off x="1153213" y="1397125"/>
          <a:ext cx="3000000" cy="3000000"/>
        </p:xfrm>
        <a:graphic>
          <a:graphicData uri="http://schemas.openxmlformats.org/drawingml/2006/table">
            <a:tbl>
              <a:tblPr>
                <a:noFill/>
                <a:tableStyleId>{C9970B08-81AC-4EAD-B045-763466F367CB}</a:tableStyleId>
              </a:tblPr>
              <a:tblGrid>
                <a:gridCol w="9885550"/>
              </a:tblGrid>
              <a:tr h="3592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actions that get generated are the same, we just don't have to write them out individually anymore. From the same file, we can export all the actions, the reducer, the asynchronous thunk, and one new thing - a selector, which we'll use to access any of the state from a React component instead of using connect.</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92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Three actions generated from the slice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getPosts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getPostsSuccess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getPostsFailure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9CDCFE"/>
                          </a:solidFill>
                          <a:latin typeface="Consolas"/>
                          <a:ea typeface="Consolas"/>
                          <a:cs typeface="Consolas"/>
                          <a:sym typeface="Consolas"/>
                        </a:rPr>
                        <a:t>postsSlice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actions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A selector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postsSelector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The reducer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postsSlice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reducer</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6A9955"/>
                          </a:solidFill>
                          <a:latin typeface="Consolas"/>
                          <a:ea typeface="Consolas"/>
                          <a:cs typeface="Consolas"/>
                          <a:sym typeface="Consolas"/>
                        </a:rPr>
                        <a:t>// Asynchronous thunk action</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fetchPosts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async</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getPosts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try</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fetch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'https://jsonplaceholder.typicode.com/posts'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await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response</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json</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getPostsSuccess</a:t>
                      </a:r>
                      <a:r>
                        <a:rPr lang="en-US" sz="1050" u="none" cap="none" strike="noStrike">
                          <a:solidFill>
                            <a:srgbClr val="D4D4D4"/>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data</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catch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error</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getPostsFailure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 Introduction to Redux.</a:t>
            </a:r>
            <a:endParaRPr sz="2000"/>
          </a:p>
          <a:p>
            <a:pPr indent="0" lvl="0" marL="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type="title"/>
          </p:nvPr>
        </p:nvSpPr>
        <p:spPr>
          <a:xfrm>
            <a:off x="1139300" y="977944"/>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381" name="Google Shape;381;p4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82" name="Google Shape;382;p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83" name="Google Shape;383;p49"/>
          <p:cNvGraphicFramePr/>
          <p:nvPr/>
        </p:nvGraphicFramePr>
        <p:xfrm>
          <a:off x="1069588" y="2108026"/>
          <a:ext cx="3000000" cy="3000000"/>
        </p:xfrm>
        <a:graphic>
          <a:graphicData uri="http://schemas.openxmlformats.org/drawingml/2006/table">
            <a:tbl>
              <a:tblPr>
                <a:noFill/>
                <a:tableStyleId>{C9970B08-81AC-4EAD-B045-763466F367CB}</a:tableStyleId>
              </a:tblPr>
              <a:tblGrid>
                <a:gridCol w="9885550"/>
              </a:tblGrid>
              <a:tr h="3592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Selecting Redux state in a React component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traditional approach, as we just learned, is to use mapStateToProps with the connect() function. This is still common in codebases and therefore worth learning. You can still use this approach with RTK, but the newer, React Hooks way of going about it is to use useDispatch and useSelector from react-redux. This approach requires less code overall as well.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As you can see in the updated PostsPage.js file below, the Redux state is no longer available as props on the connected component, but from the selector we exported in the slice.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Now we have the same app as before with a few updates from Redux Toolkit, and a lot less code to maintain.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We did it! If you followed along with me through this whole tutorial, you should have a really good feel for Redux now, both the old-fashioned way and using Redux Toolkit to simplify things. To summarize, Redux allows us to easily manage global state in a React application. We can access and update the state from anywhere, and easily debug the entire state of an application with Redux Devtools.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place most of the state of your application in Redux, but certain areas of an app, such as forms as they are being updated, still make sense to keep in the React component state itself until the form is officially submitted.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type="title"/>
          </p:nvPr>
        </p:nvSpPr>
        <p:spPr>
          <a:xfrm>
            <a:off x="1153225" y="6224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389" name="Google Shape;389;p5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90" name="Google Shape;390;p5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391" name="Google Shape;391;p50"/>
          <p:cNvGraphicFramePr/>
          <p:nvPr/>
        </p:nvGraphicFramePr>
        <p:xfrm>
          <a:off x="1153213" y="1397125"/>
          <a:ext cx="3000000" cy="3000000"/>
        </p:xfrm>
        <a:graphic>
          <a:graphicData uri="http://schemas.openxmlformats.org/drawingml/2006/table">
            <a:tbl>
              <a:tblPr>
                <a:noFill/>
                <a:tableStyleId>{C9970B08-81AC-4EAD-B045-763466F367CB}</a:tableStyleId>
              </a:tblPr>
              <a:tblGrid>
                <a:gridCol w="9885550"/>
              </a:tblGrid>
              <a:tr h="3592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useDispatch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useSelector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'react-redux'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fetchPosts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postsSelector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'../slices/posts'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'../components/Post'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PostsPage</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useDispatch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DCDCAA"/>
                          </a:solidFill>
                          <a:latin typeface="Consolas"/>
                          <a:ea typeface="Consolas"/>
                          <a:cs typeface="Consolas"/>
                          <a:sym typeface="Consolas"/>
                        </a:rPr>
                        <a:t>useSelector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postsSelector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fetchPosts</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renderPosts</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Loading posts...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if</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Unable to display posts.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p</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map</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key</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post</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post</a:t>
                      </a:r>
                      <a:r>
                        <a:rPr lang="en-US" sz="1050" u="none" cap="none" strike="noStrike">
                          <a:solidFill>
                            <a:srgbClr val="569CD6"/>
                          </a:solidFill>
                          <a:latin typeface="Consolas"/>
                          <a:ea typeface="Consolas"/>
                          <a:cs typeface="Consolas"/>
                          <a:sym typeface="Consolas"/>
                        </a:rPr>
                        <a: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excerpt</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section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Posts</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h1</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renderPosts</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569CD6"/>
                          </a:solidFill>
                          <a:latin typeface="Consolas"/>
                          <a:ea typeface="Consolas"/>
                          <a:cs typeface="Consolas"/>
                          <a:sym typeface="Consolas"/>
                        </a:rPr>
                        <a:t>section</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export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PostsPage</a:t>
                      </a:r>
                      <a:endParaRPr sz="1050" u="none" cap="none" strike="noStrike">
                        <a:solidFill>
                          <a:srgbClr val="6A9955"/>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397" name="Google Shape;397;p5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398" name="Google Shape;398;p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(30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969225" y="2207663"/>
          <a:ext cx="3000000" cy="3000000"/>
        </p:xfrm>
        <a:graphic>
          <a:graphicData uri="http://schemas.openxmlformats.org/drawingml/2006/table">
            <a:tbl>
              <a:tblPr>
                <a:noFill/>
                <a:tableStyleId>{C9970B08-81AC-4EAD-B045-763466F367CB}</a:tableStyleId>
              </a:tblPr>
              <a:tblGrid>
                <a:gridCol w="10155975"/>
              </a:tblGrid>
              <a:tr h="43367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What is Redux?</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Redux is a state container for JavaScript applications. Normally with React, you manage state at a component level, and pass state around via props. With Redux, the entire state of your application is managed in one immutable object. Every update to the Redux state results in a copy of sections of the state, plus the new change.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Redux was originally created by Dan Abramov and Andrew Clark.</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Why should I use Redux?</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Easily manage global state - access or update any part of the state from any Redux-connected component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Easily keep track of changes with Redux DevTools - any action or state change is tracked and easy to follow with Redux. The fact that the entire state of the application is tracked with each change means you can easily do time-travel debugging to move back and forth between changes.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downside to Redux is that there's a lot of initial boilerplate to set up and maintain (especially if you use plain Redux without Redux Toolkit). A smaller application may not need Redux and may instead benefit from simply using the Context API for global state needs.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Terminology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Redux has a few that are likely unfamiliar, so we are just going to define them all up front to make it easy to refer back to them. It would be good to read through all the definitions just to get exposure and an idea of them in your head first.</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Actions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Reducers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Store</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Dispatch</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Connect</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Action</a:t>
                      </a:r>
                      <a:endParaRPr b="1"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 action sends data from your application to the Redux store. An action is conventionally an object with two properties: type and (optional) payload. The type is generally an uppercase string (assigned to a constant) that describes the action. The payload is additional data that may be passed.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969225" y="2207663"/>
          <a:ext cx="3000000" cy="3000000"/>
        </p:xfrm>
        <a:graphic>
          <a:graphicData uri="http://schemas.openxmlformats.org/drawingml/2006/table">
            <a:tbl>
              <a:tblPr>
                <a:noFill/>
                <a:tableStyleId>{C9970B08-81AC-4EAD-B045-763466F367CB}</a:tableStyleId>
              </a:tblPr>
              <a:tblGrid>
                <a:gridCol w="10155975"/>
              </a:tblGrid>
              <a:tr h="11446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DELETE_TODO</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E9178"/>
                          </a:solidFill>
                          <a:latin typeface="Consolas"/>
                          <a:ea typeface="Consolas"/>
                          <a:cs typeface="Consolas"/>
                          <a:sym typeface="Consolas"/>
                        </a:rPr>
                        <a:t>'posts/deleteTodo'</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DELETE_TODO</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8C8C8"/>
                          </a:solidFill>
                          <a:latin typeface="Consolas"/>
                          <a:ea typeface="Consolas"/>
                          <a:cs typeface="Consolas"/>
                          <a:sym typeface="Consolas"/>
                        </a:rPr>
                        <a:t>payload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0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 action creator is a function that returns an action.</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780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deleteTodo</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DELETE_TODO</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payload: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780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Reducers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reducer is a function that takes two parameters: state and action. A reducer is immutable and always returns a copy of the entire state. A reducer typically consists of a switch statement that goes through all the possible action types.</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969225" y="1887063"/>
          <a:ext cx="3000000" cy="3000000"/>
        </p:xfrm>
        <a:graphic>
          <a:graphicData uri="http://schemas.openxmlformats.org/drawingml/2006/table">
            <a:tbl>
              <a:tblPr>
                <a:noFill/>
                <a:tableStyleId>{C9970B08-81AC-4EAD-B045-763466F367CB}</a:tableStyleId>
              </a:tblPr>
              <a:tblGrid>
                <a:gridCol w="10155975"/>
              </a:tblGrid>
              <a:tr h="11446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 =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todos:</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1</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'Eat'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a:t>
                      </a:r>
                      <a:r>
                        <a:rPr lang="en-US" sz="1050" u="none" cap="none" strike="noStrike">
                          <a:solidFill>
                            <a:srgbClr val="B5CEA8"/>
                          </a:solidFill>
                          <a:latin typeface="Consolas"/>
                          <a:ea typeface="Consolas"/>
                          <a:cs typeface="Consolas"/>
                          <a:sym typeface="Consolas"/>
                        </a:rPr>
                        <a:t>2</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text:</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'Sleep'</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loading:</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hasErrors:</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false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function</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todoReducer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4FC1FF"/>
                          </a:solidFill>
                          <a:latin typeface="Consolas"/>
                          <a:ea typeface="Consolas"/>
                          <a:cs typeface="Consolas"/>
                          <a:sym typeface="Consolas"/>
                        </a:rPr>
                        <a:t>initialState</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switch</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type</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case</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DELETE_TODO</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todos: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todos</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filter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todo</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todo</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id</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action</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payload</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default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return</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state</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7543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Store</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Redux application state lives in the store, which is initialized with a reducer. When used with React, a &lt;Provider&gt; exists to wrap the application, and anything within the Provider can have access to Redux.</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1018013" y="1691913"/>
          <a:ext cx="3000000" cy="3000000"/>
        </p:xfrm>
        <a:graphic>
          <a:graphicData uri="http://schemas.openxmlformats.org/drawingml/2006/table">
            <a:tbl>
              <a:tblPr>
                <a:noFill/>
                <a:tableStyleId>{C9970B08-81AC-4EAD-B045-763466F367CB}</a:tableStyleId>
              </a:tblPr>
              <a:tblGrid>
                <a:gridCol w="10155975"/>
              </a:tblGrid>
              <a:tr h="11446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createStore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'redux'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Provider</a:t>
                      </a:r>
                      <a:r>
                        <a:rPr lang="en-US" sz="1050" u="none" cap="none" strike="noStrike">
                          <a:solidFill>
                            <a:srgbClr val="D4D4D4"/>
                          </a:solidFill>
                          <a:latin typeface="Consolas"/>
                          <a:ea typeface="Consolas"/>
                          <a:cs typeface="Consolas"/>
                          <a:sym typeface="Consolas"/>
                        </a:rPr>
                        <a:t> }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'react-redux'</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C586C0"/>
                          </a:solidFill>
                          <a:latin typeface="Consolas"/>
                          <a:ea typeface="Consolas"/>
                          <a:cs typeface="Consolas"/>
                          <a:sym typeface="Consolas"/>
                        </a:rPr>
                        <a:t>import</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reducer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C586C0"/>
                          </a:solidFill>
                          <a:latin typeface="Consolas"/>
                          <a:ea typeface="Consolas"/>
                          <a:cs typeface="Consolas"/>
                          <a:sym typeface="Consolas"/>
                        </a:rPr>
                        <a:t>from</a:t>
                      </a:r>
                      <a:r>
                        <a:rPr lang="en-US" sz="1050" u="none" cap="none" strike="noStrike">
                          <a:solidFill>
                            <a:srgbClr val="D4D4D4"/>
                          </a:solidFill>
                          <a:latin typeface="Consolas"/>
                          <a:ea typeface="Consolas"/>
                          <a:cs typeface="Consolas"/>
                          <a:sym typeface="Consolas"/>
                        </a:rPr>
                        <a:t> </a:t>
                      </a:r>
                      <a:r>
                        <a:rPr lang="en-US" sz="1050" u="none" cap="none" strike="noStrike">
                          <a:solidFill>
                            <a:srgbClr val="CE9178"/>
                          </a:solidFill>
                          <a:latin typeface="Consolas"/>
                          <a:ea typeface="Consolas"/>
                          <a:cs typeface="Consolas"/>
                          <a:sym typeface="Consolas"/>
                        </a:rPr>
                        <a:t>'./reducers'</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4FC1FF"/>
                          </a:solidFill>
                          <a:latin typeface="Consolas"/>
                          <a:ea typeface="Consolas"/>
                          <a:cs typeface="Consolas"/>
                          <a:sym typeface="Consolas"/>
                        </a:rPr>
                        <a:t>store</a:t>
                      </a:r>
                      <a:r>
                        <a:rPr lang="en-US" sz="1050" u="none" cap="none" strike="noStrike">
                          <a:solidFill>
                            <a:srgbClr val="D4D4D4"/>
                          </a:solidFill>
                          <a:latin typeface="Consolas"/>
                          <a:ea typeface="Consolas"/>
                          <a:cs typeface="Consolas"/>
                          <a:sym typeface="Consolas"/>
                        </a:rPr>
                        <a:t> = </a:t>
                      </a:r>
                      <a:r>
                        <a:rPr lang="en-US" sz="1050" u="none" cap="none" strike="noStrike">
                          <a:solidFill>
                            <a:srgbClr val="DCDCAA"/>
                          </a:solidFill>
                          <a:latin typeface="Consolas"/>
                          <a:ea typeface="Consolas"/>
                          <a:cs typeface="Consolas"/>
                          <a:sym typeface="Consolas"/>
                        </a:rPr>
                        <a:t>createStore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reducer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CDCAA"/>
                          </a:solidFill>
                          <a:latin typeface="Consolas"/>
                          <a:ea typeface="Consolas"/>
                          <a:cs typeface="Consolas"/>
                          <a:sym typeface="Consolas"/>
                        </a:rPr>
                        <a:t>render</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Provider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store</a:t>
                      </a:r>
                      <a:r>
                        <a:rPr lang="en-US" sz="1050" u="none" cap="none" strike="noStrike">
                          <a:solidFill>
                            <a:srgbClr val="D4D4D4"/>
                          </a:solidFill>
                          <a:latin typeface="Consolas"/>
                          <a:ea typeface="Consolas"/>
                          <a:cs typeface="Consolas"/>
                          <a:sym typeface="Consolas"/>
                        </a:rPr>
                        <a:t>=</a:t>
                      </a:r>
                      <a:r>
                        <a:rPr lang="en-US" sz="1050" u="none" cap="none" strike="noStrike">
                          <a:solidFill>
                            <a:srgbClr val="569CD6"/>
                          </a:solidFill>
                          <a:latin typeface="Consolas"/>
                          <a:ea typeface="Consolas"/>
                          <a:cs typeface="Consolas"/>
                          <a:sym typeface="Consolas"/>
                        </a:rPr>
                        <a:t>{</a:t>
                      </a:r>
                      <a:r>
                        <a:rPr lang="en-US" sz="1050" u="none" cap="none" strike="noStrike">
                          <a:solidFill>
                            <a:srgbClr val="4FC1FF"/>
                          </a:solidFill>
                          <a:latin typeface="Consolas"/>
                          <a:ea typeface="Consolas"/>
                          <a:cs typeface="Consolas"/>
                          <a:sym typeface="Consolas"/>
                        </a:rPr>
                        <a:t>store</a:t>
                      </a:r>
                      <a:r>
                        <a:rPr lang="en-US" sz="1050" u="none" cap="none" strike="noStrike">
                          <a:solidFill>
                            <a:srgbClr val="569CD6"/>
                          </a:solidFill>
                          <a:latin typeface="Consolas"/>
                          <a:ea typeface="Consolas"/>
                          <a:cs typeface="Consolas"/>
                          <a:sym typeface="Consolas"/>
                        </a:rPr>
                        <a:t>}</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/&gt;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808080"/>
                          </a:solidFill>
                          <a:latin typeface="Consolas"/>
                          <a:ea typeface="Consolas"/>
                          <a:cs typeface="Consolas"/>
                          <a:sym typeface="Consolas"/>
                        </a:rPr>
                        <a:t>&lt;/</a:t>
                      </a:r>
                      <a:r>
                        <a:rPr lang="en-US" sz="1050" u="none" cap="none" strike="noStrike">
                          <a:solidFill>
                            <a:srgbClr val="4EC9B0"/>
                          </a:solidFill>
                          <a:latin typeface="Consolas"/>
                          <a:ea typeface="Consolas"/>
                          <a:cs typeface="Consolas"/>
                          <a:sym typeface="Consolas"/>
                        </a:rPr>
                        <a:t>Provider</a:t>
                      </a:r>
                      <a:r>
                        <a:rPr lang="en-US" sz="1050" u="none" cap="none" strike="noStrike">
                          <a:solidFill>
                            <a:srgbClr val="808080"/>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document</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getElementById</a:t>
                      </a:r>
                      <a:r>
                        <a:rPr lang="en-US" sz="1050" u="none" cap="none" strike="noStrike">
                          <a:solidFill>
                            <a:srgbClr val="D4D4D4"/>
                          </a:solidFill>
                          <a:latin typeface="Consolas"/>
                          <a:ea typeface="Consolas"/>
                          <a:cs typeface="Consolas"/>
                          <a:sym typeface="Consolas"/>
                        </a:rPr>
                        <a:t>(</a:t>
                      </a:r>
                      <a:r>
                        <a:rPr lang="en-US" sz="1050" u="none" cap="none" strike="noStrike">
                          <a:solidFill>
                            <a:srgbClr val="CE9178"/>
                          </a:solidFill>
                          <a:latin typeface="Consolas"/>
                          <a:ea typeface="Consolas"/>
                          <a:cs typeface="Consolas"/>
                          <a:sym typeface="Consolas"/>
                        </a:rPr>
                        <a:t>'root'</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7543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Dispatch</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dispatch is a method available on the store object that accepts an object which is used to update the Redux state. Usually, this object is the result of invoking an action creator</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7543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569CD6"/>
                          </a:solidFill>
                          <a:latin typeface="Consolas"/>
                          <a:ea typeface="Consolas"/>
                          <a:cs typeface="Consolas"/>
                          <a:sym typeface="Consolas"/>
                        </a:rPr>
                        <a:t>const</a:t>
                      </a: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Component</a:t>
                      </a:r>
                      <a:r>
                        <a:rPr lang="en-US" sz="1050" u="none" cap="none" strike="noStrike">
                          <a:solidFill>
                            <a:srgbClr val="D4D4D4"/>
                          </a:solidFill>
                          <a:latin typeface="Consolas"/>
                          <a:ea typeface="Consolas"/>
                          <a:cs typeface="Consolas"/>
                          <a:sym typeface="Consolas"/>
                        </a:rPr>
                        <a:t> = ({ </a:t>
                      </a:r>
                      <a:r>
                        <a:rPr lang="en-US" sz="1050" u="none" cap="none" strike="noStrike">
                          <a:solidFill>
                            <a:srgbClr val="9CDCFE"/>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 })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useEffect</a:t>
                      </a:r>
                      <a:r>
                        <a:rPr lang="en-US" sz="1050" u="none" cap="none" strike="noStrike">
                          <a:solidFill>
                            <a:srgbClr val="D4D4D4"/>
                          </a:solidFill>
                          <a:latin typeface="Consolas"/>
                          <a:ea typeface="Consolas"/>
                          <a:cs typeface="Consolas"/>
                          <a:sym typeface="Consolas"/>
                        </a:rPr>
                        <a:t>(() </a:t>
                      </a:r>
                      <a:r>
                        <a:rPr lang="en-US" sz="1050" u="none" cap="none" strike="noStrike">
                          <a:solidFill>
                            <a:srgbClr val="569CD6"/>
                          </a:solidFill>
                          <a:latin typeface="Consolas"/>
                          <a:ea typeface="Consolas"/>
                          <a:cs typeface="Consolas"/>
                          <a:sym typeface="Consolas"/>
                        </a:rPr>
                        <a:t>=&gt;</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a:t>
                      </a:r>
                      <a:r>
                        <a:rPr lang="en-US" sz="1050" u="none" cap="none" strike="noStrike">
                          <a:solidFill>
                            <a:srgbClr val="DCDCAA"/>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r>
                        <a:rPr lang="en-US" sz="1050" u="none" cap="none" strike="noStrike">
                          <a:solidFill>
                            <a:srgbClr val="DCDCAA"/>
                          </a:solidFill>
                          <a:latin typeface="Consolas"/>
                          <a:ea typeface="Consolas"/>
                          <a:cs typeface="Consolas"/>
                          <a:sym typeface="Consolas"/>
                        </a:rPr>
                        <a:t>deleteTodo</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  }, [</a:t>
                      </a:r>
                      <a:r>
                        <a:rPr lang="en-US" sz="1050" u="none" cap="none" strike="noStrike">
                          <a:solidFill>
                            <a:srgbClr val="9CDCFE"/>
                          </a:solidFill>
                          <a:latin typeface="Consolas"/>
                          <a:ea typeface="Consolas"/>
                          <a:cs typeface="Consolas"/>
                          <a:sym typeface="Consolas"/>
                        </a:rPr>
                        <a:t>dispatch</a:t>
                      </a:r>
                      <a:r>
                        <a:rPr lang="en-US" sz="1050" u="none" cap="none" strike="noStrike">
                          <a:solidFill>
                            <a:srgbClr val="D4D4D4"/>
                          </a:solidFill>
                          <a:latin typeface="Consolas"/>
                          <a:ea typeface="Consolas"/>
                          <a:cs typeface="Consolas"/>
                          <a:sym typeface="Consolas"/>
                        </a:rPr>
                        <a:t>])</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D4D4D4"/>
                          </a:solidFill>
                          <a:latin typeface="Consolas"/>
                          <a:ea typeface="Consolas"/>
                          <a:cs typeface="Consolas"/>
                          <a:sym typeface="Consolas"/>
                        </a:rPr>
                        <a:t>}</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7543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Connect</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connect() function is one typical way to connect React to Redux. A connected component is sometimes referred to as a container.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Okay, that about covers it for the major terms of Redux. It can be overwhelming to read the terminology without any context, so let's begin.</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Getting Started</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ease of getting started quickly, our example uses Create React App to set up the environment.</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Redux</a:t>
            </a:r>
            <a:endParaRPr sz="3300"/>
          </a:p>
        </p:txBody>
      </p:sp>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1018013" y="1691913"/>
          <a:ext cx="3000000" cy="3000000"/>
        </p:xfrm>
        <a:graphic>
          <a:graphicData uri="http://schemas.openxmlformats.org/drawingml/2006/table">
            <a:tbl>
              <a:tblPr>
                <a:noFill/>
                <a:tableStyleId>{C9970B08-81AC-4EAD-B045-763466F367CB}</a:tableStyleId>
              </a:tblPr>
              <a:tblGrid>
                <a:gridCol w="10155975"/>
              </a:tblGrid>
              <a:tr h="46165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npx</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create</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app</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redux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tutorial</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cd</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redux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tutorial</a:t>
                      </a:r>
                      <a:endParaRPr sz="1050" u="none" cap="none" strike="noStrike">
                        <a:solidFill>
                          <a:srgbClr val="C586C0"/>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75437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Redux requires a few dependencies.</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Redux - Core library</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React Redux - React bindings for Redux</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Redux Thunk - Async middleware for Redux</a:t>
                      </a:r>
                      <a:endParaRPr sz="1200" u="none" cap="none" strike="noStrike">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Redux DevTools Extension - Connects Redux app to Redux DevTools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yarn add or npm i them, and I'll be using react-router-dom as well, but that's it for extra dependencies.</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75437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npm</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i</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redux</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redux</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redux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thunk</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redux</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devtools</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extension</a:t>
                      </a:r>
                      <a:r>
                        <a:rPr lang="en-US" sz="1050" u="none" cap="none" strike="noStrike">
                          <a:solidFill>
                            <a:srgbClr val="D4D4D4"/>
                          </a:solidFill>
                          <a:latin typeface="Consolas"/>
                          <a:ea typeface="Consolas"/>
                          <a:cs typeface="Consolas"/>
                          <a:sym typeface="Consolas"/>
                        </a:rPr>
                        <a:t> \</a:t>
                      </a:r>
                      <a:endParaRPr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react</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router</a:t>
                      </a:r>
                      <a:r>
                        <a:rPr lang="en-US" sz="1050" u="none" cap="none" strike="noStrike">
                          <a:solidFill>
                            <a:srgbClr val="D4D4D4"/>
                          </a:solidFill>
                          <a:latin typeface="Consolas"/>
                          <a:ea typeface="Consolas"/>
                          <a:cs typeface="Consolas"/>
                          <a:sym typeface="Consolas"/>
                        </a:rPr>
                        <a:t>-</a:t>
                      </a:r>
                      <a:r>
                        <a:rPr lang="en-US" sz="1050" u="none" cap="none" strike="noStrike">
                          <a:solidFill>
                            <a:srgbClr val="9CDCFE"/>
                          </a:solidFill>
                          <a:latin typeface="Consolas"/>
                          <a:ea typeface="Consolas"/>
                          <a:cs typeface="Consolas"/>
                          <a:sym typeface="Consolas"/>
                        </a:rPr>
                        <a:t>dom</a:t>
                      </a:r>
                      <a:endParaRPr sz="1050" u="none" cap="none" strike="noStrike">
                        <a:solidFill>
                          <a:srgbClr val="569CD6"/>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01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And delete all the boilerplate. We'll add everything we need from scratch instead.</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501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rgbClr val="9CDCFE"/>
                          </a:solidFill>
                          <a:latin typeface="Consolas"/>
                          <a:ea typeface="Consolas"/>
                          <a:cs typeface="Consolas"/>
                          <a:sym typeface="Consolas"/>
                        </a:rPr>
                        <a:t>mkdir</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actions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components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pages</a:t>
                      </a:r>
                      <a:r>
                        <a:rPr lang="en-US" sz="1050" u="none" cap="none" strike="noStrike">
                          <a:solidFill>
                            <a:srgbClr val="D4D4D4"/>
                          </a:solidFill>
                          <a:latin typeface="Consolas"/>
                          <a:ea typeface="Consolas"/>
                          <a:cs typeface="Consolas"/>
                          <a:sym typeface="Consolas"/>
                        </a:rPr>
                        <a:t> </a:t>
                      </a:r>
                      <a:r>
                        <a:rPr lang="en-US" sz="1050" u="none" cap="none" strike="noStrike">
                          <a:solidFill>
                            <a:srgbClr val="9CDCFE"/>
                          </a:solidFill>
                          <a:latin typeface="Consolas"/>
                          <a:ea typeface="Consolas"/>
                          <a:cs typeface="Consolas"/>
                          <a:sym typeface="Consolas"/>
                        </a:rPr>
                        <a:t>reducers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3501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And we'll bring back index.js, App.js, and index.css. Create these files.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at this point your project directory tree looks like this.</a:t>
                      </a:r>
                      <a:endParaRPr sz="1050" u="none" cap="none" strike="noStrike">
                        <a:solidFill>
                          <a:srgbClr val="9CDCFE"/>
                        </a:solidFill>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4B20436F-767A-4F56-9291-238EF89EFC29}"/>
</file>

<file path=customXml/itemProps2.xml><?xml version="1.0" encoding="utf-8"?>
<ds:datastoreItem xmlns:ds="http://schemas.openxmlformats.org/officeDocument/2006/customXml" ds:itemID="{684668BE-EA04-40B1-82D6-FDD316082EFF}"/>
</file>

<file path=customXml/itemProps3.xml><?xml version="1.0" encoding="utf-8"?>
<ds:datastoreItem xmlns:ds="http://schemas.openxmlformats.org/officeDocument/2006/customXml" ds:itemID="{4AF8EAC5-AC9D-4AB7-AD79-475344BC39BD}"/>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