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48AA8E3-3B92-4234-82D3-9FB197BF1A93}">
  <a:tblStyle styleId="{348AA8E3-3B92-4234-82D3-9FB197BF1A93}"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8" Type="http://schemas.openxmlformats.org/officeDocument/2006/relationships/slide" Target="slides/slide3.xml"/><Relationship Id="rId18" Type="http://schemas.openxmlformats.org/officeDocument/2006/relationships/customXml" Target="../customXml/item3.xml"/><Relationship Id="rId3" Type="http://schemas.openxmlformats.org/officeDocument/2006/relationships/tableStyles" Target="tableStyles.xml"/><Relationship Id="rId12" Type="http://schemas.openxmlformats.org/officeDocument/2006/relationships/slide" Target="slides/slide7.xml"/><Relationship Id="rId7" Type="http://schemas.openxmlformats.org/officeDocument/2006/relationships/slide" Target="slides/slide2.xml"/><Relationship Id="rId17" Type="http://schemas.openxmlformats.org/officeDocument/2006/relationships/customXml" Target="../customXml/item2.xml"/><Relationship Id="rId2" Type="http://schemas.openxmlformats.org/officeDocument/2006/relationships/presProps" Target="presProps.xml"/><Relationship Id="rId16" Type="http://schemas.openxmlformats.org/officeDocument/2006/relationships/customXml" Target="../customXml/item1.xml"/><Relationship Id="rId11" Type="http://schemas.openxmlformats.org/officeDocument/2006/relationships/slide" Target="slides/slide6.xml"/><Relationship Id="rId1" Type="http://schemas.openxmlformats.org/officeDocument/2006/relationships/theme" Target="theme/theme1.xml"/><Relationship Id="rId6" Type="http://schemas.openxmlformats.org/officeDocument/2006/relationships/slide" Target="slides/slide1.xml"/><Relationship Id="rId15" Type="http://schemas.openxmlformats.org/officeDocument/2006/relationships/slide" Target="slides/slide10.xml"/><Relationship Id="rId5" Type="http://schemas.openxmlformats.org/officeDocument/2006/relationships/notesMaster" Target="notesMasters/notesMaster1.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9.pn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9.png"/><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pic>
        <p:nvPicPr>
          <p:cNvPr id="20" name="Google Shape;20;p2"/>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21" name="Google Shape;21;p2"/>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22" name="Google Shape;22;p2"/>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mparison">
  <p:cSld name="Three Comparison">
    <p:spTree>
      <p:nvGrpSpPr>
        <p:cNvPr id="77" name="Shape 77"/>
        <p:cNvGrpSpPr/>
        <p:nvPr/>
      </p:nvGrpSpPr>
      <p:grpSpPr>
        <a:xfrm>
          <a:off x="0" y="0"/>
          <a:ext cx="0" cy="0"/>
          <a:chOff x="0" y="0"/>
          <a:chExt cx="0" cy="0"/>
        </a:xfrm>
      </p:grpSpPr>
      <p:sp>
        <p:nvSpPr>
          <p:cNvPr id="78" name="Google Shape;78;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 type="body"/>
          </p:nvPr>
        </p:nvSpPr>
        <p:spPr>
          <a:xfrm>
            <a:off x="10972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0" name="Google Shape;80;p11"/>
          <p:cNvSpPr txBox="1"/>
          <p:nvPr>
            <p:ph idx="2" type="body"/>
          </p:nvPr>
        </p:nvSpPr>
        <p:spPr>
          <a:xfrm>
            <a:off x="10972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1" name="Google Shape;81;p11"/>
          <p:cNvSpPr txBox="1"/>
          <p:nvPr>
            <p:ph idx="3" type="body"/>
          </p:nvPr>
        </p:nvSpPr>
        <p:spPr>
          <a:xfrm>
            <a:off x="45064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2" name="Google Shape;82;p11"/>
          <p:cNvSpPr txBox="1"/>
          <p:nvPr>
            <p:ph idx="4" type="body"/>
          </p:nvPr>
        </p:nvSpPr>
        <p:spPr>
          <a:xfrm>
            <a:off x="45064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83" name="Google Shape;83;p11"/>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84" name="Google Shape;84;p11"/>
          <p:cNvSpPr txBox="1"/>
          <p:nvPr>
            <p:ph idx="5" type="body"/>
          </p:nvPr>
        </p:nvSpPr>
        <p:spPr>
          <a:xfrm>
            <a:off x="7915680" y="1850285"/>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5" name="Google Shape;85;p11"/>
          <p:cNvSpPr txBox="1"/>
          <p:nvPr>
            <p:ph idx="6" type="body"/>
          </p:nvPr>
        </p:nvSpPr>
        <p:spPr>
          <a:xfrm>
            <a:off x="7915680" y="2586567"/>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1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8" name="Shape 88"/>
        <p:cNvGrpSpPr/>
        <p:nvPr/>
      </p:nvGrpSpPr>
      <p:grpSpPr>
        <a:xfrm>
          <a:off x="0" y="0"/>
          <a:ext cx="0" cy="0"/>
          <a:chOff x="0" y="0"/>
          <a:chExt cx="0" cy="0"/>
        </a:xfrm>
      </p:grpSpPr>
      <p:sp>
        <p:nvSpPr>
          <p:cNvPr id="89" name="Google Shape;89;p1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1" name="Shape 91"/>
        <p:cNvGrpSpPr/>
        <p:nvPr/>
      </p:nvGrpSpPr>
      <p:grpSpPr>
        <a:xfrm>
          <a:off x="0" y="0"/>
          <a:ext cx="0" cy="0"/>
          <a:chOff x="0" y="0"/>
          <a:chExt cx="0" cy="0"/>
        </a:xfrm>
      </p:grpSpPr>
      <p:sp>
        <p:nvSpPr>
          <p:cNvPr id="92" name="Google Shape;92;p13"/>
          <p:cNvSpPr/>
          <p:nvPr/>
        </p:nvSpPr>
        <p:spPr>
          <a:xfrm>
            <a:off x="8141209" y="0"/>
            <a:ext cx="4050791"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3" name="Google Shape;93;p13"/>
          <p:cNvCxnSpPr/>
          <p:nvPr/>
        </p:nvCxnSpPr>
        <p:spPr>
          <a:xfrm>
            <a:off x="8322906" y="2699177"/>
            <a:ext cx="3030894" cy="0"/>
          </a:xfrm>
          <a:prstGeom prst="straightConnector1">
            <a:avLst/>
          </a:prstGeom>
          <a:noFill/>
          <a:ln cap="sq" cmpd="sng" w="76200">
            <a:solidFill>
              <a:schemeClr val="lt2"/>
            </a:solidFill>
            <a:prstDash val="solid"/>
            <a:round/>
            <a:headEnd len="sm" w="sm" type="none"/>
            <a:tailEnd len="sm" w="sm" type="none"/>
          </a:ln>
        </p:spPr>
      </p:cxnSp>
      <p:sp>
        <p:nvSpPr>
          <p:cNvPr id="94" name="Google Shape;94;p13"/>
          <p:cNvSpPr txBox="1"/>
          <p:nvPr>
            <p:ph type="title"/>
          </p:nvPr>
        </p:nvSpPr>
        <p:spPr>
          <a:xfrm>
            <a:off x="8322906" y="415635"/>
            <a:ext cx="3030894"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Arial"/>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3"/>
          <p:cNvSpPr txBox="1"/>
          <p:nvPr>
            <p:ph idx="1" type="body"/>
          </p:nvPr>
        </p:nvSpPr>
        <p:spPr>
          <a:xfrm>
            <a:off x="691342" y="731520"/>
            <a:ext cx="7277001"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6" name="Google Shape;96;p13"/>
          <p:cNvSpPr txBox="1"/>
          <p:nvPr>
            <p:ph idx="2" type="body"/>
          </p:nvPr>
        </p:nvSpPr>
        <p:spPr>
          <a:xfrm>
            <a:off x="8322906" y="2747356"/>
            <a:ext cx="3030894"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7" name="Google Shape;97;p1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9" name="Shape 99"/>
        <p:cNvGrpSpPr/>
        <p:nvPr/>
      </p:nvGrpSpPr>
      <p:grpSpPr>
        <a:xfrm>
          <a:off x="0" y="0"/>
          <a:ext cx="0" cy="0"/>
          <a:chOff x="0" y="0"/>
          <a:chExt cx="0" cy="0"/>
        </a:xfrm>
      </p:grpSpPr>
      <p:sp>
        <p:nvSpPr>
          <p:cNvPr id="100" name="Google Shape;100;p14"/>
          <p:cNvSpPr/>
          <p:nvPr>
            <p:ph idx="2" type="pic"/>
          </p:nvPr>
        </p:nvSpPr>
        <p:spPr>
          <a:xfrm>
            <a:off x="15" y="0"/>
            <a:ext cx="12191985" cy="4600574"/>
          </a:xfrm>
          <a:prstGeom prst="rect">
            <a:avLst/>
          </a:prstGeom>
          <a:noFill/>
          <a:ln>
            <a:noFill/>
          </a:ln>
        </p:spPr>
      </p:sp>
      <p:sp>
        <p:nvSpPr>
          <p:cNvPr id="101" name="Google Shape;101;p14"/>
          <p:cNvSpPr/>
          <p:nvPr/>
        </p:nvSpPr>
        <p:spPr>
          <a:xfrm>
            <a:off x="0" y="4600575"/>
            <a:ext cx="12188825" cy="2257425"/>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4"/>
          <p:cNvSpPr txBox="1"/>
          <p:nvPr>
            <p:ph type="title"/>
          </p:nvPr>
        </p:nvSpPr>
        <p:spPr>
          <a:xfrm>
            <a:off x="924115" y="4766395"/>
            <a:ext cx="10343769" cy="668611"/>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4"/>
          <p:cNvSpPr txBox="1"/>
          <p:nvPr>
            <p:ph idx="1" type="body"/>
          </p:nvPr>
        </p:nvSpPr>
        <p:spPr>
          <a:xfrm>
            <a:off x="924115" y="5435006"/>
            <a:ext cx="10343769" cy="757852"/>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000000"/>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04" name="Google Shape;104;p14"/>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05" name="Google Shape;105;p14"/>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06" name="Google Shape;106;p14"/>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07" name="Google Shape;107;p14"/>
          <p:cNvCxnSpPr/>
          <p:nvPr/>
        </p:nvCxnSpPr>
        <p:spPr>
          <a:xfrm>
            <a:off x="920940" y="5406763"/>
            <a:ext cx="10346944" cy="0"/>
          </a:xfrm>
          <a:prstGeom prst="straightConnector1">
            <a:avLst/>
          </a:prstGeom>
          <a:noFill/>
          <a:ln cap="sq" cmpd="sng" w="76200">
            <a:solidFill>
              <a:schemeClr val="accent1"/>
            </a:solidFill>
            <a:prstDash val="solid"/>
            <a:round/>
            <a:headEnd len="sm" w="sm" type="none"/>
            <a:tailEnd len="sm" w="sm" type="none"/>
          </a:ln>
        </p:spPr>
      </p:cxnSp>
      <p:sp>
        <p:nvSpPr>
          <p:cNvPr id="108" name="Google Shape;108;p1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icture with Caption" showMasterSp="0">
  <p:cSld name="Square Picture with Caption">
    <p:spTree>
      <p:nvGrpSpPr>
        <p:cNvPr id="110" name="Shape 110"/>
        <p:cNvGrpSpPr/>
        <p:nvPr/>
      </p:nvGrpSpPr>
      <p:grpSpPr>
        <a:xfrm>
          <a:off x="0" y="0"/>
          <a:ext cx="0" cy="0"/>
          <a:chOff x="0" y="0"/>
          <a:chExt cx="0" cy="0"/>
        </a:xfrm>
      </p:grpSpPr>
      <p:sp>
        <p:nvSpPr>
          <p:cNvPr id="111" name="Google Shape;111;p15"/>
          <p:cNvSpPr/>
          <p:nvPr>
            <p:ph idx="2" type="pic"/>
          </p:nvPr>
        </p:nvSpPr>
        <p:spPr>
          <a:xfrm>
            <a:off x="5391150" y="0"/>
            <a:ext cx="6864856" cy="6864856"/>
          </a:xfrm>
          <a:prstGeom prst="rect">
            <a:avLst/>
          </a:prstGeom>
          <a:noFill/>
          <a:ln>
            <a:noFill/>
          </a:ln>
        </p:spPr>
      </p:sp>
      <p:sp>
        <p:nvSpPr>
          <p:cNvPr id="112" name="Google Shape;112;p15"/>
          <p:cNvSpPr/>
          <p:nvPr/>
        </p:nvSpPr>
        <p:spPr>
          <a:xfrm>
            <a:off x="0" y="0"/>
            <a:ext cx="5391149" cy="6858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5"/>
          <p:cNvSpPr txBox="1"/>
          <p:nvPr>
            <p:ph type="title"/>
          </p:nvPr>
        </p:nvSpPr>
        <p:spPr>
          <a:xfrm>
            <a:off x="838200" y="645505"/>
            <a:ext cx="424815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5"/>
          <p:cNvSpPr txBox="1"/>
          <p:nvPr>
            <p:ph idx="1" type="body"/>
          </p:nvPr>
        </p:nvSpPr>
        <p:spPr>
          <a:xfrm>
            <a:off x="838200" y="2977226"/>
            <a:ext cx="424815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15" name="Google Shape;115;p15"/>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16" name="Google Shape;116;p15"/>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17" name="Google Shape;117;p15"/>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18" name="Google Shape;118;p15"/>
          <p:cNvCxnSpPr/>
          <p:nvPr/>
        </p:nvCxnSpPr>
        <p:spPr>
          <a:xfrm>
            <a:off x="838200" y="2885289"/>
            <a:ext cx="4248150" cy="0"/>
          </a:xfrm>
          <a:prstGeom prst="straightConnector1">
            <a:avLst/>
          </a:prstGeom>
          <a:noFill/>
          <a:ln cap="sq" cmpd="sng" w="76200">
            <a:solidFill>
              <a:schemeClr val="accent1"/>
            </a:solidFill>
            <a:prstDash val="solid"/>
            <a:round/>
            <a:headEnd len="sm" w="sm" type="none"/>
            <a:tailEnd len="sm" w="sm" type="none"/>
          </a:ln>
        </p:spPr>
      </p:cxnSp>
      <p:sp>
        <p:nvSpPr>
          <p:cNvPr id="119" name="Google Shape;119;p1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cSld name="End">
    <p:bg>
      <p:bgPr>
        <a:solidFill>
          <a:schemeClr val="accent1"/>
        </a:solidFill>
      </p:bgPr>
    </p:bg>
    <p:spTree>
      <p:nvGrpSpPr>
        <p:cNvPr id="121" name="Shape 121"/>
        <p:cNvGrpSpPr/>
        <p:nvPr/>
      </p:nvGrpSpPr>
      <p:grpSpPr>
        <a:xfrm>
          <a:off x="0" y="0"/>
          <a:ext cx="0" cy="0"/>
          <a:chOff x="0" y="0"/>
          <a:chExt cx="0" cy="0"/>
        </a:xfrm>
      </p:grpSpPr>
      <p:sp>
        <p:nvSpPr>
          <p:cNvPr id="122" name="Google Shape;122;p1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24" name="Google Shape;124;p16"/>
          <p:cNvCxnSpPr/>
          <p:nvPr/>
        </p:nvCxnSpPr>
        <p:spPr>
          <a:xfrm>
            <a:off x="1171575" y="4343400"/>
            <a:ext cx="9906000" cy="0"/>
          </a:xfrm>
          <a:prstGeom prst="straightConnector1">
            <a:avLst/>
          </a:prstGeom>
          <a:noFill/>
          <a:ln cap="sq" cmpd="sng" w="76200">
            <a:solidFill>
              <a:schemeClr val="lt2"/>
            </a:solidFill>
            <a:prstDash val="solid"/>
            <a:round/>
            <a:headEnd len="sm" w="sm" type="none"/>
            <a:tailEnd len="sm" w="sm" type="none"/>
          </a:ln>
        </p:spPr>
      </p:cxnSp>
      <p:sp>
        <p:nvSpPr>
          <p:cNvPr id="125" name="Google Shape;125;p1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ernate" showMasterSp="0">
  <p:cSld name="Title Slide - Alternate">
    <p:bg>
      <p:bgPr>
        <a:blipFill>
          <a:blip r:embed="rId2">
            <a:alphaModFix/>
          </a:blip>
          <a:stretch>
            <a:fillRect/>
          </a:stretch>
        </a:blipFill>
      </p:bgPr>
    </p:bg>
    <p:spTree>
      <p:nvGrpSpPr>
        <p:cNvPr id="127" name="Shape 127"/>
        <p:cNvGrpSpPr/>
        <p:nvPr/>
      </p:nvGrpSpPr>
      <p:grpSpPr>
        <a:xfrm>
          <a:off x="0" y="0"/>
          <a:ext cx="0" cy="0"/>
          <a:chOff x="0" y="0"/>
          <a:chExt cx="0" cy="0"/>
        </a:xfrm>
      </p:grpSpPr>
      <p:sp>
        <p:nvSpPr>
          <p:cNvPr id="128" name="Google Shape;128;p17"/>
          <p:cNvSpPr/>
          <p:nvPr/>
        </p:nvSpPr>
        <p:spPr>
          <a:xfrm>
            <a:off x="0" y="5598621"/>
            <a:ext cx="12192000" cy="12593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17"/>
          <p:cNvSpPr txBox="1"/>
          <p:nvPr>
            <p:ph type="ctrTitle"/>
          </p:nvPr>
        </p:nvSpPr>
        <p:spPr>
          <a:xfrm>
            <a:off x="1097280" y="1645920"/>
            <a:ext cx="10058400" cy="4275486"/>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0" name="Google Shape;130;p17"/>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131" name="Google Shape;131;p17"/>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132" name="Google Shape;132;p17"/>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
        <p:nvSpPr>
          <p:cNvPr id="133" name="Google Shape;133;p17"/>
          <p:cNvSpPr txBox="1"/>
          <p:nvPr>
            <p:ph idx="1" type="subTitle"/>
          </p:nvPr>
        </p:nvSpPr>
        <p:spPr>
          <a:xfrm>
            <a:off x="1097280" y="228600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34" name="Google Shape;134;p17"/>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8"/>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38" name="Google Shape;138;p1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19"/>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9"/>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3" name="Google Shape;143;p1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ajor" showMasterSp="0">
  <p:cSld name="Section Separator - Major">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3"/>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5" name="Google Shape;25;p3"/>
          <p:cNvPicPr preferRelativeResize="0"/>
          <p:nvPr/>
        </p:nvPicPr>
        <p:blipFill rotWithShape="1">
          <a:blip r:embed="rId3">
            <a:alphaModFix/>
          </a:blip>
          <a:srcRect b="8933" l="6481" r="3738" t="7062"/>
          <a:stretch/>
        </p:blipFill>
        <p:spPr>
          <a:xfrm>
            <a:off x="1097280" y="6481397"/>
            <a:ext cx="569369" cy="180000"/>
          </a:xfrm>
          <a:prstGeom prst="rect">
            <a:avLst/>
          </a:prstGeom>
          <a:noFill/>
          <a:ln>
            <a:noFill/>
          </a:ln>
        </p:spPr>
      </p:pic>
      <p:pic>
        <p:nvPicPr>
          <p:cNvPr id="26" name="Google Shape;26;p3"/>
          <p:cNvPicPr preferRelativeResize="0"/>
          <p:nvPr/>
        </p:nvPicPr>
        <p:blipFill rotWithShape="1">
          <a:blip r:embed="rId4">
            <a:alphaModFix/>
          </a:blip>
          <a:srcRect b="0" l="0" r="0" t="0"/>
          <a:stretch/>
        </p:blipFill>
        <p:spPr>
          <a:xfrm>
            <a:off x="1799100" y="6391397"/>
            <a:ext cx="375522" cy="360000"/>
          </a:xfrm>
          <a:prstGeom prst="rect">
            <a:avLst/>
          </a:prstGeom>
          <a:noFill/>
          <a:ln>
            <a:noFill/>
          </a:ln>
        </p:spPr>
      </p:pic>
      <p:pic>
        <p:nvPicPr>
          <p:cNvPr id="27" name="Google Shape;27;p3"/>
          <p:cNvPicPr preferRelativeResize="0"/>
          <p:nvPr/>
        </p:nvPicPr>
        <p:blipFill rotWithShape="1">
          <a:blip r:embed="rId5">
            <a:alphaModFix/>
          </a:blip>
          <a:srcRect b="0" l="0" r="0" t="0"/>
          <a:stretch/>
        </p:blipFill>
        <p:spPr>
          <a:xfrm>
            <a:off x="5687115" y="6391397"/>
            <a:ext cx="817770" cy="270000"/>
          </a:xfrm>
          <a:prstGeom prst="rect">
            <a:avLst/>
          </a:prstGeom>
          <a:noFill/>
          <a:ln>
            <a:noFill/>
          </a:ln>
        </p:spPr>
      </p:pic>
      <p:sp>
        <p:nvSpPr>
          <p:cNvPr id="28" name="Google Shape;28;p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33" name="Google Shape;33;p4"/>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4" name="Google Shape;34;p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8" name="Google Shape;38;p5"/>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9" name="Google Shape;39;p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inor">
  <p:cSld name="Section Separator - Minor">
    <p:bg>
      <p:bgPr>
        <a:solidFill>
          <a:schemeClr val="lt1"/>
        </a:solidFill>
      </p:bgPr>
    </p:bg>
    <p:spTree>
      <p:nvGrpSpPr>
        <p:cNvPr id="41" name="Shape 41"/>
        <p:cNvGrpSpPr/>
        <p:nvPr/>
      </p:nvGrpSpPr>
      <p:grpSpPr>
        <a:xfrm>
          <a:off x="0" y="0"/>
          <a:ext cx="0" cy="0"/>
          <a:chOff x="0" y="0"/>
          <a:chExt cx="0" cy="0"/>
        </a:xfrm>
      </p:grpSpPr>
      <p:sp>
        <p:nvSpPr>
          <p:cNvPr id="42" name="Google Shape;42;p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44" name="Google Shape;44;p6"/>
          <p:cNvCxnSpPr/>
          <p:nvPr/>
        </p:nvCxnSpPr>
        <p:spPr>
          <a:xfrm>
            <a:off x="1171575" y="4343400"/>
            <a:ext cx="9906000" cy="0"/>
          </a:xfrm>
          <a:prstGeom prst="straightConnector1">
            <a:avLst/>
          </a:prstGeom>
          <a:noFill/>
          <a:ln cap="sq" cmpd="sng" w="152400">
            <a:solidFill>
              <a:schemeClr val="accent1"/>
            </a:solidFill>
            <a:prstDash val="solid"/>
            <a:round/>
            <a:headEnd len="sm" w="sm" type="none"/>
            <a:tailEnd len="sm" w="sm" type="none"/>
          </a:ln>
        </p:spPr>
      </p:cxnSp>
      <p:sp>
        <p:nvSpPr>
          <p:cNvPr id="45" name="Google Shape;45;p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Point">
  <p:cSld name="Key Point">
    <p:bg>
      <p:bgPr>
        <a:solidFill>
          <a:schemeClr val="lt1"/>
        </a:solidFill>
      </p:bgPr>
    </p:bg>
    <p:spTree>
      <p:nvGrpSpPr>
        <p:cNvPr id="47" name="Shape 47"/>
        <p:cNvGrpSpPr/>
        <p:nvPr/>
      </p:nvGrpSpPr>
      <p:grpSpPr>
        <a:xfrm>
          <a:off x="0" y="0"/>
          <a:ext cx="0" cy="0"/>
          <a:chOff x="0" y="0"/>
          <a:chExt cx="0" cy="0"/>
        </a:xfrm>
      </p:grpSpPr>
      <p:sp>
        <p:nvSpPr>
          <p:cNvPr id="48" name="Google Shape;48;p7"/>
          <p:cNvSpPr txBox="1"/>
          <p:nvPr>
            <p:ph type="ctrTitle"/>
          </p:nvPr>
        </p:nvSpPr>
        <p:spPr>
          <a:xfrm>
            <a:off x="1097280" y="758951"/>
            <a:ext cx="10058400" cy="5146549"/>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49" name="Google Shape;49;p7"/>
          <p:cNvCxnSpPr/>
          <p:nvPr/>
        </p:nvCxnSpPr>
        <p:spPr>
          <a:xfrm>
            <a:off x="1143000" y="5895975"/>
            <a:ext cx="10012680" cy="9525"/>
          </a:xfrm>
          <a:prstGeom prst="straightConnector1">
            <a:avLst/>
          </a:prstGeom>
          <a:noFill/>
          <a:ln cap="sq" cmpd="sng" w="152400">
            <a:solidFill>
              <a:schemeClr val="accent1"/>
            </a:solidFill>
            <a:prstDash val="solid"/>
            <a:round/>
            <a:headEnd len="sm" w="sm" type="none"/>
            <a:tailEnd len="sm" w="sm" type="none"/>
          </a:ln>
        </p:spPr>
      </p:cxnSp>
      <p:sp>
        <p:nvSpPr>
          <p:cNvPr id="50" name="Google Shape;50;p7"/>
          <p:cNvSpPr txBox="1"/>
          <p:nvPr/>
        </p:nvSpPr>
        <p:spPr>
          <a:xfrm>
            <a:off x="10393193" y="167670"/>
            <a:ext cx="1114426" cy="1569660"/>
          </a:xfrm>
          <a:prstGeom prst="rect">
            <a:avLst/>
          </a:prstGeom>
          <a:noFill/>
          <a:ln>
            <a:noFill/>
          </a:ln>
          <a:effectLst>
            <a:outerShdw blurRad="63500" sx="102000" rotWithShape="0" algn="ctr" sy="102000">
              <a:srgbClr val="D9D9D9">
                <a:alpha val="40000"/>
              </a:srgb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chemeClr val="accent1"/>
                </a:solidFill>
                <a:latin typeface="Arial"/>
                <a:ea typeface="Arial"/>
                <a:cs typeface="Arial"/>
                <a:sym typeface="Arial"/>
              </a:rPr>
              <a:t>🢇</a:t>
            </a:r>
            <a:endParaRPr b="1" i="0" sz="9600" u="none" cap="none" strike="noStrike">
              <a:solidFill>
                <a:schemeClr val="accent1"/>
              </a:solidFill>
              <a:latin typeface="Arial"/>
              <a:ea typeface="Arial"/>
              <a:cs typeface="Arial"/>
              <a:sym typeface="Arial"/>
            </a:endParaRPr>
          </a:p>
        </p:txBody>
      </p:sp>
      <p:sp>
        <p:nvSpPr>
          <p:cNvPr id="51" name="Google Shape;51;p7"/>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6" name="Google Shape;56;p8"/>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57" name="Google Shape;57;p8"/>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58" name="Google Shape;58;p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60" name="Shape 60"/>
        <p:cNvGrpSpPr/>
        <p:nvPr/>
      </p:nvGrpSpPr>
      <p:grpSpPr>
        <a:xfrm>
          <a:off x="0" y="0"/>
          <a:ext cx="0" cy="0"/>
          <a:chOff x="0" y="0"/>
          <a:chExt cx="0" cy="0"/>
        </a:xfrm>
      </p:grpSpPr>
      <p:sp>
        <p:nvSpPr>
          <p:cNvPr id="61" name="Google Shape;61;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 type="body"/>
          </p:nvPr>
        </p:nvSpPr>
        <p:spPr>
          <a:xfrm>
            <a:off x="1097279"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3" name="Google Shape;63;p9"/>
          <p:cNvSpPr txBox="1"/>
          <p:nvPr>
            <p:ph idx="2" type="body"/>
          </p:nvPr>
        </p:nvSpPr>
        <p:spPr>
          <a:xfrm>
            <a:off x="79156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64" name="Google Shape;64;p9"/>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65" name="Google Shape;65;p9"/>
          <p:cNvSpPr txBox="1"/>
          <p:nvPr>
            <p:ph idx="3" type="body"/>
          </p:nvPr>
        </p:nvSpPr>
        <p:spPr>
          <a:xfrm>
            <a:off x="45064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6" name="Google Shape;66;p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1" name="Google Shape;71;p10"/>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2" name="Google Shape;72;p10"/>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3" name="Google Shape;73;p10"/>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74" name="Google Shape;74;p10"/>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75" name="Google Shape;75;p10"/>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22" Type="http://schemas.openxmlformats.org/officeDocument/2006/relationships/theme" Target="../theme/theme1.xml"/><Relationship Id="rId10" Type="http://schemas.openxmlformats.org/officeDocument/2006/relationships/slideLayout" Target="../slideLayouts/slideLayout7.xml"/><Relationship Id="rId21" Type="http://schemas.openxmlformats.org/officeDocument/2006/relationships/slideLayout" Target="../slideLayouts/slideLayout18.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7.png"/><Relationship Id="rId2" Type="http://schemas.openxmlformats.org/officeDocument/2006/relationships/image" Target="../media/image9.png"/><Relationship Id="rId3" Type="http://schemas.openxmlformats.org/officeDocument/2006/relationships/image" Target="../media/image2.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656565"/>
                </a:solidFill>
                <a:latin typeface="Arial"/>
                <a:ea typeface="Arial"/>
                <a:cs typeface="Arial"/>
                <a:sym typeface="Arial"/>
              </a:defRPr>
            </a:lvl9pPr>
          </a:lstStyle>
          <a:p/>
        </p:txBody>
      </p:sp>
      <p:pic>
        <p:nvPicPr>
          <p:cNvPr id="12" name="Google Shape;12;p1"/>
          <p:cNvPicPr preferRelativeResize="0"/>
          <p:nvPr/>
        </p:nvPicPr>
        <p:blipFill rotWithShape="1">
          <a:blip r:embed="rId1">
            <a:alphaModFix/>
          </a:blip>
          <a:srcRect b="8933" l="6481" r="3738" t="7062"/>
          <a:stretch/>
        </p:blipFill>
        <p:spPr>
          <a:xfrm>
            <a:off x="1097280" y="6481397"/>
            <a:ext cx="569369" cy="180000"/>
          </a:xfrm>
          <a:prstGeom prst="rect">
            <a:avLst/>
          </a:prstGeom>
          <a:noFill/>
          <a:ln>
            <a:noFill/>
          </a:ln>
        </p:spPr>
      </p:pic>
      <p:pic>
        <p:nvPicPr>
          <p:cNvPr id="13" name="Google Shape;13;p1"/>
          <p:cNvPicPr preferRelativeResize="0"/>
          <p:nvPr/>
        </p:nvPicPr>
        <p:blipFill rotWithShape="1">
          <a:blip r:embed="rId2">
            <a:alphaModFix/>
          </a:blip>
          <a:srcRect b="0" l="0" r="0" t="0"/>
          <a:stretch/>
        </p:blipFill>
        <p:spPr>
          <a:xfrm>
            <a:off x="1799100" y="6391397"/>
            <a:ext cx="375522" cy="360000"/>
          </a:xfrm>
          <a:prstGeom prst="rect">
            <a:avLst/>
          </a:prstGeom>
          <a:noFill/>
          <a:ln>
            <a:noFill/>
          </a:ln>
        </p:spPr>
      </p:pic>
      <p:pic>
        <p:nvPicPr>
          <p:cNvPr id="14" name="Google Shape;14;p1"/>
          <p:cNvPicPr preferRelativeResize="0"/>
          <p:nvPr/>
        </p:nvPicPr>
        <p:blipFill rotWithShape="1">
          <a:blip r:embed="rId3">
            <a:alphaModFix/>
          </a:blip>
          <a:srcRect b="0" l="0" r="0" t="0"/>
          <a:stretch/>
        </p:blipFill>
        <p:spPr>
          <a:xfrm>
            <a:off x="5687115" y="6391397"/>
            <a:ext cx="817770" cy="270000"/>
          </a:xfrm>
          <a:prstGeom prst="rect">
            <a:avLst/>
          </a:prstGeom>
          <a:noFill/>
          <a:ln>
            <a:noFill/>
          </a:ln>
        </p:spPr>
      </p:pic>
      <p:sp>
        <p:nvSpPr>
          <p:cNvPr id="15" name="Google Shape;15;p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FFFFFF"/>
              </a:buClr>
              <a:buSzPts val="7200"/>
              <a:buFont typeface="Arial"/>
              <a:buNone/>
            </a:pPr>
            <a:r>
              <a:rPr lang="en-US" sz="2900"/>
              <a:t>1_Reactjs-5: React Frameworks - NextJS and Project - SYNC (1 hour 40 minutes)</a:t>
            </a:r>
            <a:endParaRPr sz="2900"/>
          </a:p>
        </p:txBody>
      </p:sp>
      <p:sp>
        <p:nvSpPr>
          <p:cNvPr id="150" name="Google Shape;150;p20"/>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MEAN/MERN STACK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Closing (5 mins)</a:t>
            </a:r>
            <a:endParaRPr/>
          </a:p>
        </p:txBody>
      </p:sp>
      <p:sp>
        <p:nvSpPr>
          <p:cNvPr id="218" name="Google Shape;218;p2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219" name="Google Shape;219;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Opening (5 mins)</a:t>
            </a:r>
            <a:endParaRPr/>
          </a:p>
        </p:txBody>
      </p:sp>
      <p:sp>
        <p:nvSpPr>
          <p:cNvPr id="156" name="Google Shape;156;p2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57" name="Google Shape;15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Learning Objectives:</a:t>
            </a:r>
            <a:endParaRPr/>
          </a:p>
        </p:txBody>
      </p:sp>
      <p:sp>
        <p:nvSpPr>
          <p:cNvPr id="163" name="Google Shape;163;p2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1400"/>
              </a:spcBef>
              <a:spcAft>
                <a:spcPts val="0"/>
              </a:spcAft>
              <a:buSzPts val="1800"/>
              <a:buNone/>
            </a:pPr>
            <a:r>
              <a:t/>
            </a:r>
            <a:endParaRPr/>
          </a:p>
          <a:p>
            <a:pPr indent="-144780" lvl="1" marL="384048" rtl="0" algn="l">
              <a:lnSpc>
                <a:spcPct val="100000"/>
              </a:lnSpc>
              <a:spcBef>
                <a:spcPts val="0"/>
              </a:spcBef>
              <a:spcAft>
                <a:spcPts val="0"/>
              </a:spcAft>
              <a:buClr>
                <a:srgbClr val="000000"/>
              </a:buClr>
              <a:buSzPts val="1200"/>
              <a:buFont typeface="Times New Roman"/>
              <a:buChar char="►"/>
            </a:pPr>
            <a:r>
              <a:rPr lang="en-US" sz="2000"/>
              <a:t>Introduction to NextJS</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Create a project with NextJS</a:t>
            </a:r>
            <a:endParaRPr sz="2000"/>
          </a:p>
          <a:p>
            <a:pPr indent="0" lvl="0" marL="0" rtl="0" algn="l">
              <a:lnSpc>
                <a:spcPct val="100000"/>
              </a:lnSpc>
              <a:spcBef>
                <a:spcPts val="0"/>
              </a:spcBef>
              <a:spcAft>
                <a:spcPts val="0"/>
              </a:spcAft>
              <a:buSzPts val="1800"/>
              <a:buNone/>
            </a:pPr>
            <a:r>
              <a:t/>
            </a:r>
            <a:endParaRPr sz="2000"/>
          </a:p>
          <a:p>
            <a:pPr indent="0" lvl="0" marL="914400"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p:txBody>
      </p:sp>
      <p:sp>
        <p:nvSpPr>
          <p:cNvPr id="164" name="Google Shape;164;p2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65" name="Google Shape;16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Content (1 hr 20 mins)</a:t>
            </a:r>
            <a:endParaRPr/>
          </a:p>
        </p:txBody>
      </p:sp>
      <p:sp>
        <p:nvSpPr>
          <p:cNvPr id="171" name="Google Shape;171;p2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72" name="Google Shape;172;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React Frameworks - NextJS</a:t>
            </a:r>
            <a:endParaRPr sz="3300"/>
          </a:p>
        </p:txBody>
      </p:sp>
      <p:sp>
        <p:nvSpPr>
          <p:cNvPr id="178" name="Google Shape;178;p2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79" name="Google Shape;179;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0" name="Google Shape;180;p24"/>
          <p:cNvGraphicFramePr/>
          <p:nvPr/>
        </p:nvGraphicFramePr>
        <p:xfrm>
          <a:off x="1018013" y="1901013"/>
          <a:ext cx="3000000" cy="3000000"/>
        </p:xfrm>
        <a:graphic>
          <a:graphicData uri="http://schemas.openxmlformats.org/drawingml/2006/table">
            <a:tbl>
              <a:tblPr>
                <a:noFill/>
                <a:tableStyleId>{348AA8E3-3B92-4234-82D3-9FB197BF1A93}</a:tableStyleId>
              </a:tblPr>
              <a:tblGrid>
                <a:gridCol w="10155975"/>
              </a:tblGrid>
              <a:tr h="4336700">
                <a:tc>
                  <a:txBody>
                    <a:bodyPr/>
                    <a:lstStyle/>
                    <a:p>
                      <a:pPr indent="0" lvl="0" marL="0" marR="0" rtl="0" algn="just">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Introduction</a:t>
                      </a:r>
                      <a:endParaRPr b="1" sz="1200" u="sng" cap="none" strike="noStrike">
                        <a:latin typeface="Times New Roman"/>
                        <a:ea typeface="Times New Roman"/>
                        <a:cs typeface="Times New Roman"/>
                        <a:sym typeface="Times New Roman"/>
                      </a:endParaRPr>
                    </a:p>
                    <a:p>
                      <a:pPr indent="-304800" lvl="0" marL="457200" marR="0" rtl="0" algn="just">
                        <a:lnSpc>
                          <a:spcPct val="100000"/>
                        </a:lnSpc>
                        <a:spcBef>
                          <a:spcPts val="30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Next.js is a react based framework. </a:t>
                      </a:r>
                      <a:endParaRPr sz="1200" u="none" cap="none" strike="noStrike">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It has powers to Develop beautiful Web application for different platform like Windows, Linux and mac.</a:t>
                      </a:r>
                      <a:endParaRPr sz="1200" u="none" cap="none" strike="noStrike">
                        <a:highlight>
                          <a:srgbClr val="FFFFFF"/>
                        </a:highlight>
                      </a:endParaRPr>
                    </a:p>
                    <a:p>
                      <a:pPr indent="-304800" lvl="0" marL="457200" marR="0" rtl="0" algn="just">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It provides the functionality of an entire suite of packages within a single next dependency.</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180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Next.js gives you:</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180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Page-based routing (create a page by putting components in /pages)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A built-in router (no need to install React Router)</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API routes (write backend code using Node.js in /pages/api)</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Super fast builds for development / production (see saved changes instantly)</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Image and font optimization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Built-in ESLint and TypeScript support</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60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60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Main Features:</a:t>
                      </a:r>
                      <a:endParaRPr b="1" sz="1200" u="none" cap="none" strike="noStrike">
                        <a:latin typeface="Times New Roman"/>
                        <a:ea typeface="Times New Roman"/>
                        <a:cs typeface="Times New Roman"/>
                        <a:sym typeface="Times New Roman"/>
                      </a:endParaRPr>
                    </a:p>
                    <a:p>
                      <a:pPr indent="-292100" lvl="0" marL="685800" marR="0" rtl="0" algn="l">
                        <a:lnSpc>
                          <a:spcPct val="100000"/>
                        </a:lnSpc>
                        <a:spcBef>
                          <a:spcPts val="0"/>
                        </a:spcBef>
                        <a:spcAft>
                          <a:spcPts val="0"/>
                        </a:spcAft>
                        <a:buClr>
                          <a:srgbClr val="000000"/>
                        </a:buClr>
                        <a:buSzPts val="1000"/>
                        <a:buFont typeface="Noto Sans Symbols"/>
                        <a:buChar char="●"/>
                      </a:pPr>
                      <a:r>
                        <a:rPr b="1" lang="en-US" sz="1200" u="none" cap="none" strike="noStrike">
                          <a:latin typeface="Times New Roman"/>
                          <a:ea typeface="Times New Roman"/>
                          <a:cs typeface="Times New Roman"/>
                          <a:sym typeface="Times New Roman"/>
                        </a:rPr>
                        <a:t>Hot Code Reloading</a:t>
                      </a:r>
                      <a:r>
                        <a:rPr lang="en-US" sz="1200" u="none" cap="none" strike="noStrike">
                          <a:latin typeface="Times New Roman"/>
                          <a:ea typeface="Times New Roman"/>
                          <a:cs typeface="Times New Roman"/>
                          <a:sym typeface="Times New Roman"/>
                        </a:rPr>
                        <a:t>: It automatically reloads the application when changes in the code get saved.</a:t>
                      </a:r>
                      <a:endParaRPr sz="1200" u="none" cap="none" strike="noStrike">
                        <a:latin typeface="Times New Roman"/>
                        <a:ea typeface="Times New Roman"/>
                        <a:cs typeface="Times New Roman"/>
                        <a:sym typeface="Times New Roman"/>
                      </a:endParaRPr>
                    </a:p>
                    <a:p>
                      <a:pPr indent="-292100" lvl="0" marL="685800" marR="0" rtl="0" algn="l">
                        <a:lnSpc>
                          <a:spcPct val="100000"/>
                        </a:lnSpc>
                        <a:spcBef>
                          <a:spcPts val="0"/>
                        </a:spcBef>
                        <a:spcAft>
                          <a:spcPts val="0"/>
                        </a:spcAft>
                        <a:buClr>
                          <a:srgbClr val="000000"/>
                        </a:buClr>
                        <a:buSzPts val="1000"/>
                        <a:buFont typeface="Noto Sans Symbols"/>
                        <a:buChar char="●"/>
                      </a:pPr>
                      <a:r>
                        <a:rPr b="1" lang="en-US" sz="1200" u="none" cap="none" strike="noStrike">
                          <a:latin typeface="Times New Roman"/>
                          <a:ea typeface="Times New Roman"/>
                          <a:cs typeface="Times New Roman"/>
                          <a:sym typeface="Times New Roman"/>
                        </a:rPr>
                        <a:t>Automatic Code Splitting</a:t>
                      </a:r>
                      <a:r>
                        <a:rPr lang="en-US" sz="1200" u="none" cap="none" strike="noStrike">
                          <a:latin typeface="Times New Roman"/>
                          <a:ea typeface="Times New Roman"/>
                          <a:cs typeface="Times New Roman"/>
                          <a:sym typeface="Times New Roman"/>
                        </a:rPr>
                        <a:t>: By this feature, every import in the code get bundled and served with each page. It means that unnecessary code never get loaded on the page.</a:t>
                      </a:r>
                      <a:endParaRPr sz="1200" u="none" cap="none" strike="noStrike">
                        <a:latin typeface="Times New Roman"/>
                        <a:ea typeface="Times New Roman"/>
                        <a:cs typeface="Times New Roman"/>
                        <a:sym typeface="Times New Roman"/>
                      </a:endParaRPr>
                    </a:p>
                    <a:p>
                      <a:pPr indent="-292100" lvl="0" marL="685800" marR="0" rtl="0" algn="l">
                        <a:lnSpc>
                          <a:spcPct val="100000"/>
                        </a:lnSpc>
                        <a:spcBef>
                          <a:spcPts val="0"/>
                        </a:spcBef>
                        <a:spcAft>
                          <a:spcPts val="0"/>
                        </a:spcAft>
                        <a:buClr>
                          <a:srgbClr val="000000"/>
                        </a:buClr>
                        <a:buSzPts val="1000"/>
                        <a:buFont typeface="Noto Sans Symbols"/>
                        <a:buChar char="●"/>
                      </a:pPr>
                      <a:r>
                        <a:rPr b="1" lang="en-US" sz="1200" u="none" cap="none" strike="noStrike">
                          <a:latin typeface="Times New Roman"/>
                          <a:ea typeface="Times New Roman"/>
                          <a:cs typeface="Times New Roman"/>
                          <a:sym typeface="Times New Roman"/>
                        </a:rPr>
                        <a:t>Ecosystem Compatibility</a:t>
                      </a:r>
                      <a:r>
                        <a:rPr lang="en-US" sz="1200" u="none" cap="none" strike="noStrike">
                          <a:latin typeface="Times New Roman"/>
                          <a:ea typeface="Times New Roman"/>
                          <a:cs typeface="Times New Roman"/>
                          <a:sym typeface="Times New Roman"/>
                        </a:rPr>
                        <a:t>: Compatible with JavaScript, Node and react.</a:t>
                      </a:r>
                      <a:endParaRPr sz="1200" u="none" cap="none" strike="noStrike">
                        <a:latin typeface="Times New Roman"/>
                        <a:ea typeface="Times New Roman"/>
                        <a:cs typeface="Times New Roman"/>
                        <a:sym typeface="Times New Roman"/>
                      </a:endParaRPr>
                    </a:p>
                    <a:p>
                      <a:pPr indent="-292100" lvl="0" marL="685800" marR="0" rtl="0" algn="l">
                        <a:lnSpc>
                          <a:spcPct val="100000"/>
                        </a:lnSpc>
                        <a:spcBef>
                          <a:spcPts val="0"/>
                        </a:spcBef>
                        <a:spcAft>
                          <a:spcPts val="0"/>
                        </a:spcAft>
                        <a:buClr>
                          <a:srgbClr val="000000"/>
                        </a:buClr>
                        <a:buSzPts val="1000"/>
                        <a:buFont typeface="Noto Sans Symbols"/>
                        <a:buChar char="●"/>
                      </a:pPr>
                      <a:r>
                        <a:rPr b="1" lang="en-US" sz="1200" u="none" cap="none" strike="noStrike">
                          <a:latin typeface="Times New Roman"/>
                          <a:ea typeface="Times New Roman"/>
                          <a:cs typeface="Times New Roman"/>
                          <a:sym typeface="Times New Roman"/>
                        </a:rPr>
                        <a:t>Server Rendering</a:t>
                      </a:r>
                      <a:r>
                        <a:rPr lang="en-US" sz="1200" u="none" cap="none" strike="noStrike">
                          <a:latin typeface="Times New Roman"/>
                          <a:ea typeface="Times New Roman"/>
                          <a:cs typeface="Times New Roman"/>
                          <a:sym typeface="Times New Roman"/>
                        </a:rPr>
                        <a:t>: Easily render react component on server before sending HTML to client.</a:t>
                      </a:r>
                      <a:endParaRPr sz="1200" u="none" cap="none" strike="noStrike">
                        <a:latin typeface="Times New Roman"/>
                        <a:ea typeface="Times New Roman"/>
                        <a:cs typeface="Times New Roman"/>
                        <a:sym typeface="Times New Roman"/>
                      </a:endParaRPr>
                    </a:p>
                    <a:p>
                      <a:pPr indent="-292100" lvl="0" marL="685800" marR="0" rtl="0" algn="l">
                        <a:lnSpc>
                          <a:spcPct val="100000"/>
                        </a:lnSpc>
                        <a:spcBef>
                          <a:spcPts val="0"/>
                        </a:spcBef>
                        <a:spcAft>
                          <a:spcPts val="0"/>
                        </a:spcAft>
                        <a:buClr>
                          <a:srgbClr val="000000"/>
                        </a:buClr>
                        <a:buSzPts val="1000"/>
                        <a:buFont typeface="Noto Sans Symbols"/>
                        <a:buChar char="●"/>
                      </a:pPr>
                      <a:r>
                        <a:rPr b="1" lang="en-US" sz="1200" u="none" cap="none" strike="noStrike">
                          <a:latin typeface="Times New Roman"/>
                          <a:ea typeface="Times New Roman"/>
                          <a:cs typeface="Times New Roman"/>
                          <a:sym typeface="Times New Roman"/>
                        </a:rPr>
                        <a:t>Styled-JSX</a:t>
                      </a:r>
                      <a:r>
                        <a:rPr lang="en-US" sz="1200" u="none" cap="none" strike="noStrike">
                          <a:latin typeface="Times New Roman"/>
                          <a:ea typeface="Times New Roman"/>
                          <a:cs typeface="Times New Roman"/>
                          <a:sym typeface="Times New Roman"/>
                        </a:rPr>
                        <a:t>: Styled-JSX allows you to write CSS directly inside JavaScript code</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React Frameworks - NextJS</a:t>
            </a:r>
            <a:endParaRPr sz="3300"/>
          </a:p>
        </p:txBody>
      </p:sp>
      <p:sp>
        <p:nvSpPr>
          <p:cNvPr id="186" name="Google Shape;186;p2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87" name="Google Shape;187;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8" name="Google Shape;188;p25"/>
          <p:cNvGraphicFramePr/>
          <p:nvPr/>
        </p:nvGraphicFramePr>
        <p:xfrm>
          <a:off x="1004063" y="1901013"/>
          <a:ext cx="3000000" cy="3000000"/>
        </p:xfrm>
        <a:graphic>
          <a:graphicData uri="http://schemas.openxmlformats.org/drawingml/2006/table">
            <a:tbl>
              <a:tblPr>
                <a:noFill/>
                <a:tableStyleId>{348AA8E3-3B92-4234-82D3-9FB197BF1A93}</a:tableStyleId>
              </a:tblPr>
              <a:tblGrid>
                <a:gridCol w="10169925"/>
              </a:tblGrid>
              <a:tr h="615000">
                <a:tc>
                  <a:txBody>
                    <a:bodyPr/>
                    <a:lstStyle/>
                    <a:p>
                      <a:pPr indent="-292100" lvl="0" marL="457200" marR="0" rtl="0" algn="l">
                        <a:lnSpc>
                          <a:spcPct val="100000"/>
                        </a:lnSpc>
                        <a:spcBef>
                          <a:spcPts val="0"/>
                        </a:spcBef>
                        <a:spcAft>
                          <a:spcPts val="0"/>
                        </a:spcAft>
                        <a:buClr>
                          <a:srgbClr val="000000"/>
                        </a:buClr>
                        <a:buSzPts val="1000"/>
                        <a:buFont typeface="Noto Sans Symbols"/>
                        <a:buChar char="●"/>
                      </a:pPr>
                      <a:r>
                        <a:rPr b="1" lang="en-US" sz="1200" u="none" cap="none" strike="noStrike">
                          <a:latin typeface="Times New Roman"/>
                          <a:ea typeface="Times New Roman"/>
                          <a:cs typeface="Times New Roman"/>
                          <a:sym typeface="Times New Roman"/>
                        </a:rPr>
                        <a:t>How to Create a Next.js App</a:t>
                      </a:r>
                      <a:endParaRPr b="1" sz="1200" u="none" cap="none" strike="noStrike">
                        <a:latin typeface="Times New Roman"/>
                        <a:ea typeface="Times New Roman"/>
                        <a:cs typeface="Times New Roman"/>
                        <a:sym typeface="Times New Roman"/>
                      </a:endParaRPr>
                    </a:p>
                    <a:p>
                      <a:pPr indent="-292100" lvl="0" marL="457200" marR="0" rtl="0" algn="l">
                        <a:lnSpc>
                          <a:spcPct val="100000"/>
                        </a:lnSpc>
                        <a:spcBef>
                          <a:spcPts val="240"/>
                        </a:spcBef>
                        <a:spcAft>
                          <a:spcPts val="0"/>
                        </a:spcAft>
                        <a:buClr>
                          <a:srgbClr val="000000"/>
                        </a:buClr>
                        <a:buSzPts val="1000"/>
                        <a:buFont typeface="Noto Sans Symbols"/>
                        <a:buChar char="●"/>
                      </a:pPr>
                      <a:r>
                        <a:rPr lang="en-US" sz="1200" u="none" cap="none" strike="noStrike">
                          <a:latin typeface="Times New Roman"/>
                          <a:ea typeface="Times New Roman"/>
                          <a:cs typeface="Times New Roman"/>
                          <a:sym typeface="Times New Roman"/>
                        </a:rPr>
                        <a:t>As we already have NPM installed, start any new Next project with the command:</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28045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npx create-next-app my-next-project</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2804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create-next-app is a package like Create React App, but for Next.js projects. In short, it gives us a Next project with all its dependencies installed (which are next, react, and react-dom) plus some dummy pages and styles.</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60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Next.js Scripts</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24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You currently find four main scripts listed in your package.json file: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28045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"scripts":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"dev": "next dev",</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"build": "next build",</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"start": "next start",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"lint": "next lint"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280450">
                <a:tc>
                  <a:txBody>
                    <a:bodyPr/>
                    <a:lstStyle/>
                    <a:p>
                      <a:pPr indent="-292100" lvl="0" marL="457200" marR="0" rtl="0" algn="l">
                        <a:lnSpc>
                          <a:spcPct val="100000"/>
                        </a:lnSpc>
                        <a:spcBef>
                          <a:spcPts val="0"/>
                        </a:spcBef>
                        <a:spcAft>
                          <a:spcPts val="0"/>
                        </a:spcAft>
                        <a:buClr>
                          <a:srgbClr val="000000"/>
                        </a:buClr>
                        <a:buSzPts val="1000"/>
                        <a:buFont typeface="Noto Sans Symbols"/>
                        <a:buChar char="●"/>
                      </a:pPr>
                      <a:r>
                        <a:rPr lang="en-US" sz="1200" u="none" cap="none" strike="noStrike">
                          <a:latin typeface="Times New Roman"/>
                          <a:ea typeface="Times New Roman"/>
                          <a:cs typeface="Times New Roman"/>
                          <a:sym typeface="Times New Roman"/>
                        </a:rPr>
                        <a:t>dev – runs a development server on localhost:3000</a:t>
                      </a:r>
                      <a:endParaRPr sz="1200" u="none" cap="none" strike="noStrike">
                        <a:latin typeface="Times New Roman"/>
                        <a:ea typeface="Times New Roman"/>
                        <a:cs typeface="Times New Roman"/>
                        <a:sym typeface="Times New Roman"/>
                      </a:endParaRPr>
                    </a:p>
                    <a:p>
                      <a:pPr indent="-292100" lvl="0" marL="457200" marR="0" rtl="0" algn="l">
                        <a:lnSpc>
                          <a:spcPct val="100000"/>
                        </a:lnSpc>
                        <a:spcBef>
                          <a:spcPts val="0"/>
                        </a:spcBef>
                        <a:spcAft>
                          <a:spcPts val="0"/>
                        </a:spcAft>
                        <a:buClr>
                          <a:srgbClr val="000000"/>
                        </a:buClr>
                        <a:buSzPts val="1000"/>
                        <a:buFont typeface="Noto Sans Symbols"/>
                        <a:buChar char="●"/>
                      </a:pPr>
                      <a:r>
                        <a:rPr lang="en-US" sz="1200" u="none" cap="none" strike="noStrike">
                          <a:latin typeface="Times New Roman"/>
                          <a:ea typeface="Times New Roman"/>
                          <a:cs typeface="Times New Roman"/>
                          <a:sym typeface="Times New Roman"/>
                        </a:rPr>
                        <a:t>build – creates a built application ready for deployment</a:t>
                      </a:r>
                      <a:endParaRPr sz="1200" u="none" cap="none" strike="noStrike">
                        <a:latin typeface="Times New Roman"/>
                        <a:ea typeface="Times New Roman"/>
                        <a:cs typeface="Times New Roman"/>
                        <a:sym typeface="Times New Roman"/>
                      </a:endParaRPr>
                    </a:p>
                    <a:p>
                      <a:pPr indent="-292100" lvl="0" marL="457200" marR="0" rtl="0" algn="l">
                        <a:lnSpc>
                          <a:spcPct val="100000"/>
                        </a:lnSpc>
                        <a:spcBef>
                          <a:spcPts val="0"/>
                        </a:spcBef>
                        <a:spcAft>
                          <a:spcPts val="0"/>
                        </a:spcAft>
                        <a:buClr>
                          <a:srgbClr val="000000"/>
                        </a:buClr>
                        <a:buSzPts val="1000"/>
                        <a:buFont typeface="Noto Sans Symbols"/>
                        <a:buChar char="●"/>
                      </a:pPr>
                      <a:r>
                        <a:rPr lang="en-US" sz="1200" u="none" cap="none" strike="noStrike">
                          <a:latin typeface="Times New Roman"/>
                          <a:ea typeface="Times New Roman"/>
                          <a:cs typeface="Times New Roman"/>
                          <a:sym typeface="Times New Roman"/>
                        </a:rPr>
                        <a:t>start – starts your built Next application (must run next build first)</a:t>
                      </a:r>
                      <a:endParaRPr sz="1200" u="none" cap="none" strike="noStrike">
                        <a:latin typeface="Times New Roman"/>
                        <a:ea typeface="Times New Roman"/>
                        <a:cs typeface="Times New Roman"/>
                        <a:sym typeface="Times New Roman"/>
                      </a:endParaRPr>
                    </a:p>
                    <a:p>
                      <a:pPr indent="-292100" lvl="0" marL="457200" marR="0" rtl="0" algn="l">
                        <a:lnSpc>
                          <a:spcPct val="100000"/>
                        </a:lnSpc>
                        <a:spcBef>
                          <a:spcPts val="0"/>
                        </a:spcBef>
                        <a:spcAft>
                          <a:spcPts val="0"/>
                        </a:spcAft>
                        <a:buClr>
                          <a:srgbClr val="000000"/>
                        </a:buClr>
                        <a:buSzPts val="1000"/>
                        <a:buFont typeface="Noto Sans Symbols"/>
                        <a:buChar char="●"/>
                      </a:pPr>
                      <a:r>
                        <a:rPr lang="en-US" sz="1200" u="none" cap="none" strike="noStrike">
                          <a:latin typeface="Times New Roman"/>
                          <a:ea typeface="Times New Roman"/>
                          <a:cs typeface="Times New Roman"/>
                          <a:sym typeface="Times New Roman"/>
                        </a:rPr>
                        <a:t>lint – will "lint" your Next project using the dev dependency ESLint to warn you if your written code needs to be fixed</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To run Next project in development, make sure you are in your project folder (my-next-project) and run the dev script:</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1066788" y="720069"/>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React Frameworks - NextJS</a:t>
            </a:r>
            <a:endParaRPr sz="3300"/>
          </a:p>
        </p:txBody>
      </p:sp>
      <p:sp>
        <p:nvSpPr>
          <p:cNvPr id="194" name="Google Shape;194;p2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95" name="Google Shape;195;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96" name="Google Shape;196;p26"/>
          <p:cNvGraphicFramePr/>
          <p:nvPr/>
        </p:nvGraphicFramePr>
        <p:xfrm>
          <a:off x="1011025" y="1592263"/>
          <a:ext cx="3000000" cy="3000000"/>
        </p:xfrm>
        <a:graphic>
          <a:graphicData uri="http://schemas.openxmlformats.org/drawingml/2006/table">
            <a:tbl>
              <a:tblPr>
                <a:noFill/>
                <a:tableStyleId>{348AA8E3-3B92-4234-82D3-9FB197BF1A93}</a:tableStyleId>
              </a:tblPr>
              <a:tblGrid>
                <a:gridCol w="10169925"/>
              </a:tblGrid>
              <a:tr h="3362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To run Next project in development, make sure you are in your project folder (my-next-project) and run the dev script:</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28045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npm run dev</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2804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After your project is up and running on localhost:3000, navigate there and you should see a default app.</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180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Pages and Routes: </a:t>
                      </a:r>
                      <a:r>
                        <a:rPr lang="en-US" sz="1200" u="none" cap="none" strike="noStrike">
                          <a:latin typeface="Times New Roman"/>
                          <a:ea typeface="Times New Roman"/>
                          <a:cs typeface="Times New Roman"/>
                          <a:sym typeface="Times New Roman"/>
                        </a:rPr>
                        <a:t>If want to add an About page to the app:</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28045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export default function About()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return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About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280450">
                <a:tc>
                  <a:txBody>
                    <a:bodyPr/>
                    <a:lstStyle/>
                    <a:p>
                      <a:pPr indent="-292100" lvl="0" marL="457200" marR="0" rtl="0" algn="l">
                        <a:lnSpc>
                          <a:spcPct val="100000"/>
                        </a:lnSpc>
                        <a:spcBef>
                          <a:spcPts val="0"/>
                        </a:spcBef>
                        <a:spcAft>
                          <a:spcPts val="0"/>
                        </a:spcAft>
                        <a:buClr>
                          <a:srgbClr val="000000"/>
                        </a:buClr>
                        <a:buSzPts val="1000"/>
                        <a:buFont typeface="Noto Sans Symbols"/>
                        <a:buChar char="●"/>
                      </a:pPr>
                      <a:r>
                        <a:rPr lang="en-US" sz="1200" u="none" cap="none" strike="noStrike">
                          <a:latin typeface="Times New Roman"/>
                          <a:ea typeface="Times New Roman"/>
                          <a:cs typeface="Times New Roman"/>
                          <a:sym typeface="Times New Roman"/>
                        </a:rPr>
                        <a:t>This is a great advantage because we no longer have to install a library like React Router that requires boilerplate such as a Router and Route component, among others.</a:t>
                      </a:r>
                      <a:endParaRPr sz="1200" u="none" cap="none" strike="noStrike">
                        <a:latin typeface="Times New Roman"/>
                        <a:ea typeface="Times New Roman"/>
                        <a:cs typeface="Times New Roman"/>
                        <a:sym typeface="Times New Roman"/>
                      </a:endParaRPr>
                    </a:p>
                    <a:p>
                      <a:pPr indent="-292100" lvl="0" marL="457200" marR="0" rtl="0" algn="l">
                        <a:lnSpc>
                          <a:spcPct val="100000"/>
                        </a:lnSpc>
                        <a:spcBef>
                          <a:spcPts val="0"/>
                        </a:spcBef>
                        <a:spcAft>
                          <a:spcPts val="0"/>
                        </a:spcAft>
                        <a:buClr>
                          <a:srgbClr val="000000"/>
                        </a:buClr>
                        <a:buSzPts val="1000"/>
                        <a:buFont typeface="Noto Sans Symbols"/>
                        <a:buChar char="●"/>
                      </a:pPr>
                      <a:r>
                        <a:rPr lang="en-US" sz="1200" u="none" cap="none" strike="noStrike">
                          <a:latin typeface="Times New Roman"/>
                          <a:ea typeface="Times New Roman"/>
                          <a:cs typeface="Times New Roman"/>
                          <a:sym typeface="Times New Roman"/>
                        </a:rPr>
                        <a:t>If you would like dynamic pages, which are in the same folder but have different slugs (such as blog posts), Next allows us to render the same page component by wrapping the filename in brackets. </a:t>
                      </a:r>
                      <a:endParaRPr sz="1200" u="none" cap="none" strike="noStrike">
                        <a:latin typeface="Times New Roman"/>
                        <a:ea typeface="Times New Roman"/>
                        <a:cs typeface="Times New Roman"/>
                        <a:sym typeface="Times New Roman"/>
                      </a:endParaRPr>
                    </a:p>
                    <a:p>
                      <a:pPr indent="-292100" lvl="0" marL="457200" marR="0" rtl="0" algn="l">
                        <a:lnSpc>
                          <a:spcPct val="100000"/>
                        </a:lnSpc>
                        <a:spcBef>
                          <a:spcPts val="0"/>
                        </a:spcBef>
                        <a:spcAft>
                          <a:spcPts val="0"/>
                        </a:spcAft>
                        <a:buClr>
                          <a:srgbClr val="000000"/>
                        </a:buClr>
                        <a:buSzPts val="1000"/>
                        <a:buFont typeface="Noto Sans Symbols"/>
                        <a:buChar char="●"/>
                      </a:pPr>
                      <a:r>
                        <a:rPr lang="en-US" sz="1200" u="none" cap="none" strike="noStrike">
                          <a:latin typeface="Times New Roman"/>
                          <a:ea typeface="Times New Roman"/>
                          <a:cs typeface="Times New Roman"/>
                          <a:sym typeface="Times New Roman"/>
                        </a:rPr>
                        <a:t>For example, to display blog posts according to a particular slug, we could drop a "blog" folder in pages with the filename: [slug].js:</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28045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import { useRouter } from 'next/router'</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if we navigate to localhost:3000/blog/123...</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export default function BlogPost()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const router = useRouter()</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const { slug } = router.query</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return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p</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Post: {slug}</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p</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 ...you'll see "Post: 123"</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1066788" y="720069"/>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React Frameworks - NextJS</a:t>
            </a:r>
            <a:endParaRPr sz="3300"/>
          </a:p>
        </p:txBody>
      </p:sp>
      <p:sp>
        <p:nvSpPr>
          <p:cNvPr id="202" name="Google Shape;202;p2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03" name="Google Shape;203;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04" name="Google Shape;204;p27"/>
          <p:cNvGraphicFramePr/>
          <p:nvPr/>
        </p:nvGraphicFramePr>
        <p:xfrm>
          <a:off x="1011025" y="1592263"/>
          <a:ext cx="3000000" cy="3000000"/>
        </p:xfrm>
        <a:graphic>
          <a:graphicData uri="http://schemas.openxmlformats.org/drawingml/2006/table">
            <a:tbl>
              <a:tblPr>
                <a:noFill/>
                <a:tableStyleId>{348AA8E3-3B92-4234-82D3-9FB197BF1A93}</a:tableStyleId>
              </a:tblPr>
              <a:tblGrid>
                <a:gridCol w="10169925"/>
              </a:tblGrid>
              <a:tr h="3362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In this example, it allows us to get the query parameters (the dynamic value) from router.query. The property name slug matches the dynamic name we gave our file: [</a:t>
                      </a:r>
                      <a:r>
                        <a:rPr b="1" lang="en-US" sz="1200" u="none" cap="none" strike="noStrike">
                          <a:latin typeface="Times New Roman"/>
                          <a:ea typeface="Times New Roman"/>
                          <a:cs typeface="Times New Roman"/>
                          <a:sym typeface="Times New Roman"/>
                        </a:rPr>
                        <a:t>slug</a:t>
                      </a:r>
                      <a:r>
                        <a:rPr lang="en-US" sz="1200" u="none" cap="none" strike="noStrike">
                          <a:latin typeface="Times New Roman"/>
                          <a:ea typeface="Times New Roman"/>
                          <a:cs typeface="Times New Roman"/>
                          <a:sym typeface="Times New Roman"/>
                        </a:rPr>
                        <a:t>].js.</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Links and Navigation</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24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Just as Next includes routes and routing, the framework also gives us a helpful Link component from next/link.</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It may look a bit unusual if you are coming from React Router, because it requires placing a traditional anchor tag link as a child and passing the </a:t>
                      </a:r>
                      <a:r>
                        <a:rPr b="1" lang="en-US" sz="1200" u="none" cap="none" strike="noStrike">
                          <a:latin typeface="Times New Roman"/>
                          <a:ea typeface="Times New Roman"/>
                          <a:cs typeface="Times New Roman"/>
                          <a:sym typeface="Times New Roman"/>
                        </a:rPr>
                        <a:t>href</a:t>
                      </a:r>
                      <a:r>
                        <a:rPr lang="en-US" sz="1200" u="none" cap="none" strike="noStrike">
                          <a:latin typeface="Times New Roman"/>
                          <a:ea typeface="Times New Roman"/>
                          <a:cs typeface="Times New Roman"/>
                          <a:sym typeface="Times New Roman"/>
                        </a:rPr>
                        <a:t> as a prop.</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28045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import Link from "next/link";</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export default function About()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return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About Me</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Link</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href</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a</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Home</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a</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F44747"/>
                          </a:solidFill>
                          <a:latin typeface="Consolas"/>
                          <a:ea typeface="Consolas"/>
                          <a:cs typeface="Consolas"/>
                          <a:sym typeface="Consolas"/>
                        </a:rPr>
                        <a:t>Link</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Link</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href</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"/blog/123"</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a</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My Blog Post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a</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F44747"/>
                          </a:solidFill>
                          <a:latin typeface="Consolas"/>
                          <a:ea typeface="Consolas"/>
                          <a:cs typeface="Consolas"/>
                          <a:sym typeface="Consolas"/>
                        </a:rPr>
                        <a:t>Link</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1011013" y="72005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React Frameworks - NextJS</a:t>
            </a:r>
            <a:endParaRPr sz="3300"/>
          </a:p>
        </p:txBody>
      </p:sp>
      <p:sp>
        <p:nvSpPr>
          <p:cNvPr id="210" name="Google Shape;210;p2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11" name="Google Shape;211;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12" name="Google Shape;212;p28"/>
          <p:cNvGraphicFramePr/>
          <p:nvPr/>
        </p:nvGraphicFramePr>
        <p:xfrm>
          <a:off x="1011025" y="1592263"/>
          <a:ext cx="3000000" cy="3000000"/>
        </p:xfrm>
        <a:graphic>
          <a:graphicData uri="http://schemas.openxmlformats.org/drawingml/2006/table">
            <a:tbl>
              <a:tblPr>
                <a:noFill/>
                <a:tableStyleId>{348AA8E3-3B92-4234-82D3-9FB197BF1A93}</a:tableStyleId>
              </a:tblPr>
              <a:tblGrid>
                <a:gridCol w="10169925"/>
              </a:tblGrid>
              <a:tr h="3362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API Routes</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24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One of the game-changers about Next is how is provides an all-in-one solution for creating full-stack React apps by giving you the ability to write server code using a feature called API routes. To write your backend, add a folder called "api" in /pages to create your own API that are ultimately executed as separate serverless functions.</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If we wanted to fetch data for our about page from /api/about, we would include a page called about.js in /pages/api</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28045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xport default function handler(req, res)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res.status(200).json({ name: "Reed Barger"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Theme1">
  <a:themeElements>
    <a:clrScheme name="TechLift 1">
      <a:dk1>
        <a:srgbClr val="333333"/>
      </a:dk1>
      <a:lt1>
        <a:srgbClr val="F2F2F2"/>
      </a:lt1>
      <a:dk2>
        <a:srgbClr val="273C75"/>
      </a:dk2>
      <a:lt2>
        <a:srgbClr val="FDB823"/>
      </a:lt2>
      <a:accent1>
        <a:srgbClr val="0BE881"/>
      </a:accent1>
      <a:accent2>
        <a:srgbClr val="FED330"/>
      </a:accent2>
      <a:accent3>
        <a:srgbClr val="0097E6"/>
      </a:accent3>
      <a:accent4>
        <a:srgbClr val="FA8231"/>
      </a:accent4>
      <a:accent5>
        <a:srgbClr val="8E44AD"/>
      </a:accent5>
      <a:accent6>
        <a:srgbClr val="FA8231"/>
      </a:accent6>
      <a:hlink>
        <a:srgbClr val="ED1B2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0D4CEB536B37499FF605EABBA1649A" ma:contentTypeVersion="18" ma:contentTypeDescription="Create a new document." ma:contentTypeScope="" ma:versionID="42284d3473392e3855eab728922f0527">
  <xsd:schema xmlns:xsd="http://www.w3.org/2001/XMLSchema" xmlns:xs="http://www.w3.org/2001/XMLSchema" xmlns:p="http://schemas.microsoft.com/office/2006/metadata/properties" xmlns:ns2="dffc2d62-02fd-49cb-8e37-7788bb0cad48" xmlns:ns3="80782c8c-842d-4d61-859b-2c968903b156" targetNamespace="http://schemas.microsoft.com/office/2006/metadata/properties" ma:root="true" ma:fieldsID="1062c1af6ef3b6ab203531a114db4c3f" ns2:_="" ns3:_="">
    <xsd:import namespace="dffc2d62-02fd-49cb-8e37-7788bb0cad48"/>
    <xsd:import namespace="80782c8c-842d-4d61-859b-2c968903b156"/>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OCR" minOccurs="0"/>
                <xsd:element ref="ns3:MediaServiceAutoKeyPoints" minOccurs="0"/>
                <xsd:element ref="ns3:MediaServiceKeyPoints" minOccurs="0"/>
                <xsd:element ref="ns3:MediaServiceGenerationTime" minOccurs="0"/>
                <xsd:element ref="ns3:MediaServiceEventHashCode"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c2d62-02fd-49cb-8e37-7788bb0cad4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4" nillable="true" ma:displayName="Taxonomy Catch All Column" ma:hidden="true" ma:list="{6ae76d3f-67b7-4fa4-a107-3a568caecef8}" ma:internalName="TaxCatchAll" ma:showField="CatchAllData" ma:web="dffc2d62-02fd-49cb-8e37-7788bb0cad4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0782c8c-842d-4d61-859b-2c968903b156"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ffba1a00-cd55-4846-a578-cb4195594600"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782c8c-842d-4d61-859b-2c968903b156">
      <Terms xmlns="http://schemas.microsoft.com/office/infopath/2007/PartnerControls"/>
    </lcf76f155ced4ddcb4097134ff3c332f>
    <TaxCatchAll xmlns="dffc2d62-02fd-49cb-8e37-7788bb0cad48" xsi:nil="true"/>
  </documentManagement>
</p:properties>
</file>

<file path=customXml/itemProps1.xml><?xml version="1.0" encoding="utf-8"?>
<ds:datastoreItem xmlns:ds="http://schemas.openxmlformats.org/officeDocument/2006/customXml" ds:itemID="{A03BFFAB-0DC7-44CC-8E59-03EDF553DD64}"/>
</file>

<file path=customXml/itemProps2.xml><?xml version="1.0" encoding="utf-8"?>
<ds:datastoreItem xmlns:ds="http://schemas.openxmlformats.org/officeDocument/2006/customXml" ds:itemID="{43CED248-0EF2-4DA6-84E5-C1CDBFBB15EB}"/>
</file>

<file path=customXml/itemProps3.xml><?xml version="1.0" encoding="utf-8"?>
<ds:datastoreItem xmlns:ds="http://schemas.openxmlformats.org/officeDocument/2006/customXml" ds:itemID="{097AF15F-36B9-4925-92A2-D0B6C8572655}"/>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0x0101004E0D4CEB536B37499FF605EABBA1649A</vt:lpwstr>
  </property>
</Properties>
</file>