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2C1759-DA37-40CC-847B-526E31BAD195}">
  <a:tblStyle styleId="{BB2C1759-DA37-40CC-847B-526E31BAD19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slide" Target="slides/slide16.xml"/><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slide" Target="slides/slide18.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javatpoint.com/nodejs-buffers" TargetMode="External"/><Relationship Id="rId4" Type="http://schemas.openxmlformats.org/officeDocument/2006/relationships/hyperlink" Target="https://www.javatpoint.com/nodejs-timer" TargetMode="External"/><Relationship Id="rId5" Type="http://schemas.openxmlformats.org/officeDocument/2006/relationships/hyperlink" Target="https://www.tutorialspoint.com/nodejs/nodejs_process.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0_NEM-1: Introduction to Node.js - SYNC ( 45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20" name="Google Shape;220;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1" name="Google Shape;22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2" name="Google Shape;222;p29"/>
          <p:cNvGraphicFramePr/>
          <p:nvPr/>
        </p:nvGraphicFramePr>
        <p:xfrm>
          <a:off x="969238" y="1991176"/>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the thread pool completes a task, a callback function is called which handles the error(if any) or does some other operation.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This callback function is sent to the event queue. When the call stack is empty, the event goes through the event queue and sends the callback to the call stack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diagram is a proper representation of the event loop in a Node.js server: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diagram shows a simplified overview of the event loop order of operations: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23" name="Google Shape;223;p29"/>
          <p:cNvPicPr preferRelativeResize="0"/>
          <p:nvPr/>
        </p:nvPicPr>
        <p:blipFill rotWithShape="1">
          <a:blip r:embed="rId3">
            <a:alphaModFix/>
          </a:blip>
          <a:srcRect b="0" l="0" r="0" t="0"/>
          <a:stretch/>
        </p:blipFill>
        <p:spPr>
          <a:xfrm>
            <a:off x="3548063" y="3357926"/>
            <a:ext cx="5095875" cy="284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29" name="Google Shape;229;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0" name="Google Shape;23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1" name="Google Shape;231;p30"/>
          <p:cNvGraphicFramePr/>
          <p:nvPr/>
        </p:nvGraphicFramePr>
        <p:xfrm>
          <a:off x="969238" y="1991176"/>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Timers: Callbacks scheduled by setTimeout() or setInterval() are executed in this phase.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Pending Callbacks: I/O callbacks deferred to the next loop iteration are executed here.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Idle, Prepare: Used internally only.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Poll: Retrieves new I/O events.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Check: It invokes setIntermediate() callbacks.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Close Callbacks: It handles some close callbacks. Eg: socket.on(‘close’,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32" name="Google Shape;232;p30"/>
          <p:cNvPicPr preferRelativeResize="0"/>
          <p:nvPr/>
        </p:nvPicPr>
        <p:blipFill rotWithShape="1">
          <a:blip r:embed="rId3">
            <a:alphaModFix/>
          </a:blip>
          <a:srcRect b="0" l="0" r="0" t="0"/>
          <a:stretch/>
        </p:blipFill>
        <p:spPr>
          <a:xfrm>
            <a:off x="4181475" y="3271306"/>
            <a:ext cx="3971925"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1018000" y="7504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38" name="Google Shape;238;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9" name="Google Shape;239;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0" name="Google Shape;240;p31"/>
          <p:cNvGraphicFramePr/>
          <p:nvPr/>
        </p:nvGraphicFramePr>
        <p:xfrm>
          <a:off x="969225" y="1371726"/>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Callback Concept:</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callback is the equivalent of an asynchronous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Asynchronous functions are also known as non-blocking functions since they do not block the thread on which they are running 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relies heavily on asynchronous functions.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because servers often receive many requests at a time; if the server was to be synchronous, requests would be processed one at a time which would lead to a bad user experience since the user might have to wait for a long time.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processData</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fetchData</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935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works just fine and is very typical in other development environments. However, if fetchData takes a long time to load the data (maybe it is streaming it off the drive or the internet), then this causes the whole program to 'block' - otherwise known as sitting still and waiting - until it loads the data.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being an asynchronous platform, doesn't wait around for things like file I/O to finish - Node.js uses callbacks. A callback is a function called at the completion of a given task; this prevents any blocking, and allows other code to be run in the meantime.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Node.js way to deal with the above would look a bit more like this:</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processData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fetchData</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"An error has occurred. Abort everything!"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data</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1018000" y="7504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46" name="Google Shape;246;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7" name="Google Shape;24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8" name="Google Shape;248;p32"/>
          <p:cNvGraphicFramePr/>
          <p:nvPr/>
        </p:nvGraphicFramePr>
        <p:xfrm>
          <a:off x="969213" y="1653001"/>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 first glance, it may look unnecessarily complicated, but callbacks are the foundation of Node.js. Callbacks give you an interface with which to say, "and when you're done doing that, do all this." This allows you to have as many IO operations as your OS can handle happening at the same 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in a web server with hundreds or thousands of pending requests with multiple blocking queries, performing the blocking queries asynchronously gives you the ability to be able to continue working and not just sit still and wait until the blocking operations come back. This is a major improvement.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typical convention with asynchronous functions (which almost all of your functions should be):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asyncOperation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 lots of hard work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6A9955"/>
                          </a:solidFill>
                          <a:latin typeface="Arial"/>
                          <a:ea typeface="Arial"/>
                          <a:cs typeface="Arial"/>
                          <a:sym typeface="Arial"/>
                        </a:rPr>
                        <a:t> /* an error occurs */</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"An error has occurred"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 more work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null</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asyncOperation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params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returnValues</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//This code gets run after the async operation gets run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935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will almost always want to follow the error callback convention, since most Node.js users will expect your project to follow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general idea is that the callback is the last parameter. The callback gets called after the function is done with all of its operations. Traditionally, the first parameter of the callback is the error value. If the function hits an error, then they typically call the callback with the first parameter being an Error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it cleanly exits, then they will call the callback with the first parameter being null and the rest being the return value(s).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066775" y="384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54" name="Google Shape;254;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5" name="Google Shape;255;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6" name="Google Shape;256;p33"/>
          <p:cNvGraphicFramePr/>
          <p:nvPr/>
        </p:nvGraphicFramePr>
        <p:xfrm>
          <a:off x="1017988" y="869351"/>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Global Objects:</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Global Objects are the objects that are available in all modules.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do not need to include these objects in our application, rather we can use them directly.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Global Objects are built-in objects that are part of the JavaScript and can be used directly in the application without importing any particular module.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variables may appear to be global but are not. They exist only in the scope of modules,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__dirname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__filename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exports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module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require()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 is also part of Global objects but we have discussed in detail above.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should also discuss </a:t>
                      </a:r>
                      <a:r>
                        <a:rPr lang="en-US" sz="1200" u="sng" cap="none" strike="noStrike">
                          <a:solidFill>
                            <a:schemeClr val="hlink"/>
                          </a:solidFill>
                          <a:latin typeface="Times New Roman"/>
                          <a:ea typeface="Times New Roman"/>
                          <a:cs typeface="Times New Roman"/>
                          <a:sym typeface="Times New Roman"/>
                          <a:hlinkClick r:id="rId3"/>
                        </a:rPr>
                        <a:t>buffer</a:t>
                      </a:r>
                      <a:r>
                        <a:rPr lang="en-US" sz="1200" u="none" cap="none" strike="noStrike">
                          <a:latin typeface="Times New Roman"/>
                          <a:ea typeface="Times New Roman"/>
                          <a:cs typeface="Times New Roman"/>
                          <a:sym typeface="Times New Roman"/>
                        </a:rPr>
                        <a:t>, </a:t>
                      </a:r>
                      <a:r>
                        <a:rPr lang="en-US" sz="1200" u="sng" cap="none" strike="noStrike">
                          <a:solidFill>
                            <a:schemeClr val="hlink"/>
                          </a:solidFill>
                          <a:latin typeface="Times New Roman"/>
                          <a:ea typeface="Times New Roman"/>
                          <a:cs typeface="Times New Roman"/>
                          <a:sym typeface="Times New Roman"/>
                          <a:hlinkClick r:id="rId4"/>
                        </a:rPr>
                        <a:t>timer</a:t>
                      </a:r>
                      <a:r>
                        <a:rPr lang="en-US" sz="1200" u="none" cap="none" strike="noStrike">
                          <a:latin typeface="Times New Roman"/>
                          <a:ea typeface="Times New Roman"/>
                          <a:cs typeface="Times New Roman"/>
                          <a:sym typeface="Times New Roman"/>
                        </a:rPr>
                        <a:t>, </a:t>
                      </a:r>
                      <a:r>
                        <a:rPr lang="en-US" sz="1200" u="sng" cap="none" strike="noStrike">
                          <a:solidFill>
                            <a:schemeClr val="hlink"/>
                          </a:solidFill>
                          <a:latin typeface="Times New Roman"/>
                          <a:ea typeface="Times New Roman"/>
                          <a:cs typeface="Times New Roman"/>
                          <a:sym typeface="Times New Roman"/>
                          <a:hlinkClick r:id="rId5"/>
                        </a:rPr>
                        <a:t>process</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Utility Module: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various utility modules available in node.js module library. The modules are extremely useful in developing node based web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Various utility modules present in node.js are as follows: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OS Module: Operating System based utility modules for node.js are provided by OS module.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os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Display operating System type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'Operating System type : '</a:t>
                      </a:r>
                      <a:r>
                        <a:rPr lang="en-US" sz="1200" u="none" cap="none" strike="noStrike">
                          <a:solidFill>
                            <a:srgbClr val="D4D4D4"/>
                          </a:solidFill>
                          <a:latin typeface="Arial"/>
                          <a:ea typeface="Arial"/>
                          <a:cs typeface="Arial"/>
                          <a:sym typeface="Arial"/>
                        </a:rPr>
                        <a:t> + os.</a:t>
                      </a:r>
                      <a:r>
                        <a:rPr lang="en-US" sz="1200" u="none" cap="none" strike="noStrike">
                          <a:solidFill>
                            <a:srgbClr val="DCDCAA"/>
                          </a:solidFill>
                          <a:latin typeface="Arial"/>
                          <a:ea typeface="Arial"/>
                          <a:cs typeface="Arial"/>
                          <a:sym typeface="Arial"/>
                        </a:rPr>
                        <a:t>type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operating System platform</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'platform : '</a:t>
                      </a:r>
                      <a:r>
                        <a:rPr lang="en-US" sz="1200" u="none" cap="none" strike="noStrike">
                          <a:solidFill>
                            <a:srgbClr val="D4D4D4"/>
                          </a:solidFill>
                          <a:latin typeface="Arial"/>
                          <a:ea typeface="Arial"/>
                          <a:cs typeface="Arial"/>
                          <a:sym typeface="Arial"/>
                        </a:rPr>
                        <a:t> + os.</a:t>
                      </a:r>
                      <a:r>
                        <a:rPr lang="en-US" sz="1200" u="none" cap="none" strike="noStrike">
                          <a:solidFill>
                            <a:srgbClr val="DCDCAA"/>
                          </a:solidFill>
                          <a:latin typeface="Arial"/>
                          <a:ea typeface="Arial"/>
                          <a:cs typeface="Arial"/>
                          <a:sym typeface="Arial"/>
                        </a:rPr>
                        <a:t>platform</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total memory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'total memory : '</a:t>
                      </a:r>
                      <a:r>
                        <a:rPr lang="en-US" sz="1200" u="none" cap="none" strike="noStrike">
                          <a:solidFill>
                            <a:srgbClr val="D4D4D4"/>
                          </a:solidFill>
                          <a:latin typeface="Arial"/>
                          <a:ea typeface="Arial"/>
                          <a:cs typeface="Arial"/>
                          <a:sym typeface="Arial"/>
                        </a:rPr>
                        <a:t> + os.</a:t>
                      </a:r>
                      <a:r>
                        <a:rPr lang="en-US" sz="1200" u="none" cap="none" strike="noStrike">
                          <a:solidFill>
                            <a:srgbClr val="DCDCAA"/>
                          </a:solidFill>
                          <a:latin typeface="Arial"/>
                          <a:ea typeface="Arial"/>
                          <a:cs typeface="Arial"/>
                          <a:sym typeface="Arial"/>
                        </a:rPr>
                        <a:t>totalmem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available memory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'Available memory : '</a:t>
                      </a:r>
                      <a:r>
                        <a:rPr lang="en-US" sz="1200" u="none" cap="none" strike="noStrike">
                          <a:solidFill>
                            <a:srgbClr val="D4D4D4"/>
                          </a:solidFill>
                          <a:latin typeface="Arial"/>
                          <a:ea typeface="Arial"/>
                          <a:cs typeface="Arial"/>
                          <a:sym typeface="Arial"/>
                        </a:rPr>
                        <a:t> + os.</a:t>
                      </a:r>
                      <a:r>
                        <a:rPr lang="en-US" sz="1200" u="none" cap="none" strike="noStrike">
                          <a:solidFill>
                            <a:srgbClr val="DCDCAA"/>
                          </a:solidFill>
                          <a:latin typeface="Arial"/>
                          <a:ea typeface="Arial"/>
                          <a:cs typeface="Arial"/>
                          <a:sym typeface="Arial"/>
                        </a:rPr>
                        <a:t>availmem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011013" y="945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62" name="Google Shape;262;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3" name="Google Shape;26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4" name="Google Shape;264;p34"/>
          <p:cNvGraphicFramePr/>
          <p:nvPr/>
        </p:nvGraphicFramePr>
        <p:xfrm>
          <a:off x="1066788" y="1859026"/>
          <a:ext cx="3000000" cy="3000000"/>
        </p:xfrm>
        <a:graphic>
          <a:graphicData uri="http://schemas.openxmlformats.org/drawingml/2006/table">
            <a:tbl>
              <a:tblPr>
                <a:noFill/>
                <a:tableStyleId>{BB2C1759-DA37-40CC-847B-526E31BAD195}</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Module: Path module in node.js is used for transforming and handling various file paths.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path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Display Resolve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'resolve:'</a:t>
                      </a:r>
                      <a:r>
                        <a:rPr lang="en-US" sz="1200" u="none" cap="none" strike="noStrike">
                          <a:solidFill>
                            <a:srgbClr val="D4D4D4"/>
                          </a:solidFill>
                          <a:latin typeface="Arial"/>
                          <a:ea typeface="Arial"/>
                          <a:cs typeface="Arial"/>
                          <a:sym typeface="Arial"/>
                        </a:rPr>
                        <a:t> + path.</a:t>
                      </a:r>
                      <a:r>
                        <a:rPr lang="en-US" sz="1200" u="none" cap="none" strike="noStrike">
                          <a:solidFill>
                            <a:srgbClr val="DCDCAA"/>
                          </a:solidFill>
                          <a:latin typeface="Arial"/>
                          <a:ea typeface="Arial"/>
                          <a:cs typeface="Arial"/>
                          <a:sym typeface="Arial"/>
                        </a:rPr>
                        <a:t>resolve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'paths.js'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Display Extension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'extension:'</a:t>
                      </a:r>
                      <a:r>
                        <a:rPr lang="en-US" sz="1200" u="none" cap="none" strike="noStrike">
                          <a:solidFill>
                            <a:srgbClr val="D4D4D4"/>
                          </a:solidFill>
                          <a:latin typeface="Arial"/>
                          <a:ea typeface="Arial"/>
                          <a:cs typeface="Arial"/>
                          <a:sym typeface="Arial"/>
                        </a:rPr>
                        <a:t> + path.</a:t>
                      </a:r>
                      <a:r>
                        <a:rPr lang="en-US" sz="1200" u="none" cap="none" strike="noStrike">
                          <a:solidFill>
                            <a:srgbClr val="DCDCAA"/>
                          </a:solidFill>
                          <a:latin typeface="Arial"/>
                          <a:ea typeface="Arial"/>
                          <a:cs typeface="Arial"/>
                          <a:sym typeface="Arial"/>
                        </a:rPr>
                        <a:t>extname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'paths.js'</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1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DNS Module: DNS Module enables us to use the underlying Operating System name resolution functionalities. The actual DNS lookup is also performed by the DNS Module. This DNS Module provides an asynchronous network wrapper. The DNS Module can be imported using the below syntax.</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31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Require dns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dns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'dns'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Store the web address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website</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'www.geeksforgeeks.org'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 lookup function of DNS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dns.</a:t>
                      </a:r>
                      <a:r>
                        <a:rPr lang="en-US" sz="1200" u="none" cap="none" strike="noStrike">
                          <a:solidFill>
                            <a:srgbClr val="DCDCAA"/>
                          </a:solidFill>
                          <a:latin typeface="Arial"/>
                          <a:ea typeface="Arial"/>
                          <a:cs typeface="Arial"/>
                          <a:sym typeface="Arial"/>
                        </a:rPr>
                        <a:t>lookup</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website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address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family</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'Address of %s is %j family: IPv%s'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website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address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family</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011013" y="945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70" name="Google Shape;270;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1" name="Google Shape;271;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2" name="Google Shape;272;p35"/>
          <p:cNvGraphicFramePr/>
          <p:nvPr/>
        </p:nvGraphicFramePr>
        <p:xfrm>
          <a:off x="1066788" y="1859026"/>
          <a:ext cx="3000000" cy="3000000"/>
        </p:xfrm>
        <a:graphic>
          <a:graphicData uri="http://schemas.openxmlformats.org/drawingml/2006/table">
            <a:tbl>
              <a:tblPr>
                <a:noFill/>
                <a:tableStyleId>{BB2C1759-DA37-40CC-847B-526E31BAD195}</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Net Module: Net Module in node.js is used for the creation of both client and server. Similar to DNS Module this module also provides an asynchronous network wrapper.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net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'net'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server</a:t>
                      </a:r>
                      <a:r>
                        <a:rPr lang="en-US" sz="1200" u="none" cap="none" strike="noStrike">
                          <a:solidFill>
                            <a:srgbClr val="D4D4D4"/>
                          </a:solidFill>
                          <a:latin typeface="Arial"/>
                          <a:ea typeface="Arial"/>
                          <a:cs typeface="Arial"/>
                          <a:sym typeface="Arial"/>
                        </a:rPr>
                        <a:t> =  net.</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'client connected'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connection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'client disconnected'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connection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 World!</a:t>
                      </a:r>
                      <a:r>
                        <a:rPr lang="en-US" sz="1200" u="none" cap="none" strike="noStrike">
                          <a:solidFill>
                            <a:srgbClr val="D7BA7D"/>
                          </a:solidFill>
                          <a:latin typeface="Arial"/>
                          <a:ea typeface="Arial"/>
                          <a:cs typeface="Arial"/>
                          <a:sym typeface="Arial"/>
                        </a:rPr>
                        <a:t>\r\n</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connection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pipe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8080</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listening'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1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Domain Module: Domain module in node.js is used to intercept unhandled errors. The interception can be performed by either: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Internal Binding: Error emitter executes the code internally within the run method of a domain.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External Binding: Error emitter is added explicitly to the domain using the add method.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domain class in the domain module provides a mechanism of routing the unhandled exceptions and errors to the active domain object. It is considered to be the child class of EventEmitter.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066775" y="2740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78" name="Google Shape;278;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9" name="Google Shape;279;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0" name="Google Shape;280;p36"/>
          <p:cNvGraphicFramePr/>
          <p:nvPr/>
        </p:nvGraphicFramePr>
        <p:xfrm>
          <a:off x="1018000" y="1090451"/>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4EC9B0"/>
                          </a:solidFill>
                          <a:latin typeface="Arial"/>
                          <a:ea typeface="Arial"/>
                          <a:cs typeface="Arial"/>
                          <a:sym typeface="Arial"/>
                        </a:rPr>
                        <a:t> EventEmitter</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"events"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EventEmitter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domain</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"domain"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emit_a</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EventEmitter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dom_a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domain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dom_a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 handled by dom_a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message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dom_a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add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"listener handled this error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message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emit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'Listener handles this'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removeAllListeners</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emit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'Dom_a handles this'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dom_b</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domain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dom_b</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 handled by dom_b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message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dom_b</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run</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emit_b</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EventEmitter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emit_b</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emit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'Dom_b handles this'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dom_a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remove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emit_a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emit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'Exception message...!'</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86" name="Google Shape;286;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87" name="Google Shape;287;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Using Node.js Console Module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Understanding Event Loop in Node.js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is callback? Why it is used?</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How we use Global Objects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How utility objects are used and how are they helpful?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13" y="1485351"/>
          <a:ext cx="3000000" cy="3000000"/>
        </p:xfrm>
        <a:graphic>
          <a:graphicData uri="http://schemas.openxmlformats.org/drawingml/2006/table">
            <a:tbl>
              <a:tblPr>
                <a:noFill/>
                <a:tableStyleId>{BB2C1759-DA37-40CC-847B-526E31BAD195}</a:tableStyleId>
              </a:tblPr>
              <a:tblGrid>
                <a:gridCol w="10155975"/>
              </a:tblGrid>
              <a:tr h="1618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Console:</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provides a console module which provides tons of very useful ways to interact with the command line.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console module is a global object that provides a simple debugging console similar to JavaScript to display different levels of message.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is basically the same as the console object you find in the browser.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is provided by web browsers. The console module contains two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Console class</a:t>
                      </a:r>
                      <a:r>
                        <a:rPr lang="en-US" sz="1200" u="none" cap="none" strike="noStrike">
                          <a:latin typeface="Times New Roman"/>
                          <a:ea typeface="Times New Roman"/>
                          <a:cs typeface="Times New Roman"/>
                          <a:sym typeface="Times New Roman"/>
                        </a:rPr>
                        <a:t>: The console class methods are console.log(), console.error() and console.warn() to display Node.js stream.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global console</a:t>
                      </a:r>
                      <a:r>
                        <a:rPr lang="en-US" sz="1200" u="none" cap="none" strike="noStrike">
                          <a:latin typeface="Times New Roman"/>
                          <a:ea typeface="Times New Roman"/>
                          <a:cs typeface="Times New Roman"/>
                          <a:sym typeface="Times New Roman"/>
                        </a:rPr>
                        <a:t>: It is used without calling require(‘console’).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most basic and most used method is console.log(), which prints the string you pass to it to the console.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4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x</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'x'</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y</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x</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y</a:t>
                      </a:r>
                      <a:r>
                        <a:rPr lang="en-US" sz="1200" u="none" cap="none" strike="noStrike">
                          <a:solidFill>
                            <a:srgbClr val="D4D4D4"/>
                          </a:solidFill>
                          <a:latin typeface="Arial"/>
                          <a:ea typeface="Arial"/>
                          <a:cs typeface="Arial"/>
                          <a:sym typeface="Arial"/>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one example of global console. </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It will display 'This is the first object example' to stdout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first object example'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It will display 'This is the second object example' to stdout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%s example'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'second object'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It will display 'Error: New Error has happened' to stderr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'New Error has happened'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obj</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'third object'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It will display 'This is the third object example' to stderr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warn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a:t>
                      </a:r>
                      <a:r>
                        <a:rPr lang="en-US" sz="1200" u="none" cap="none" strike="noStrike">
                          <a:solidFill>
                            <a:srgbClr val="4FC1FF"/>
                          </a:solidFill>
                          <a:latin typeface="Arial"/>
                          <a:ea typeface="Arial"/>
                          <a:cs typeface="Arial"/>
                          <a:sym typeface="Arial"/>
                        </a:rPr>
                        <a:t>obj</a:t>
                      </a:r>
                      <a:r>
                        <a:rPr lang="en-US" sz="1200" u="none" cap="none" strike="noStrike">
                          <a:solidFill>
                            <a:srgbClr val="CE9178"/>
                          </a:solidFill>
                          <a:latin typeface="Arial"/>
                          <a:ea typeface="Arial"/>
                          <a:cs typeface="Arial"/>
                          <a:sym typeface="Arial"/>
                        </a:rPr>
                        <a:t>} example`</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13" y="1485351"/>
          <a:ext cx="3000000" cy="3000000"/>
        </p:xfrm>
        <a:graphic>
          <a:graphicData uri="http://schemas.openxmlformats.org/drawingml/2006/table">
            <a:tbl>
              <a:tblPr>
                <a:noFill/>
                <a:tableStyleId>{BB2C1759-DA37-40CC-847B-526E31BAD195}</a:tableStyleId>
              </a:tblPr>
              <a:tblGrid>
                <a:gridCol w="10155975"/>
              </a:tblGrid>
              <a:tr h="16186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observe above code, we are trying to write a messages to node.js stream by using global console object methods such as console.log(), console.error() and console.warn().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accessing global console object without importing it using require directive.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will execute example_console_object.js file, for that open a command prompt (cmd) and navigate to the folder that contains this code in a file and write the command with node </a:t>
                      </a:r>
                      <a:r>
                        <a:rPr i="1" lang="en-US" sz="1200" u="none" cap="none" strike="noStrike">
                          <a:latin typeface="Times New Roman"/>
                          <a:ea typeface="Times New Roman"/>
                          <a:cs typeface="Times New Roman"/>
                          <a:sym typeface="Times New Roman"/>
                        </a:rPr>
                        <a:t>filename.js.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will execute example_console_object.js file, for that open a command prompt (cmd) and navigate to the folder that contains a example_console_object.js file and write the command node example_console_object.js and hit enter button like as shown below.</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console.count(): It is used to count the number of times a specific label has been called.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4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x</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1</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y</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2</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z</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count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'The value of x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 and has been checked .. how many times?'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count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'The value of x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 and has been checked .. how many times?'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count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'The value of y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y</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 and has been checked .. how many times?'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69213" y="1485351"/>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console.clear(): It is used to clear the console history.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console.info(): It is used to write a messages on console and it is an alias of console.log() method.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console.time(): It is used to get the starting time of an action.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4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doSomething</a:t>
                      </a:r>
                      <a:r>
                        <a:rPr lang="en-US" sz="1200" u="none" cap="none" strike="noStrike">
                          <a:solidFill>
                            <a:srgbClr val="D4D4D4"/>
                          </a:solidFill>
                          <a:latin typeface="Arial"/>
                          <a:ea typeface="Arial"/>
                          <a:cs typeface="Arial"/>
                          <a:sym typeface="Arial"/>
                        </a:rPr>
                        <a:t> =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'test'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measureDoingSomething</a:t>
                      </a:r>
                      <a:r>
                        <a:rPr lang="en-US" sz="1200" u="none" cap="none" strike="noStrike">
                          <a:solidFill>
                            <a:srgbClr val="D4D4D4"/>
                          </a:solidFill>
                          <a:latin typeface="Arial"/>
                          <a:ea typeface="Arial"/>
                          <a:cs typeface="Arial"/>
                          <a:sym typeface="Arial"/>
                        </a:rPr>
                        <a:t> =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time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'doSomething()'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do something, and measure the time it takes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doSomething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timeEnd</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'doSomething()'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measureDoingSomething</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4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console.timeEnd(): It is used to get the end time of specific action.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console.dir(): It use util.inspect() on object and prints the resulting string to stdout.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console.trace(): It is used to print the call stack trace of a function, maybe to answer the question how did you reach that part of the code?</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4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function2</a:t>
                      </a:r>
                      <a:r>
                        <a:rPr lang="en-US" sz="1200" u="none" cap="none" strike="noStrike">
                          <a:solidFill>
                            <a:srgbClr val="D4D4D4"/>
                          </a:solidFill>
                          <a:latin typeface="Arial"/>
                          <a:ea typeface="Arial"/>
                          <a:cs typeface="Arial"/>
                          <a:sym typeface="Arial"/>
                        </a:rPr>
                        <a:t> =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trace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function1</a:t>
                      </a:r>
                      <a:r>
                        <a:rPr lang="en-US" sz="1200" u="none" cap="none" strike="noStrike">
                          <a:solidFill>
                            <a:srgbClr val="D4D4D4"/>
                          </a:solidFill>
                          <a:latin typeface="Arial"/>
                          <a:ea typeface="Arial"/>
                          <a:cs typeface="Arial"/>
                          <a:sym typeface="Arial"/>
                        </a:rPr>
                        <a:t> =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function2</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function1</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969225" y="1726326"/>
          <a:ext cx="3000000" cy="3000000"/>
        </p:xfrm>
        <a:graphic>
          <a:graphicData uri="http://schemas.openxmlformats.org/drawingml/2006/table">
            <a:tbl>
              <a:tblPr>
                <a:noFill/>
                <a:tableStyleId>{BB2C1759-DA37-40CC-847B-526E31BAD195}</a:tableStyleId>
              </a:tblPr>
              <a:tblGrid>
                <a:gridCol w="10155975"/>
              </a:tblGrid>
              <a:tr h="935575">
                <a:tc>
                  <a:txBody>
                    <a:bodyPr/>
                    <a:lstStyle/>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Console:</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is a single-threaded event-driven platform that is capable of running non-blocking, asynchronously programming.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functionalities of Node.js make it memory efficient.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event loop allows Node.js to perform non-blocking I/O operations despite the fact that JavaScript is single-threaded.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done by assigning operations to the operating system whenever and wherever possible.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Most operating systems are multi-threaded and hence can handle multiple operations executing in the background.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one of these operations is completed, the kernel tells Node.js and the respective callback assigned to that operation is added to the event queue which will eventually be executed.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will be explained further in detail later in this topic.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Features of Event Loop:</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Event loop is an endless loop, which waits for tasks, executes them and then sleeps until it receives more tasks.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event loop executes tasks from the event queue only when the call stack is empty i.e. there is no ongoing task.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event loop allows us to use callbacks and promises.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event loop executes the tasks starting from the oldest first.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4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first statement"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setTimeout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second statement"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the third statement"</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69225" y="1726326"/>
          <a:ext cx="3000000" cy="3000000"/>
        </p:xfrm>
        <a:graphic>
          <a:graphicData uri="http://schemas.openxmlformats.org/drawingml/2006/table">
            <a:tbl>
              <a:tblPr>
                <a:noFill/>
                <a:tableStyleId>{BB2C1759-DA37-40CC-847B-526E31BAD195}</a:tableStyleId>
              </a:tblPr>
              <a:tblGrid>
                <a:gridCol w="10155975"/>
              </a:tblGrid>
              <a:tr h="517400">
                <a:tc>
                  <a:txBody>
                    <a:bodyPr/>
                    <a:lstStyle/>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Output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13" name="Google Shape;213;p28"/>
          <p:cNvPicPr preferRelativeResize="0"/>
          <p:nvPr/>
        </p:nvPicPr>
        <p:blipFill rotWithShape="1">
          <a:blip r:embed="rId3">
            <a:alphaModFix/>
          </a:blip>
          <a:srcRect b="0" l="0" r="0" t="0"/>
          <a:stretch/>
        </p:blipFill>
        <p:spPr>
          <a:xfrm>
            <a:off x="4038600" y="2274936"/>
            <a:ext cx="3819525" cy="1095375"/>
          </a:xfrm>
          <a:prstGeom prst="rect">
            <a:avLst/>
          </a:prstGeom>
          <a:noFill/>
          <a:ln>
            <a:noFill/>
          </a:ln>
        </p:spPr>
      </p:pic>
      <p:sp>
        <p:nvSpPr>
          <p:cNvPr id="214" name="Google Shape;214;p28"/>
          <p:cNvSpPr txBox="1"/>
          <p:nvPr/>
        </p:nvSpPr>
        <p:spPr>
          <a:xfrm>
            <a:off x="612400" y="3570325"/>
            <a:ext cx="11201400" cy="25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In the above example, the first console log statement is pushed to the call stack and “This is the first statement” is logged on the console and the task is popped from the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Next, the setTimeout is pushed to the queue and the task is sent to the Operating system and the timer is set for the task. This task is then popped from the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Next, the third console log statement is pushed to the call stack and “This is the third statement” is logged on the console and the task is popped from the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When the timer set by setTimeout function (in this case 1000 ms) runs out, the callback is sent to the event queue.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event loop on finding the call stack empty takes the task at the top of the event queue and sends it to the call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callback function for setTimeout function runs the instruction and “This is the second statement” is logged on the console and the task is popped from the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When Node.js starts, it initializes the event loop, processes the provided input script which may make async API calls, schedule timers, then begins processing the event loop.</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In the previous example, the initial input script consisted of console.log() statements and a setTimeout() function which schedules a timer.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When using Node.js, a special library module called libuv is used to perform async operations.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library is also used, together with the back logic of Node, to manage a special thread pool called the libuv thread pool.This thread pool is composed of four threads used to delegate operations that are too heavy for the event loop. I/O operations, Opening and closing connections, setTimeouts are the example of such operations.</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B3653988-428A-4100-8905-D13F00720D00}"/>
</file>

<file path=customXml/itemProps2.xml><?xml version="1.0" encoding="utf-8"?>
<ds:datastoreItem xmlns:ds="http://schemas.openxmlformats.org/officeDocument/2006/customXml" ds:itemID="{27315C5D-E734-494C-B1BF-C17750677A90}"/>
</file>

<file path=customXml/itemProps3.xml><?xml version="1.0" encoding="utf-8"?>
<ds:datastoreItem xmlns:ds="http://schemas.openxmlformats.org/officeDocument/2006/customXml" ds:itemID="{BCF5589B-424F-42E6-88BF-D4B1ECFE424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