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1D0219-B49D-4F23-ACE6-FA7F3ADFCE74}">
  <a:tblStyle styleId="{8A1D0219-B49D-4F23-ACE6-FA7F3ADFCE7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 NEM-1: Node.js File System - SYNC (5 Hour)</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18000" y="1624776"/>
          <a:ext cx="3000000" cy="3000000"/>
        </p:xfrm>
        <a:graphic>
          <a:graphicData uri="http://schemas.openxmlformats.org/drawingml/2006/table">
            <a:tbl>
              <a:tblPr>
                <a:noFill/>
                <a:tableStyleId>{8A1D0219-B49D-4F23-ACE6-FA7F3ADFCE74}</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Appending to a File: The fs.appendFile() method is used to synchronously append the data to the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appendFile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filepath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options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OR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appendFileSync</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filepath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options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filepath, data, options, callback.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1: Let us create a js file named main.js having the following code: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Learn Node.js"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Append data to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appendFile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Callback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If no error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"Data is appended to file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18013" y="1418776"/>
          <a:ext cx="3000000" cy="3000000"/>
        </p:xfrm>
        <a:graphic>
          <a:graphicData uri="http://schemas.openxmlformats.org/drawingml/2006/table">
            <a:tbl>
              <a:tblPr>
                <a:noFill/>
                <a:tableStyleId>{8A1D0219-B49D-4F23-ACE6-FA7F3ADFCE74}</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1: For synchronously appending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Learn Node.js"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Append data to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appendFileSync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'utf8'</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"Data is appended to file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Closing the File: The fs.close() method is used to asynchronously close the given file descriptor thereby clearing the file that is associated with it. This will allow the file descriptor to be reused for other files.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Calling fs.close() on a file descriptor while some other operation is being performed on it may lead to undefined behavior.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fd, callback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Let us create a js file named main.js having the following code:</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"File closed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969250" y="1624776"/>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Delete a File: The fs.unlink() method is used to remove a file or symbolic link from the filesystem. This function does not work on directories, therefore it is recommended to use fs.rmdir() to remove a directory.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unlink</a:t>
                      </a:r>
                      <a:r>
                        <a:rPr lang="en-US" sz="1200" u="none" cap="none" strike="noStrike">
                          <a:solidFill>
                            <a:srgbClr val="D4D4D4"/>
                          </a:solidFill>
                          <a:latin typeface="Arial"/>
                          <a:ea typeface="Arial"/>
                          <a:cs typeface="Arial"/>
                          <a:sym typeface="Arial"/>
                        </a:rPr>
                        <a:t>(path,</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callbacks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Let us create a js file named main.js having the following code: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"deleting an existing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unlink</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"File deleted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fs.exists() method is an inbuilt application programming interface of fs module which provides an API for interacting with the file system in a manner closely modeled around standard POSIX functions.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fs.exists() method is used to test whether the given path exists or not in the file system.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 path,</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969250" y="1624776"/>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callback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It returns boolean values which signifies that the path exists or not.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Below examples illustrate the use of fs.exists() method in Node.js: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unlink</a:t>
                      </a:r>
                      <a:r>
                        <a:rPr lang="en-US" sz="1200" u="none" cap="none" strike="noStrike">
                          <a:solidFill>
                            <a:srgbClr val="D4D4D4"/>
                          </a:solidFill>
                          <a:latin typeface="Arial"/>
                          <a:ea typeface="Arial"/>
                          <a:cs typeface="Arial"/>
                          <a:sym typeface="Arial"/>
                        </a:rPr>
                        <a:t>(path,</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callbacks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Let us create a js file named main.js having the following code: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fs.exists()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Using fs.exists()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'/etc/passwd'</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'Found'</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'Not Found!'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fs.existsSync() method is used to synchronously check if a file already exists in the given path or not. It returns a boolean value which indicates the presence of a file.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 path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788" y="8826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993625" y="1917501"/>
          <a:ext cx="3000000" cy="3000000"/>
        </p:xfrm>
        <a:graphic>
          <a:graphicData uri="http://schemas.openxmlformats.org/drawingml/2006/table">
            <a:tbl>
              <a:tblPr>
                <a:noFill/>
                <a:tableStyleId>{8A1D0219-B49D-4F23-ACE6-FA7F3ADFCE74}</a:tableStyleId>
              </a:tblPr>
              <a:tblGrid>
                <a:gridCol w="5102375"/>
                <a:gridCol w="5102375"/>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It returns a boolean value i.e true if the file exists otherwise returns false.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fs.exists()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Using fs.exists()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'/etc/passwd'</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exists</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'Found'</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'Not Found!'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 path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fs.existsSync()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 the filesystem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Get the current filenames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 the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getCurrentFilenames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let fileExists</a:t>
                      </a:r>
                      <a:r>
                        <a:rPr lang="en-US" sz="1200" u="none" cap="none" strike="noStrike">
                          <a:solidFill>
                            <a:srgbClr val="D4D4D4"/>
                          </a:solidFill>
                          <a:latin typeface="Arial"/>
                          <a:ea typeface="Arial"/>
                          <a:cs typeface="Arial"/>
                          <a:sym typeface="Arial"/>
                        </a:rPr>
                        <a:t> = 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 exists:"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fileExists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fileExists</a:t>
                      </a:r>
                      <a:r>
                        <a:rPr lang="en-US" sz="1200" u="none" cap="none" strike="noStrike">
                          <a:solidFill>
                            <a:srgbClr val="D4D4D4"/>
                          </a:solidFill>
                          <a:latin typeface="Arial"/>
                          <a:ea typeface="Arial"/>
                          <a:cs typeface="Arial"/>
                          <a:sym typeface="Arial"/>
                        </a:rPr>
                        <a:t> = 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'world.txt'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"world.txt exists:"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fileExists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Function to get current filenames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getCurrentFilenames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Current filenames:"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readdirSync</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__dirname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forEach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066788" y="8826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58" name="Google Shape;25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9" name="Google Shape;25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0" name="Google Shape;260;p34"/>
          <p:cNvGraphicFramePr/>
          <p:nvPr/>
        </p:nvGraphicFramePr>
        <p:xfrm>
          <a:off x="993625" y="1917501"/>
          <a:ext cx="3000000" cy="3000000"/>
        </p:xfrm>
        <a:graphic>
          <a:graphicData uri="http://schemas.openxmlformats.org/drawingml/2006/table">
            <a:tbl>
              <a:tblPr>
                <a:noFill/>
                <a:tableStyleId>{8A1D0219-B49D-4F23-ACE6-FA7F3ADFCE74}</a:tableStyleId>
              </a:tblPr>
              <a:tblGrid>
                <a:gridCol w="5102375"/>
                <a:gridCol w="5102375"/>
              </a:tblGrid>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/Node.js program to demonstrate the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fs.existsSync()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 the filesystem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Get the current filenames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 the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getCurrentFilenames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Check if the file exists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let fileExists</a:t>
                      </a:r>
                      <a:r>
                        <a:rPr lang="en-US" sz="1200" u="none" cap="none" strike="noStrike">
                          <a:solidFill>
                            <a:srgbClr val="D4D4D4"/>
                          </a:solidFill>
                          <a:latin typeface="Arial"/>
                          <a:ea typeface="Arial"/>
                          <a:cs typeface="Arial"/>
                          <a:sym typeface="Arial"/>
                        </a:rPr>
                        <a:t> = 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 exists:"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fileExists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If the file does not exist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create it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fileExists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"Creating the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writeFileSync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"Hello World"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Get the current filenames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 the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getCurrentFilenames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Check if the file exists again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fileExists</a:t>
                      </a:r>
                      <a:r>
                        <a:rPr lang="en-US" sz="1200" u="none" cap="none" strike="noStrike">
                          <a:solidFill>
                            <a:srgbClr val="D4D4D4"/>
                          </a:solidFill>
                          <a:latin typeface="Arial"/>
                          <a:ea typeface="Arial"/>
                          <a:cs typeface="Arial"/>
                          <a:sym typeface="Arial"/>
                        </a:rPr>
                        <a:t> = fs.</a:t>
                      </a:r>
                      <a:r>
                        <a:rPr lang="en-US" sz="1200" u="none" cap="none" strike="noStrike">
                          <a:solidFill>
                            <a:srgbClr val="DCDCAA"/>
                          </a:solidFill>
                          <a:latin typeface="Arial"/>
                          <a:ea typeface="Arial"/>
                          <a:cs typeface="Arial"/>
                          <a:sym typeface="Arial"/>
                        </a:rPr>
                        <a:t>existsSync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"hello.txt exists:"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fileExists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Function to get current filenames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getCurrentFilenames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Current filenames:"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readdirSync</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__dirname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forEach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t>
                      </a:r>
                      <a:r>
                        <a:rPr lang="en-US" sz="1200" u="none" cap="none" strike="noStrike">
                          <a:solidFill>
                            <a:srgbClr val="D7BA7D"/>
                          </a:solidFill>
                          <a:latin typeface="Arial"/>
                          <a:ea typeface="Arial"/>
                          <a:cs typeface="Arial"/>
                          <a:sym typeface="Arial"/>
                        </a:rPr>
                        <a:t>\n</a:t>
                      </a:r>
                      <a:r>
                        <a:rPr lang="en-US" sz="1200" u="none" cap="none" strike="noStrike">
                          <a:solidFill>
                            <a:srgbClr val="CE9178"/>
                          </a:solidFill>
                          <a:latin typeface="Arial"/>
                          <a:ea typeface="Arial"/>
                          <a:cs typeface="Arial"/>
                          <a:sym typeface="Arial"/>
                        </a:rPr>
                        <a: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66" name="Google Shape;26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7" name="Google Shape;26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8" name="Google Shape;268;p35"/>
          <p:cNvGraphicFramePr/>
          <p:nvPr/>
        </p:nvGraphicFramePr>
        <p:xfrm>
          <a:off x="969250" y="1624776"/>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truncate</a:t>
                      </a:r>
                      <a:r>
                        <a:rPr lang="en-US" sz="1200" u="none" cap="none" strike="noStrike">
                          <a:solidFill>
                            <a:srgbClr val="D4D4D4"/>
                          </a:solidFill>
                          <a:latin typeface="Arial"/>
                          <a:ea typeface="Arial"/>
                          <a:cs typeface="Arial"/>
                          <a:sym typeface="Arial"/>
                        </a:rPr>
                        <a:t>( path,</a:t>
                      </a:r>
                      <a:r>
                        <a:rPr lang="en-US" sz="1200" u="none" cap="none" strike="noStrike">
                          <a:solidFill>
                            <a:srgbClr val="9CDCFE"/>
                          </a:solidFill>
                          <a:latin typeface="Arial"/>
                          <a:ea typeface="Arial"/>
                          <a:cs typeface="Arial"/>
                          <a:sym typeface="Arial"/>
                        </a:rPr>
                        <a:t> len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It changes the length of the desired file to the desired length.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Completely delete the content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of the targeted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truncate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'/path/to/file'</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'File Content Deleted'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74" name="Google Shape;274;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5" name="Google Shape;27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6" name="Google Shape;276;p36"/>
          <p:cNvGraphicFramePr/>
          <p:nvPr/>
        </p:nvGraphicFramePr>
        <p:xfrm>
          <a:off x="969250" y="1624776"/>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It changes the length of the desired file to the desired length.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mkdir</a:t>
                      </a:r>
                      <a:r>
                        <a:rPr lang="en-US" sz="1200" u="none" cap="none" strike="noStrike">
                          <a:solidFill>
                            <a:srgbClr val="D4D4D4"/>
                          </a:solidFill>
                          <a:latin typeface="Arial"/>
                          <a:ea typeface="Arial"/>
                          <a:cs typeface="Arial"/>
                          <a:sym typeface="Arial"/>
                        </a:rPr>
                        <a:t>(path,</a:t>
                      </a:r>
                      <a:r>
                        <a:rPr lang="en-US" sz="1200" u="none" cap="none" strike="noStrike">
                          <a:solidFill>
                            <a:srgbClr val="9CDCFE"/>
                          </a:solidFill>
                          <a:latin typeface="Arial"/>
                          <a:ea typeface="Arial"/>
                          <a:cs typeface="Arial"/>
                          <a:sym typeface="Arial"/>
                        </a:rPr>
                        <a:t> mode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Below examples illustrate the use of fs.mkdir() method in Node.js: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fs.mkdir()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Include fs and path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path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mkdir</a:t>
                      </a:r>
                      <a:r>
                        <a:rPr lang="en-US" sz="1200" u="none" cap="none" strike="noStrike">
                          <a:solidFill>
                            <a:srgbClr val="D4D4D4"/>
                          </a:solidFill>
                          <a:latin typeface="Arial"/>
                          <a:ea typeface="Arial"/>
                          <a:cs typeface="Arial"/>
                          <a:sym typeface="Arial"/>
                        </a:rPr>
                        <a:t>(path.</a:t>
                      </a:r>
                      <a:r>
                        <a:rPr lang="en-US" sz="1200" u="none" cap="none" strike="noStrike">
                          <a:solidFill>
                            <a:srgbClr val="DCDCAA"/>
                          </a:solidFill>
                          <a:latin typeface="Arial"/>
                          <a:ea typeface="Arial"/>
                          <a:cs typeface="Arial"/>
                          <a:sym typeface="Arial"/>
                        </a:rPr>
                        <a:t>join</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__dirname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'test'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'Directory created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fs.truncate() method in node.js is used to change the size of the file i.e either increase or decrease the file size.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method changes the length of the file at the path by len bytes.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If len represents a length shorter than the file’s current length, the file is truncated to that length.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If it is greater than the file length is padded by appending null bytes (x00) until len is reached.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82" name="Google Shape;282;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3" name="Google Shape;283;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4" name="Google Shape;284;p37"/>
          <p:cNvGraphicFramePr/>
          <p:nvPr/>
        </p:nvGraphicFramePr>
        <p:xfrm>
          <a:off x="896075" y="1318101"/>
          <a:ext cx="3000000" cy="3000000"/>
        </p:xfrm>
        <a:graphic>
          <a:graphicData uri="http://schemas.openxmlformats.org/drawingml/2006/table">
            <a:tbl>
              <a:tblPr>
                <a:noFill/>
                <a:tableStyleId>{8A1D0219-B49D-4F23-ACE6-FA7F3ADFCE74}</a:tableStyleId>
              </a:tblPr>
              <a:tblGrid>
                <a:gridCol w="5102375"/>
                <a:gridCol w="5102375"/>
              </a:tblGrid>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fs.truncate()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Include the fs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"Content of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Opening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open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Reading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Truncating the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truncate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'/path/to/file'</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Content after truncating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"New content of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Print only read bytes to avoid junk.</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bytes</a:t>
                      </a:r>
                      <a:r>
                        <a:rPr lang="en-US" sz="1200" u="none" cap="none" strike="noStrike">
                          <a:solidFill>
                            <a:srgbClr val="D4D4D4"/>
                          </a:solidFill>
                          <a:latin typeface="Arial"/>
                          <a:ea typeface="Arial"/>
                          <a:cs typeface="Arial"/>
                          <a:sym typeface="Arial"/>
                        </a:rPr>
                        <a:t> &gt;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slice</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Close the opened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close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90" name="Google Shape;290;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2" name="Google Shape;292;p38"/>
          <p:cNvGraphicFramePr/>
          <p:nvPr/>
        </p:nvGraphicFramePr>
        <p:xfrm>
          <a:off x="993625" y="1318101"/>
          <a:ext cx="3000000" cy="3000000"/>
        </p:xfrm>
        <a:graphic>
          <a:graphicData uri="http://schemas.openxmlformats.org/drawingml/2006/table">
            <a:tbl>
              <a:tblPr>
                <a:noFill/>
                <a:tableStyleId>{8A1D0219-B49D-4F23-ACE6-FA7F3ADFCE74}</a:tableStyleId>
              </a:tblPr>
              <a:tblGrid>
                <a:gridCol w="5102375"/>
                <a:gridCol w="51023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fs.stat() method is used to return information about the given file or directory.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 It returns an fs.Stat object which has several properties and methods to get details about the file or directory.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22860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stat</a:t>
                      </a:r>
                      <a:r>
                        <a:rPr lang="en-US" sz="1200" u="none" cap="none" strike="noStrike">
                          <a:solidFill>
                            <a:srgbClr val="D4D4D4"/>
                          </a:solidFill>
                          <a:latin typeface="Arial"/>
                          <a:ea typeface="Arial"/>
                          <a:cs typeface="Arial"/>
                          <a:sym typeface="Arial"/>
                        </a:rPr>
                        <a:t>( path,</a:t>
                      </a:r>
                      <a:r>
                        <a:rPr lang="en-US" sz="1200" u="none" cap="none" strike="noStrike">
                          <a:solidFill>
                            <a:srgbClr val="9CDCFE"/>
                          </a:solidFill>
                          <a:latin typeface="Arial"/>
                          <a:ea typeface="Arial"/>
                          <a:cs typeface="Arial"/>
                          <a:sym typeface="Arial"/>
                        </a:rPr>
                        <a:t> options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fs.stat()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Import the filesystem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Getting information for a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stat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"example_file.txt"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else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"Stats object for: example_file.txt"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stats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Using methods of the Stats object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 is file:"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isFile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 is directory:"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isDirectory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Getting information for a directory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stat</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"example_directory.txt"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=&gt;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else</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"Stats object for: example_directory.txt"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stats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Using methods of the Stats object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 is file:"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isFile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"Path is directory:"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stats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isDirectory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98" name="Google Shape;29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9"/>
          <p:cNvGraphicFramePr/>
          <p:nvPr/>
        </p:nvGraphicFramePr>
        <p:xfrm>
          <a:off x="969250" y="1624776"/>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Buffers:</a:t>
                      </a:r>
                      <a:endParaRPr b="1" sz="1200" u="sng"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Buffers are instances of the Buffer class in Node.js. Buffers are designed to handle binary raw data. Buffers allocate raw memory outside the V8 heap. Buffer class is a global class so it can be used without importing the Buffer module in an application.</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Creating Buffers: Followings are the different ways to create buffers in Node.js:</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an uninitiated buffer: It creates the uninitiated buffer of given size.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ubuf</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alloc</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buffer from array: It creates the buffer from given array.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abuf</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16</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32</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48</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64</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buffer from string: It creates buffer from given string with optional encoding.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sbuf</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text"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"ascii"</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Writing to Buffers in Node.js: The buf.write() method is used to write data into a node buffer.</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 string,</a:t>
                      </a:r>
                      <a:r>
                        <a:rPr lang="en-US" sz="1200" u="none" cap="none" strike="noStrike">
                          <a:solidFill>
                            <a:srgbClr val="9CDCFE"/>
                          </a:solidFill>
                          <a:latin typeface="Arial"/>
                          <a:ea typeface="Arial"/>
                          <a:cs typeface="Arial"/>
                          <a:sym typeface="Arial"/>
                        </a:rPr>
                        <a:t> offset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length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buf.write() method is used to return the number of octets in which string is written.</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06" name="Google Shape;306;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40"/>
          <p:cNvGraphicFramePr/>
          <p:nvPr/>
        </p:nvGraphicFramePr>
        <p:xfrm>
          <a:off x="896088" y="1402939"/>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Buffer.write()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Create a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buf</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'MANINTHEMIRROR’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'EE'</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buffer does not have enough space to fit the entire string, it will write a part of the string.</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Reading from Buffers: The buf.toString() method is used to read data from a node buffer.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Write JavaScript code here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rbuf</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26</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j</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CDCAA"/>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var i</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65</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90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&lt; </a:t>
                      </a:r>
                      <a:r>
                        <a:rPr lang="en-US" sz="1200" u="none" cap="none" strike="noStrike">
                          <a:solidFill>
                            <a:srgbClr val="B5CEA8"/>
                          </a:solidFill>
                          <a:latin typeface="Arial"/>
                          <a:ea typeface="Arial"/>
                          <a:cs typeface="Arial"/>
                          <a:sym typeface="Arial"/>
                        </a:rPr>
                        <a:t>26</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j</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rbuf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j</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i</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'ascii'</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Buffer is a temporary memory storage which stores the data when it is being moved from one place to another. It is like an array of integers.</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Buffer.copy() method simply copies all the values from input buffer to another buffer.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14" name="Google Shape;314;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6" name="Google Shape;316;p41"/>
          <p:cNvGraphicFramePr/>
          <p:nvPr/>
        </p:nvGraphicFramePr>
        <p:xfrm>
          <a:off x="896088" y="1402939"/>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buffer.</a:t>
                      </a:r>
                      <a:r>
                        <a:rPr lang="en-US" sz="1200" u="none" cap="none" strike="noStrike">
                          <a:solidFill>
                            <a:srgbClr val="DCDCAA"/>
                          </a:solidFill>
                          <a:latin typeface="Arial"/>
                          <a:ea typeface="Arial"/>
                          <a:cs typeface="Arial"/>
                          <a:sym typeface="Arial"/>
                        </a:rPr>
                        <a:t>copy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target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targetStart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sourceStart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sourceEnd</a:t>
                      </a:r>
                      <a:r>
                        <a:rPr lang="en-US" sz="1200" u="none" cap="none" strike="noStrike">
                          <a:solidFill>
                            <a:srgbClr val="D4D4D4"/>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the number that indicates the number of bytes copied.</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Copies the values from input buffer and overwrites them to output buffer even if the target memory regions (indexes) already exist.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Copies data from a region of input buffer to a region in target buffer even if the target memory region overlaps with input buffer.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a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buffer2</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'for'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var buffer1</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 is text'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buffer2</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copy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buffer1</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buffer1</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Buffer.includes() method checks whether the provided value is present or included in the buffer or not.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buffer.</a:t>
                      </a:r>
                      <a:r>
                        <a:rPr lang="en-US" sz="1200" u="none" cap="none" strike="noStrike">
                          <a:solidFill>
                            <a:srgbClr val="DCDCAA"/>
                          </a:solidFill>
                          <a:latin typeface="Arial"/>
                          <a:ea typeface="Arial"/>
                          <a:cs typeface="Arial"/>
                          <a:sym typeface="Arial"/>
                        </a:rPr>
                        <a:t>includes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value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byteOffset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a Boolean value either True or False depending on the value. If value found in buffer then return True otherwise return False.</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22" name="Google Shape;322;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3" name="Google Shape;323;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4" name="Google Shape;324;p42"/>
          <p:cNvGraphicFramePr/>
          <p:nvPr/>
        </p:nvGraphicFramePr>
        <p:xfrm>
          <a:off x="896088" y="1402939"/>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Buffer.includes()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4FC1FF"/>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'Something new is happening'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Started checking the value from index 15 only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output</a:t>
                      </a:r>
                      <a:r>
                        <a:rPr lang="en-US" sz="1200" u="none" cap="none" strike="noStrike">
                          <a:solidFill>
                            <a:srgbClr val="D4D4D4"/>
                          </a:solidFill>
                          <a:latin typeface="Arial"/>
                          <a:ea typeface="Arial"/>
                          <a:cs typeface="Arial"/>
                          <a:sym typeface="Arial"/>
                        </a:rPr>
                        <a:t> = </a:t>
                      </a:r>
                      <a:r>
                        <a:rPr lang="en-US" sz="1200" u="none" cap="none" strike="noStrike">
                          <a:solidFill>
                            <a:srgbClr val="4FC1FF"/>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includes</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output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buffer.subarray() method is an inbuilt application programming interface of the buffer module which is used to crop a part of array i.e. create sub-array from an array.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EC9B0"/>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subarray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starting_index</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ending_index</a:t>
                      </a:r>
                      <a:r>
                        <a:rPr lang="en-US" sz="1200" u="none" cap="none" strike="noStrike">
                          <a:solidFill>
                            <a:srgbClr val="D4D4D4"/>
                          </a:solidFill>
                          <a:latin typeface="Arial"/>
                          <a:ea typeface="Arial"/>
                          <a:cs typeface="Arial"/>
                          <a:sym typeface="Arial"/>
                        </a:rPr>
                        <a:t>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method returns the cropped array. This buffer points to the same memory but with cropped starting and ending indices. If ending_index in the parameter is greater than buffer length then buffer length is taken as ending index.</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new buffer is modified then the same will be reflected in the original buffer as they point to the same memory.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30" name="Google Shape;330;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1" name="Google Shape;331;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2" name="Google Shape;332;p43"/>
          <p:cNvGraphicFramePr/>
          <p:nvPr/>
        </p:nvGraphicFramePr>
        <p:xfrm>
          <a:off x="896088" y="1402939"/>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Buffer.subarray() method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Allocating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 Buffer</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'THISISPAKISTAN'</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'ascii'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original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"Original buffer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Cropping buffer, here starting index</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is 5 and ending index is 10</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cropped_buf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subarray</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cropped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"Cropped buffer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cropped_buf</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Modifying cropped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cropped_buf</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70</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cropped_buf</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79</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cropped_buf</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2</a:t>
                      </a:r>
                      <a:r>
                        <a:rPr lang="en-US" sz="1200" u="none" cap="none" strike="noStrike">
                          <a:solidFill>
                            <a:srgbClr val="D4D4D4"/>
                          </a:solidFill>
                          <a:latin typeface="Arial"/>
                          <a:ea typeface="Arial"/>
                          <a:cs typeface="Arial"/>
                          <a:sym typeface="Arial"/>
                        </a:rPr>
                        <a:t>] = </a:t>
                      </a:r>
                      <a:r>
                        <a:rPr lang="en-US" sz="1200" u="none" cap="none" strike="noStrike">
                          <a:solidFill>
                            <a:srgbClr val="B5CEA8"/>
                          </a:solidFill>
                          <a:latin typeface="Arial"/>
                          <a:ea typeface="Arial"/>
                          <a:cs typeface="Arial"/>
                          <a:sym typeface="Arial"/>
                        </a:rPr>
                        <a:t>82</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cropped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"Cropped buffer after modification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cropped_buf</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Printing original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"Original buffer after modification is: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38" name="Google Shape;338;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9" name="Google Shape;339;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0" name="Google Shape;340;p44"/>
          <p:cNvGraphicFramePr/>
          <p:nvPr/>
        </p:nvGraphicFramePr>
        <p:xfrm>
          <a:off x="896075" y="2016263"/>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Streams are one of the fundamental concepts of Node.js.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Streams are a type of data-handling methods and are used to read or write input into output sequentially.</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Streams are used to handle reading/writing files or exchanging information in an efficient way.</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official Node.js documentation defines streams as “A stream is an abstract interface for working with streaming data in Node.js.”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stream module provides an API for implementing the stream interface. Examples of the stream object in Node.js can be a request to an HTTP server and process.stdout are both stream instances. </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short, Streams are objects in Node.js that lets the user read data from a source or write data to a destination in a continuous manner.</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stream</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50">
                <a:tc>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makes streams powerful while dealing with large amounts of data is that instead of reading a file into memory all at once, streams actually read chunks of data, processing its content data without keeping it all in memory.</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Types of Streams in Node.js: There are namely four types of streams in Node.js.</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Writable: We can write data to these streams. Example: fs.createWriteStream().</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Readable: We can read data from these streams. Example: fs.createReadStream().</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Duplex: Streams that are both, Writable as well as Readable. Example: net.socket.</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Transform: Streams that can modify or transform the data as it is written and read. Example: zlib.createDeflate.</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Implementing a Readable Stream: We will read the data from inStream and echoing it to the standard output using process.stdout.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46" name="Google Shape;346;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7" name="Google Shape;347;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8" name="Google Shape;348;p45"/>
          <p:cNvGraphicFramePr/>
          <p:nvPr/>
        </p:nvGraphicFramePr>
        <p:xfrm>
          <a:off x="896075" y="2016263"/>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Sample JavaScript Code for creating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 Readable Stream</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Accessing streams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Readable</a:t>
                      </a:r>
                      <a:r>
                        <a:rPr lang="en-US" sz="1200" u="none" cap="none" strike="noStrike">
                          <a:solidFill>
                            <a:srgbClr val="D4D4D4"/>
                          </a:solidFill>
                          <a:latin typeface="Arial"/>
                          <a:ea typeface="Arial"/>
                          <a:cs typeface="Arial"/>
                          <a:sym typeface="Arial"/>
                        </a:rPr>
                        <a:t> }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Reading the data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inStream</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Readable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read</a:t>
                      </a:r>
                      <a:r>
                        <a:rPr lang="en-US" sz="1200" u="none" cap="none" strike="noStrike">
                          <a:solidFill>
                            <a:srgbClr val="D4D4D4"/>
                          </a:solidFill>
                          <a:latin typeface="Arial"/>
                          <a:ea typeface="Arial"/>
                          <a:cs typeface="Arial"/>
                          <a:sym typeface="Arial"/>
                        </a:rPr>
                        <a:t>() {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Pushing the data to the stream</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inStream</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'MANINTHEMIRROR : '</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inStream</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'WEAREINFORIT'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Indicates that no more data is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left in the stream</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inStream</a:t>
                      </a:r>
                      <a:r>
                        <a:rPr lang="en-US" sz="1200" u="none" cap="none" strike="noStrike">
                          <a:solidFill>
                            <a:srgbClr val="DCDCAA"/>
                          </a:solidFill>
                          <a:latin typeface="Arial"/>
                          <a:ea typeface="Arial"/>
                          <a:cs typeface="Arial"/>
                          <a:sym typeface="Arial"/>
                        </a:rPr>
                        <a:t>.push</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null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Echoing data to the standard output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inStream</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pipe</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stdout</a:t>
                      </a: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300" u="none" cap="none" strike="noStrike">
                          <a:latin typeface="Times New Roman"/>
                          <a:ea typeface="Times New Roman"/>
                          <a:cs typeface="Times New Roman"/>
                          <a:sym typeface="Times New Roman"/>
                        </a:rPr>
                        <a:t>implementing a Writable Stream:</a:t>
                      </a:r>
                      <a:r>
                        <a:rPr lang="en-US" sz="1300" u="none" cap="none" strike="noStrike">
                          <a:latin typeface="Times New Roman"/>
                          <a:ea typeface="Times New Roman"/>
                          <a:cs typeface="Times New Roman"/>
                          <a:sym typeface="Times New Roman"/>
                        </a:rPr>
                        <a:t> In the outStream, we simply console.log the chunk as a string. We also call the callback function to indicate success without any errors. We will read the data from inStream and echo it to the standard output using process.stdout.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54" name="Google Shape;354;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5" name="Google Shape;355;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6" name="Google Shape;356;p46"/>
          <p:cNvGraphicFramePr/>
          <p:nvPr/>
        </p:nvGraphicFramePr>
        <p:xfrm>
          <a:off x="896075" y="1783713"/>
          <a:ext cx="3000000" cy="3000000"/>
        </p:xfrm>
        <a:graphic>
          <a:graphicData uri="http://schemas.openxmlformats.org/drawingml/2006/table">
            <a:tbl>
              <a:tblPr>
                <a:noFill/>
                <a:tableStyleId>{8A1D0219-B49D-4F23-ACE6-FA7F3ADFCE74}</a:tableStyleId>
              </a:tblPr>
              <a:tblGrid>
                <a:gridCol w="1020472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Sample JavaScript Code for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Writable Stream</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Accessing Streams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Writable</a:t>
                      </a:r>
                      <a:r>
                        <a:rPr lang="en-US" sz="1200" u="none" cap="none" strike="noStrike">
                          <a:solidFill>
                            <a:srgbClr val="D4D4D4"/>
                          </a:solidFill>
                          <a:latin typeface="Arial"/>
                          <a:ea typeface="Arial"/>
                          <a:cs typeface="Arial"/>
                          <a:sym typeface="Arial"/>
                        </a:rPr>
                        <a:t> }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Whatever is passed in standard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input is out streamed here.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outStream</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The Write function takes three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arguments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Chunk is for Buffer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Encoding is used in case we want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to configure the stream differently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In this sample code, Encoding is ignored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callback is used to indicate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successful execution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callback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Echo the data to the standard output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EC9B0"/>
                          </a:solidFill>
                          <a:latin typeface="Arial"/>
                          <a:ea typeface="Arial"/>
                          <a:cs typeface="Arial"/>
                          <a:sym typeface="Arial"/>
                        </a:rPr>
                        <a:t>process</a:t>
                      </a:r>
                      <a:r>
                        <a:rPr lang="en-US" sz="1200" u="none" cap="none" strike="noStrike">
                          <a:solidFill>
                            <a:srgbClr val="D4D4D4"/>
                          </a:solidFill>
                          <a:latin typeface="Arial"/>
                          <a:ea typeface="Arial"/>
                          <a:cs typeface="Arial"/>
                          <a:sym typeface="Arial"/>
                        </a:rPr>
                        <a:t>.</a:t>
                      </a:r>
                      <a:r>
                        <a:rPr lang="en-US" sz="1200" u="none" cap="none" strike="noStrike">
                          <a:solidFill>
                            <a:srgbClr val="4EC9B0"/>
                          </a:solidFill>
                          <a:latin typeface="Arial"/>
                          <a:ea typeface="Arial"/>
                          <a:cs typeface="Arial"/>
                          <a:sym typeface="Arial"/>
                        </a:rPr>
                        <a:t>stdin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pipe</a:t>
                      </a:r>
                      <a:r>
                        <a:rPr lang="en-US" sz="1200" u="none" cap="none" strike="noStrike">
                          <a:solidFill>
                            <a:srgbClr val="D4D4D4"/>
                          </a:solidFill>
                          <a:latin typeface="Arial"/>
                          <a:ea typeface="Arial"/>
                          <a:cs typeface="Arial"/>
                          <a:sym typeface="Arial"/>
                        </a:rPr>
                        <a:t>(</a:t>
                      </a:r>
                      <a:r>
                        <a:rPr lang="en-US" sz="1200" u="none" cap="none" strike="noStrike">
                          <a:solidFill>
                            <a:srgbClr val="4FC1FF"/>
                          </a:solidFill>
                          <a:latin typeface="Arial"/>
                          <a:ea typeface="Arial"/>
                          <a:cs typeface="Arial"/>
                          <a:sym typeface="Arial"/>
                        </a:rPr>
                        <a:t>outStream</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62" name="Google Shape;362;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3" name="Google Shape;363;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4" name="Google Shape;364;p47"/>
          <p:cNvGraphicFramePr/>
          <p:nvPr/>
        </p:nvGraphicFramePr>
        <p:xfrm>
          <a:off x="896075" y="1783713"/>
          <a:ext cx="3000000" cy="3000000"/>
        </p:xfrm>
        <a:graphic>
          <a:graphicData uri="http://schemas.openxmlformats.org/drawingml/2006/table">
            <a:tbl>
              <a:tblPr>
                <a:noFill/>
                <a:tableStyleId>{8A1D0219-B49D-4F23-ACE6-FA7F3ADFCE74}</a:tableStyleId>
              </a:tblPr>
              <a:tblGrid>
                <a:gridCol w="5102375"/>
                <a:gridCol w="5102375"/>
              </a:tblGrid>
              <a:tr h="350150">
                <a:tc gridSpan="2">
                  <a:txBody>
                    <a:bodyPr/>
                    <a:lstStyle/>
                    <a:p>
                      <a:pPr indent="-304800" lvl="0" marL="457200" marR="0" rtl="0" algn="just">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writable.cork() method is an inbuilt application programming interface of Stream module which is used to write every data into the buffer memory. When we use stream.uncork() or stream.end() methods then the buffer data will be flushed.</a:t>
                      </a:r>
                      <a:endParaRPr sz="1200" u="none" cap="none" strike="noStrike">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Return Value:</a:t>
                      </a:r>
                      <a:r>
                        <a:rPr lang="en-US" sz="1200" u="none" cap="none" strike="noStrike">
                          <a:latin typeface="Times New Roman"/>
                          <a:ea typeface="Times New Roman"/>
                          <a:cs typeface="Times New Roman"/>
                          <a:sym typeface="Times New Roman"/>
                        </a:rPr>
                        <a:t> If this method is used then the data written after this method is not displayed in the output as these data are stored in the memory and can be again shown using some other specific methods.</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474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writable.cork()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stream</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a stream and creating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 write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stream.</a:t>
                      </a:r>
                      <a:r>
                        <a:rPr lang="en-US" sz="1200" u="none" cap="none" strike="noStrike">
                          <a:solidFill>
                            <a:srgbClr val="4EC9B0"/>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Write function with its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parameters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next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Converting the chunk of</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data to string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next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22860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Writing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Calling cork()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cork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Again writing some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'world'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70" name="Google Shape;370;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1" name="Google Shape;371;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2" name="Google Shape;372;p48"/>
          <p:cNvGraphicFramePr/>
          <p:nvPr/>
        </p:nvGraphicFramePr>
        <p:xfrm>
          <a:off x="896075" y="1601539"/>
          <a:ext cx="3000000" cy="3000000"/>
        </p:xfrm>
        <a:graphic>
          <a:graphicData uri="http://schemas.openxmlformats.org/drawingml/2006/table">
            <a:tbl>
              <a:tblPr>
                <a:noFill/>
                <a:tableStyleId>{8A1D0219-B49D-4F23-ACE6-FA7F3ADFCE74}</a:tableStyleId>
              </a:tblPr>
              <a:tblGrid>
                <a:gridCol w="5102375"/>
                <a:gridCol w="5102375"/>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writable.writableLength property is an inbuilt application of stream module which is used to check the number of bytes in the queue that is ready to be written.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Return Value: This property returns the number of bytes that is ready to write into the queue.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474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writable.writableLength Property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Accessing stream module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stream</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a stream and creating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 write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stream.</a:t>
                      </a:r>
                      <a:r>
                        <a:rPr lang="en-US" sz="1200" u="none" cap="none" strike="noStrike">
                          <a:solidFill>
                            <a:srgbClr val="4EC9B0"/>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Write function with its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parameters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next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Converting the chunk of</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data to string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next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228600" marR="0" rtl="0" algn="just">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Calling cork()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cork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//Writing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Calling uncork()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uncork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Again calling cork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cork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Again writing some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'GFG'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Calling writable.writableLength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Property</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writableLength</a:t>
                      </a:r>
                      <a:r>
                        <a:rPr lang="en-US" sz="1200" u="none" cap="none" strike="noStrike">
                          <a:solidFill>
                            <a:srgbClr val="D4D4D4"/>
                          </a:solidFill>
                          <a:latin typeface="Arial"/>
                          <a:ea typeface="Arial"/>
                          <a:cs typeface="Arial"/>
                          <a:sym typeface="Arial"/>
                        </a:rPr>
                        <a:t>;</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What is Node.js File System?</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How to read and write a file?</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Synchronous and Asynchronous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Opening and deleting files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Streams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Buffers</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896063" y="932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378" name="Google Shape;378;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9" name="Google Shape;379;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0" name="Google Shape;380;p49"/>
          <p:cNvGraphicFramePr/>
          <p:nvPr/>
        </p:nvGraphicFramePr>
        <p:xfrm>
          <a:off x="896075" y="1601539"/>
          <a:ext cx="3000000" cy="3000000"/>
        </p:xfrm>
        <a:graphic>
          <a:graphicData uri="http://schemas.openxmlformats.org/drawingml/2006/table">
            <a:tbl>
              <a:tblPr>
                <a:noFill/>
                <a:tableStyleId>{8A1D0219-B49D-4F23-ACE6-FA7F3ADFCE74}</a:tableStyleId>
              </a:tblPr>
              <a:tblGrid>
                <a:gridCol w="5102375"/>
                <a:gridCol w="5102375"/>
              </a:tblGrid>
              <a:tr h="350150">
                <a:tc gridSpan="2">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writable.destroy() method is an inbuilt application programming interface of Stream module which is used to destroy the created stream and you cannot call the write() method to write data again after you have already destroyed the created stream.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hMerge="1"/>
              </a:tr>
              <a:tr h="3474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Node.js program to demonstrate the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writable.uncork() method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stream</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'stream'</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Creating a stream and creating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 write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const </a:t>
                      </a: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stream.</a:t>
                      </a:r>
                      <a:r>
                        <a:rPr lang="en-US" sz="1200" u="none" cap="none" strike="noStrike">
                          <a:solidFill>
                            <a:srgbClr val="4EC9B0"/>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Write function with its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parameters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encoding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next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Converting the chunk of</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data to string</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chunk</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DCDCAA"/>
                          </a:solidFill>
                          <a:latin typeface="Arial"/>
                          <a:ea typeface="Arial"/>
                          <a:cs typeface="Arial"/>
                          <a:sym typeface="Arial"/>
                        </a:rPr>
                        <a:t>next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p>
                      <a:pPr indent="0" lvl="0" marL="228600" marR="0" rtl="0" algn="just">
                        <a:lnSpc>
                          <a:spcPct val="100000"/>
                        </a:lnSpc>
                        <a:spcBef>
                          <a:spcPts val="0"/>
                        </a:spcBef>
                        <a:spcAft>
                          <a:spcPts val="0"/>
                        </a:spcAft>
                        <a:buClr>
                          <a:srgbClr val="000000"/>
                        </a:buClr>
                        <a:buSzPts val="1200"/>
                        <a:buFont typeface="Arial"/>
                        <a:buNone/>
                      </a:pPr>
                      <a:r>
                        <a:t/>
                      </a:r>
                      <a:endParaRPr sz="1200" u="none" cap="none" strike="noStrike">
                        <a:solidFill>
                          <a:srgbClr val="6A9955"/>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6A9955"/>
                          </a:solidFill>
                          <a:latin typeface="Arial"/>
                          <a:ea typeface="Arial"/>
                          <a:cs typeface="Arial"/>
                          <a:sym typeface="Arial"/>
                        </a:rPr>
                        <a:t>// Writing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'hi'</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Again writing some data</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write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'hello'</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Calling destroy function</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4FC1FF"/>
                          </a:solidFill>
                          <a:latin typeface="Arial"/>
                          <a:ea typeface="Arial"/>
                          <a:cs typeface="Arial"/>
                          <a:sym typeface="Arial"/>
                        </a:rPr>
                        <a:t>writable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destroy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86" name="Google Shape;386;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87" name="Google Shape;387;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13" y="1485351"/>
          <a:ext cx="3000000" cy="3000000"/>
        </p:xfrm>
        <a:graphic>
          <a:graphicData uri="http://schemas.openxmlformats.org/drawingml/2006/table">
            <a:tbl>
              <a:tblPr>
                <a:noFill/>
                <a:tableStyleId>{8A1D0219-B49D-4F23-ACE6-FA7F3ADFCE74}</a:tableStyleId>
              </a:tblPr>
              <a:tblGrid>
                <a:gridCol w="10155975"/>
              </a:tblGrid>
              <a:tr h="1618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File System:</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is a JavaScript runtime built on Chrome’s V8 JavaScript engine.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helps developers to write JavaScript code to run on the server-side, to generate dynamic content and deliver to the web clients.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two features that make Node.js stand-out are: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Event-driven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Non-blocking I/O model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handle file operations like creating, reading, deleting, etc., Node.js provides an inbuilt module called FS (File System).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gives the functionality of file I/O by providing wrappers around the standard POSIX functions.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All file system operations can have synchronous and asynchronous forms depending upon user requirements.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use this File System module, use the require() method: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569CD6"/>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Synchronous approach: They are called blocking functions as it waits for each operation to complete, only after that, it executes the next operation, hence blocking the next command from execution i.e. a command will not be executed until &amp; unless the query has finished executing to get all the result from previous commands.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synchronous approach: They are called non-blocking functions 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data.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Use cases: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If your operations are not doing very heavy lifting like querying huge data from DB then go ahead with Synchronous way otherwise Asynchronous way.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an Asynchronous way, you can show some progress indicator to the user while in the background you can continue with your heavyweight works. This is an ideal scenario for GUI based apps.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Example of asynchronous and synchronous: Create a text file named input.txt with the following content.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13" y="1485351"/>
          <a:ext cx="3000000" cy="3000000"/>
        </p:xfrm>
        <a:graphic>
          <a:graphicData uri="http://schemas.openxmlformats.org/drawingml/2006/table">
            <a:tbl>
              <a:tblPr>
                <a:noFill/>
                <a:tableStyleId>{8A1D0219-B49D-4F23-ACE6-FA7F3ADFCE74}</a:tableStyleId>
              </a:tblPr>
              <a:tblGrid>
                <a:gridCol w="10155975"/>
              </a:tblGrid>
              <a:tr h="419825">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Now let us create a js file named main.js with the following code: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Asynchronous read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readFile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"Asynchronous read: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Synchronous read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 fs.</a:t>
                      </a:r>
                      <a:r>
                        <a:rPr lang="en-US" sz="1200" u="none" cap="none" strike="noStrike">
                          <a:solidFill>
                            <a:srgbClr val="DCDCAA"/>
                          </a:solidFill>
                          <a:latin typeface="Arial"/>
                          <a:ea typeface="Arial"/>
                          <a:cs typeface="Arial"/>
                          <a:sym typeface="Arial"/>
                        </a:rPr>
                        <a:t>readFileSync</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"Synchronous read: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Open a File: The fs.open() method is used to create, read, or write a file.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fs.readFile() method is only for reading the file and fs.writeFile() method is only for writing to the file, whereas fs.open() method does several operations on a file.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First, we need to load the fs class which is a module to access the physical file system.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open</a:t>
                      </a:r>
                      <a:r>
                        <a:rPr lang="en-US" sz="1200" u="none" cap="none" strike="noStrike">
                          <a:solidFill>
                            <a:srgbClr val="D4D4D4"/>
                          </a:solidFill>
                          <a:latin typeface="Arial"/>
                          <a:ea typeface="Arial"/>
                          <a:cs typeface="Arial"/>
                          <a:sym typeface="Arial"/>
                        </a:rPr>
                        <a:t>(path,</a:t>
                      </a:r>
                      <a:r>
                        <a:rPr lang="en-US" sz="1200" u="none" cap="none" strike="noStrike">
                          <a:solidFill>
                            <a:srgbClr val="9CDCFE"/>
                          </a:solidFill>
                          <a:latin typeface="Arial"/>
                          <a:ea typeface="Arial"/>
                          <a:cs typeface="Arial"/>
                          <a:sym typeface="Arial"/>
                        </a:rPr>
                        <a:t> flags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mode</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69225" y="2001101"/>
          <a:ext cx="3000000" cy="3000000"/>
        </p:xfrm>
        <a:graphic>
          <a:graphicData uri="http://schemas.openxmlformats.org/drawingml/2006/table">
            <a:tbl>
              <a:tblPr>
                <a:noFill/>
                <a:tableStyleId>{8A1D0219-B49D-4F23-ACE6-FA7F3ADFCE74}</a:tableStyleId>
              </a:tblPr>
              <a:tblGrid>
                <a:gridCol w="10155975"/>
              </a:tblGrid>
              <a:tr h="419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 flag mode , callback ,err , data</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Let us create a js file named main.js having the following code to open a file input.txt for reading and writing.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Asynchronous - Opening File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"opening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open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"File open successfully"</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Reading a File: The fs.read() method is used to read the file specified by fd. This method reads the entire file into the buffer.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read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 buffer,</a:t>
                      </a:r>
                      <a:r>
                        <a:rPr lang="en-US" sz="1200" u="none" cap="none" strike="noStrike">
                          <a:solidFill>
                            <a:srgbClr val="9CDCFE"/>
                          </a:solidFill>
                          <a:latin typeface="Arial"/>
                          <a:ea typeface="Arial"/>
                          <a:cs typeface="Arial"/>
                          <a:sym typeface="Arial"/>
                        </a:rPr>
                        <a:t> offset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length</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position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fd, buffer,offset, length, position , callback.</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18013" y="86405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969225" y="2001101"/>
          <a:ext cx="3000000" cy="3000000"/>
        </p:xfrm>
        <a:graphic>
          <a:graphicData uri="http://schemas.openxmlformats.org/drawingml/2006/table">
            <a:tbl>
              <a:tblPr>
                <a:noFill/>
                <a:tableStyleId>{8A1D0219-B49D-4F23-ACE6-FA7F3ADFCE74}</a:tableStyleId>
              </a:tblPr>
              <a:tblGrid>
                <a:gridCol w="10155975"/>
              </a:tblGrid>
              <a:tr h="350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 = </a:t>
                      </a:r>
                      <a:r>
                        <a:rPr lang="en-US" sz="1200" u="none" cap="none" strike="noStrike">
                          <a:solidFill>
                            <a:srgbClr val="569CD6"/>
                          </a:solidFill>
                          <a:latin typeface="Arial"/>
                          <a:ea typeface="Arial"/>
                          <a:cs typeface="Arial"/>
                          <a:sym typeface="Arial"/>
                        </a:rPr>
                        <a:t>new</a:t>
                      </a:r>
                      <a:r>
                        <a:rPr lang="en-US" sz="1200" u="none" cap="none" strike="noStrike">
                          <a:solidFill>
                            <a:srgbClr val="D4D4D4"/>
                          </a:solidFill>
                          <a:latin typeface="Arial"/>
                          <a:ea typeface="Arial"/>
                          <a:cs typeface="Arial"/>
                          <a:sym typeface="Arial"/>
                        </a:rPr>
                        <a:t> </a:t>
                      </a:r>
                      <a:r>
                        <a:rPr lang="en-US" sz="1200" u="none" cap="none" strike="noStrike">
                          <a:solidFill>
                            <a:srgbClr val="4EC9B0"/>
                          </a:solidFill>
                          <a:latin typeface="Arial"/>
                          <a:ea typeface="Arial"/>
                          <a:cs typeface="Arial"/>
                          <a:sym typeface="Arial"/>
                        </a:rPr>
                        <a:t>Buffer</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1024</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"opening an existing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open</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'r+'</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fd</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"File opened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"reading the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fd</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buf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length</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bytes</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 bytes read"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6A9955"/>
                          </a:solidFill>
                          <a:latin typeface="Arial"/>
                          <a:ea typeface="Arial"/>
                          <a:cs typeface="Arial"/>
                          <a:sym typeface="Arial"/>
                        </a:rPr>
                        <a:t>      // Print only read bytes to avoid junk.</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bytes</a:t>
                      </a:r>
                      <a:r>
                        <a:rPr lang="en-US" sz="1200" u="none" cap="none" strike="noStrike">
                          <a:solidFill>
                            <a:srgbClr val="D4D4D4"/>
                          </a:solidFill>
                          <a:latin typeface="Arial"/>
                          <a:ea typeface="Arial"/>
                          <a:cs typeface="Arial"/>
                          <a:sym typeface="Arial"/>
                        </a:rPr>
                        <a:t> &gt;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buf</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slice</a:t>
                      </a:r>
                      <a:r>
                        <a:rPr lang="en-US" sz="1200" u="none" cap="none" strike="noStrike">
                          <a:solidFill>
                            <a:srgbClr val="D4D4D4"/>
                          </a:solidFill>
                          <a:latin typeface="Arial"/>
                          <a:ea typeface="Arial"/>
                          <a:cs typeface="Arial"/>
                          <a:sym typeface="Arial"/>
                        </a:rPr>
                        <a:t>(</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bytes</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969238" y="582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969238" y="1318101"/>
          <a:ext cx="3000000" cy="3000000"/>
        </p:xfrm>
        <a:graphic>
          <a:graphicData uri="http://schemas.openxmlformats.org/drawingml/2006/table">
            <a:tbl>
              <a:tblPr>
                <a:noFill/>
                <a:tableStyleId>{8A1D0219-B49D-4F23-ACE6-FA7F3ADFCE74}</a:tableStyleId>
              </a:tblPr>
              <a:tblGrid>
                <a:gridCol w="10155975"/>
              </a:tblGrid>
              <a:tr h="35015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Writing to a File: This method will overwrite the file if the file already exists. The fs.writeFile() method is used to asynchronously write the specified data to a file. By default, the file would be replaced if it exists. The ‘options’ parameter can be used to modify the functionality of the method.</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writeFile</a:t>
                      </a:r>
                      <a:r>
                        <a:rPr lang="en-US" sz="1200" u="none" cap="none" strike="noStrike">
                          <a:solidFill>
                            <a:srgbClr val="D4D4D4"/>
                          </a:solidFill>
                          <a:latin typeface="Arial"/>
                          <a:ea typeface="Arial"/>
                          <a:cs typeface="Arial"/>
                          <a:sym typeface="Arial"/>
                        </a:rPr>
                        <a:t>(path,</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options</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callback</a:t>
                      </a: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62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Parameters: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path, data, options(encoding, mode , flag) , callbacks.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Example: Let us create a js file named main.js having the following code:</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62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D4D4D4"/>
                          </a:solidFill>
                          <a:latin typeface="Arial"/>
                          <a:ea typeface="Arial"/>
                          <a:cs typeface="Arial"/>
                          <a:sym typeface="Arial"/>
                        </a:rPr>
                        <a:t> fs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"fs"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"writing into existing file"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fs.</a:t>
                      </a:r>
                      <a:r>
                        <a:rPr lang="en-US" sz="1200" u="none" cap="none" strike="noStrike">
                          <a:solidFill>
                            <a:srgbClr val="DCDCAA"/>
                          </a:solidFill>
                          <a:latin typeface="Arial"/>
                          <a:ea typeface="Arial"/>
                          <a:cs typeface="Arial"/>
                          <a:sym typeface="Arial"/>
                        </a:rPr>
                        <a:t>writeFile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'Geeks For Geeks'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"Data written successfully!"</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"Let's read newly written data"</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fs.</a:t>
                      </a:r>
                      <a:r>
                        <a:rPr lang="en-US" sz="1200" u="none" cap="none" strike="noStrike">
                          <a:solidFill>
                            <a:srgbClr val="DCDCAA"/>
                          </a:solidFill>
                          <a:latin typeface="Arial"/>
                          <a:ea typeface="Arial"/>
                          <a:cs typeface="Arial"/>
                          <a:sym typeface="Arial"/>
                        </a:rPr>
                        <a:t>readFile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'input.txt'</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return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error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"Asynchronous read: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data</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toString</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150A4AC8-3263-4A59-B097-76C15C82297F}"/>
</file>

<file path=customXml/itemProps2.xml><?xml version="1.0" encoding="utf-8"?>
<ds:datastoreItem xmlns:ds="http://schemas.openxmlformats.org/officeDocument/2006/customXml" ds:itemID="{949B1A39-4C97-4B83-BB36-4315DEF9905D}"/>
</file>

<file path=customXml/itemProps3.xml><?xml version="1.0" encoding="utf-8"?>
<ds:datastoreItem xmlns:ds="http://schemas.openxmlformats.org/officeDocument/2006/customXml" ds:itemID="{4CF9EB93-D2F6-4FA2-B2EB-81584A92D62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