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0B0EAC-18C8-4D0F-BDE3-552435368918}">
  <a:tblStyle styleId="{E60B0EAC-18C8-4D0F-BDE3-55243536891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ustomXml" Target="../customXml/item1.xml"/><Relationship Id="rId21" Type="http://schemas.openxmlformats.org/officeDocument/2006/relationships/slide" Target="slides/slide16.xml"/><Relationship Id="rId3" Type="http://schemas.openxmlformats.org/officeDocument/2006/relationships/tableStyles" Target="tableStyles.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slide" Target="slides/slide18.xml"/><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3.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3.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1_NEM-1: Node.js Http Module - SYNC</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969213" y="5414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Node.js Http Module </a:t>
            </a:r>
            <a:endParaRPr sz="3300"/>
          </a:p>
        </p:txBody>
      </p:sp>
      <p:sp>
        <p:nvSpPr>
          <p:cNvPr id="219" name="Google Shape;219;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0" name="Google Shape;220;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1" name="Google Shape;221;p29"/>
          <p:cNvGraphicFramePr/>
          <p:nvPr/>
        </p:nvGraphicFramePr>
        <p:xfrm>
          <a:off x="969213" y="1162776"/>
          <a:ext cx="3000000" cy="3000000"/>
        </p:xfrm>
        <a:graphic>
          <a:graphicData uri="http://schemas.openxmlformats.org/drawingml/2006/table">
            <a:tbl>
              <a:tblPr>
                <a:noFill/>
                <a:tableStyleId>{E60B0EAC-18C8-4D0F-BDE3-552435368918}</a:tableStyleId>
              </a:tblPr>
              <a:tblGrid>
                <a:gridCol w="6848600"/>
              </a:tblGrid>
              <a:tr h="5486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agent.maxSockets method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Importing http module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http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Importing agentkeepalive module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Agent</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'agentkeepalive'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new agent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keepAliveAgent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Agent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keepAliveAgent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maxSockets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Options object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options</a:t>
                      </a:r>
                      <a:r>
                        <a:rPr lang="en-US" sz="1200" u="none" cap="none" strike="noStrike">
                          <a:solidFill>
                            <a:srgbClr val="D4D4D4"/>
                          </a:solidFill>
                          <a:latin typeface="Arial"/>
                          <a:ea typeface="Arial"/>
                          <a:cs typeface="Arial"/>
                          <a:sym typeface="Arial"/>
                        </a:rPr>
                        <a:t> =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'maninthemirror.org'</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80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path</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method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'GET'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agent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keepAliveAgent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Requesting via http server module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req</a:t>
                      </a:r>
                      <a:r>
                        <a:rPr lang="en-US" sz="1200" u="none" cap="none" strike="noStrike">
                          <a:solidFill>
                            <a:srgbClr val="D4D4D4"/>
                          </a:solidFill>
                          <a:latin typeface="Arial"/>
                          <a:ea typeface="Arial"/>
                          <a:cs typeface="Arial"/>
                          <a:sym typeface="Arial"/>
                        </a:rPr>
                        <a:t> = http.</a:t>
                      </a:r>
                      <a:r>
                        <a:rPr lang="en-US" sz="1200" u="none" cap="none" strike="noStrike">
                          <a:solidFill>
                            <a:srgbClr val="DCDCAA"/>
                          </a:solidFill>
                          <a:latin typeface="Arial"/>
                          <a:ea typeface="Arial"/>
                          <a:cs typeface="Arial"/>
                          <a:sym typeface="Arial"/>
                        </a:rPr>
                        <a:t>request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options</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res</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Printing statuscode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"StatusCode: "</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statusCode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req</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end</a:t>
                      </a:r>
                      <a:r>
                        <a:rPr lang="en-US" sz="1200" u="none" cap="none" strike="noStrike">
                          <a:solidFill>
                            <a:srgbClr val="D4D4D4"/>
                          </a:solidFill>
                          <a:latin typeface="Arial"/>
                          <a:ea typeface="Arial"/>
                          <a:cs typeface="Arial"/>
                          <a:sym typeface="Arial"/>
                        </a:rPr>
                        <a:t>();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22" name="Google Shape;222;p29"/>
          <p:cNvSpPr txBox="1"/>
          <p:nvPr/>
        </p:nvSpPr>
        <p:spPr>
          <a:xfrm>
            <a:off x="7817825" y="1310275"/>
            <a:ext cx="3918900" cy="1293000"/>
          </a:xfrm>
          <a:prstGeom prst="rect">
            <a:avLst/>
          </a:prstGeom>
          <a:solidFill>
            <a:schemeClr val="lt1"/>
          </a:solid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agent.maxSockets (Added in v0.3.6) method is an inbuilt application programming interface of the ‘Http‘ module which determines how many concurrent sockets the agent can have open per origin.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Origin is the returned value of agent.getName().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969213" y="9152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28" name="Google Shape;228;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9" name="Google Shape;229;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0" name="Google Shape;230;p30"/>
          <p:cNvGraphicFramePr/>
          <p:nvPr/>
        </p:nvGraphicFramePr>
        <p:xfrm>
          <a:off x="8753276" y="1843251"/>
          <a:ext cx="3000000" cy="3000000"/>
        </p:xfrm>
        <a:graphic>
          <a:graphicData uri="http://schemas.openxmlformats.org/drawingml/2006/table">
            <a:tbl>
              <a:tblPr>
                <a:noFill/>
                <a:tableStyleId>{E60B0EAC-18C8-4D0F-BDE3-552435368918}</a:tableStyleId>
              </a:tblPr>
              <a:tblGrid>
                <a:gridCol w="2457825"/>
              </a:tblGrid>
              <a:tr h="548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http.ClientRequest.abort() is an inbuilt application programming interface of class Client Request within http module which is used to abort the client request.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ClientRequest</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abort</a:t>
                      </a:r>
                      <a:r>
                        <a:rPr lang="en-US" sz="1200" u="none" cap="none" strike="noStrike">
                          <a:solidFill>
                            <a:srgbClr val="D4D4D4"/>
                          </a:solidFill>
                          <a:latin typeface="Arial"/>
                          <a:ea typeface="Arial"/>
                          <a:cs typeface="Arial"/>
                          <a:sym typeface="Arial"/>
                        </a:rPr>
                        <a:t>()</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Return Value: This method does not return any value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31" name="Google Shape;231;p30"/>
          <p:cNvSpPr txBox="1"/>
          <p:nvPr/>
        </p:nvSpPr>
        <p:spPr>
          <a:xfrm>
            <a:off x="288900" y="-69700"/>
            <a:ext cx="8321700" cy="73884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A9955"/>
                </a:solidFill>
                <a:latin typeface="Arial"/>
                <a:ea typeface="Arial"/>
                <a:cs typeface="Arial"/>
                <a:sym typeface="Arial"/>
              </a:rPr>
              <a:t>// Node.js program to demonstrate the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A9955"/>
                </a:solidFill>
                <a:latin typeface="Arial"/>
                <a:ea typeface="Arial"/>
                <a:cs typeface="Arial"/>
                <a:sym typeface="Arial"/>
              </a:rPr>
              <a:t>// request.abort() APi</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A9955"/>
                </a:solidFill>
                <a:latin typeface="Arial"/>
                <a:ea typeface="Arial"/>
                <a:cs typeface="Arial"/>
                <a:sym typeface="Arial"/>
              </a:rPr>
              <a:t>// Importing http module</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const</a:t>
            </a:r>
            <a:r>
              <a:rPr b="0" i="0" lang="en-US" sz="1200" u="none" cap="none" strike="noStrike">
                <a:solidFill>
                  <a:srgbClr val="D4D4D4"/>
                </a:solidFill>
                <a:latin typeface="Arial"/>
                <a:ea typeface="Arial"/>
                <a:cs typeface="Arial"/>
                <a:sym typeface="Arial"/>
              </a:rPr>
              <a:t> http = </a:t>
            </a:r>
            <a:r>
              <a:rPr b="0" i="0" lang="en-US" sz="1200" u="none" cap="none" strike="noStrike">
                <a:solidFill>
                  <a:srgbClr val="DCDCAA"/>
                </a:solidFill>
                <a:latin typeface="Arial"/>
                <a:ea typeface="Arial"/>
                <a:cs typeface="Arial"/>
                <a:sym typeface="Arial"/>
              </a:rPr>
              <a:t>require</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'http'</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A9955"/>
                </a:solidFill>
                <a:latin typeface="Arial"/>
                <a:ea typeface="Arial"/>
                <a:cs typeface="Arial"/>
                <a:sym typeface="Arial"/>
              </a:rPr>
              <a:t>// Create an HTTP server</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const </a:t>
            </a:r>
            <a:r>
              <a:rPr b="0" i="0" lang="en-US" sz="1200" u="none" cap="none" strike="noStrike">
                <a:solidFill>
                  <a:srgbClr val="4FC1FF"/>
                </a:solidFill>
                <a:latin typeface="Arial"/>
                <a:ea typeface="Arial"/>
                <a:cs typeface="Arial"/>
                <a:sym typeface="Arial"/>
              </a:rPr>
              <a:t>server</a:t>
            </a:r>
            <a:r>
              <a:rPr b="0" i="0" lang="en-US" sz="1200" u="none" cap="none" strike="noStrike">
                <a:solidFill>
                  <a:srgbClr val="D4D4D4"/>
                </a:solidFill>
                <a:latin typeface="Arial"/>
                <a:ea typeface="Arial"/>
                <a:cs typeface="Arial"/>
                <a:sym typeface="Arial"/>
              </a:rPr>
              <a:t> = http.</a:t>
            </a:r>
            <a:r>
              <a:rPr b="0" i="0" lang="en-US" sz="1200" u="none" cap="none" strike="noStrike">
                <a:solidFill>
                  <a:srgbClr val="DCDCAA"/>
                </a:solidFill>
                <a:latin typeface="Arial"/>
                <a:ea typeface="Arial"/>
                <a:cs typeface="Arial"/>
                <a:sym typeface="Arial"/>
              </a:rPr>
              <a:t>createServer</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req</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 res</a:t>
            </a:r>
            <a:r>
              <a:rPr b="0" i="0" lang="en-US" sz="1200" u="none" cap="none" strike="noStrike">
                <a:solidFill>
                  <a:srgbClr val="D4D4D4"/>
                </a:solidFill>
                <a:latin typeface="Arial"/>
                <a:ea typeface="Arial"/>
                <a:cs typeface="Arial"/>
                <a:sym typeface="Arial"/>
              </a:rPr>
              <a:t>) </a:t>
            </a:r>
            <a:r>
              <a:rPr b="0" i="0" lang="en-US" sz="1200" u="none" cap="none" strike="noStrike">
                <a:solidFill>
                  <a:srgbClr val="569CD6"/>
                </a:solidFill>
                <a:latin typeface="Arial"/>
                <a:ea typeface="Arial"/>
                <a:cs typeface="Arial"/>
                <a:sym typeface="Arial"/>
              </a:rPr>
              <a:t>=&gt;</a:t>
            </a: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  res</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writeHead</a:t>
            </a:r>
            <a:r>
              <a:rPr b="0" i="0" lang="en-US" sz="1200" u="none" cap="none" strike="noStrike">
                <a:solidFill>
                  <a:srgbClr val="D4D4D4"/>
                </a:solidFill>
                <a:latin typeface="Arial"/>
                <a:ea typeface="Arial"/>
                <a:cs typeface="Arial"/>
                <a:sym typeface="Arial"/>
              </a:rPr>
              <a:t>(</a:t>
            </a:r>
            <a:r>
              <a:rPr b="0" i="0" lang="en-US" sz="1200" u="none" cap="none" strike="noStrike">
                <a:solidFill>
                  <a:srgbClr val="B5CEA8"/>
                </a:solidFill>
                <a:latin typeface="Arial"/>
                <a:ea typeface="Arial"/>
                <a:cs typeface="Arial"/>
                <a:sym typeface="Arial"/>
              </a:rPr>
              <a:t>200</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'Content-Type'</a:t>
            </a:r>
            <a:r>
              <a:rPr b="0" i="0" lang="en-US" sz="1200" u="none" cap="none" strike="noStrike">
                <a:solidFill>
                  <a:srgbClr val="D4D4D4"/>
                </a:solidFill>
                <a:latin typeface="Arial"/>
                <a:ea typeface="Arial"/>
                <a:cs typeface="Arial"/>
                <a:sym typeface="Arial"/>
              </a:rPr>
              <a:t>: </a:t>
            </a:r>
            <a:r>
              <a:rPr b="0" i="0" lang="en-US" sz="1200" u="none" cap="none" strike="noStrike">
                <a:solidFill>
                  <a:srgbClr val="CE9178"/>
                </a:solidFill>
                <a:latin typeface="Arial"/>
                <a:ea typeface="Arial"/>
                <a:cs typeface="Arial"/>
                <a:sym typeface="Arial"/>
              </a:rPr>
              <a:t>'text/plain'</a:t>
            </a: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  res</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end</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'okay'</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A9955"/>
                </a:solidFill>
                <a:latin typeface="Arial"/>
                <a:ea typeface="Arial"/>
                <a:cs typeface="Arial"/>
                <a:sym typeface="Arial"/>
              </a:rPr>
              <a:t>// Now that server is running</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server</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listen</a:t>
            </a:r>
            <a:r>
              <a:rPr b="0" i="0" lang="en-US" sz="1200" u="none" cap="none" strike="noStrike">
                <a:solidFill>
                  <a:srgbClr val="D4D4D4"/>
                </a:solidFill>
                <a:latin typeface="Arial"/>
                <a:ea typeface="Arial"/>
                <a:cs typeface="Arial"/>
                <a:sym typeface="Arial"/>
              </a:rPr>
              <a:t>(</a:t>
            </a:r>
            <a:r>
              <a:rPr b="0" i="0" lang="en-US" sz="1200" u="none" cap="none" strike="noStrike">
                <a:solidFill>
                  <a:srgbClr val="B5CEA8"/>
                </a:solidFill>
                <a:latin typeface="Arial"/>
                <a:ea typeface="Arial"/>
                <a:cs typeface="Arial"/>
                <a:sym typeface="Arial"/>
              </a:rPr>
              <a:t>3000</a:t>
            </a:r>
            <a:r>
              <a:rPr b="0" i="0" lang="en-US" sz="1200" u="none" cap="none" strike="noStrike">
                <a:solidFill>
                  <a:srgbClr val="D4D4D4"/>
                </a:solidFill>
                <a:latin typeface="Arial"/>
                <a:ea typeface="Arial"/>
                <a:cs typeface="Arial"/>
                <a:sym typeface="Arial"/>
              </a:rPr>
              <a:t>, </a:t>
            </a:r>
            <a:r>
              <a:rPr b="0" i="0" lang="en-US" sz="1200" u="none" cap="none" strike="noStrike">
                <a:solidFill>
                  <a:srgbClr val="CE9178"/>
                </a:solidFill>
                <a:latin typeface="Arial"/>
                <a:ea typeface="Arial"/>
                <a:cs typeface="Arial"/>
                <a:sym typeface="Arial"/>
              </a:rPr>
              <a:t>'127.0.0.1'</a:t>
            </a:r>
            <a:r>
              <a:rPr b="0" i="0" lang="en-US" sz="1200" u="none" cap="none" strike="noStrike">
                <a:solidFill>
                  <a:srgbClr val="D4D4D4"/>
                </a:solidFill>
                <a:latin typeface="Arial"/>
                <a:ea typeface="Arial"/>
                <a:cs typeface="Arial"/>
                <a:sym typeface="Arial"/>
              </a:rPr>
              <a:t>, () </a:t>
            </a:r>
            <a:r>
              <a:rPr b="0" i="0" lang="en-US" sz="1200" u="none" cap="none" strike="noStrike">
                <a:solidFill>
                  <a:srgbClr val="569CD6"/>
                </a:solidFill>
                <a:latin typeface="Arial"/>
                <a:ea typeface="Arial"/>
                <a:cs typeface="Arial"/>
                <a:sym typeface="Arial"/>
              </a:rPr>
              <a:t>=&gt;</a:t>
            </a: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console</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log</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"Server is started"</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A9955"/>
                </a:solidFill>
                <a:latin typeface="Arial"/>
                <a:ea typeface="Arial"/>
                <a:cs typeface="Arial"/>
                <a:sym typeface="Arial"/>
              </a:rPr>
              <a:t>    // Making a request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    const</a:t>
            </a:r>
            <a:r>
              <a:rPr b="0" i="0" lang="en-US" sz="1200" u="none" cap="none" strike="noStrike">
                <a:solidFill>
                  <a:srgbClr val="9CDCFE"/>
                </a:solidFill>
                <a:latin typeface="Arial"/>
                <a:ea typeface="Arial"/>
                <a:cs typeface="Arial"/>
                <a:sym typeface="Arial"/>
              </a:rPr>
              <a:t> </a:t>
            </a:r>
            <a:r>
              <a:rPr b="0" i="0" lang="en-US" sz="1200" u="none" cap="none" strike="noStrike">
                <a:solidFill>
                  <a:srgbClr val="4FC1FF"/>
                </a:solidFill>
                <a:latin typeface="Arial"/>
                <a:ea typeface="Arial"/>
                <a:cs typeface="Arial"/>
                <a:sym typeface="Arial"/>
              </a:rPr>
              <a:t>options</a:t>
            </a:r>
            <a:r>
              <a:rPr b="0" i="0" lang="en-US" sz="1200" u="none" cap="none" strike="noStrike">
                <a:solidFill>
                  <a:srgbClr val="D4D4D4"/>
                </a:solidFill>
                <a:latin typeface="Arial"/>
                <a:ea typeface="Arial"/>
                <a:cs typeface="Arial"/>
                <a:sym typeface="Arial"/>
              </a:rPr>
              <a:t> =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port</a:t>
            </a:r>
            <a:r>
              <a:rPr b="0" i="0" lang="en-US" sz="1200" u="none" cap="none" strike="noStrike">
                <a:solidFill>
                  <a:srgbClr val="D4D4D4"/>
                </a:solidFill>
                <a:latin typeface="Arial"/>
                <a:ea typeface="Arial"/>
                <a:cs typeface="Arial"/>
                <a:sym typeface="Arial"/>
              </a:rPr>
              <a:t>: </a:t>
            </a:r>
            <a:r>
              <a:rPr b="0" i="0" lang="en-US" sz="1200" u="none" cap="none" strike="noStrike">
                <a:solidFill>
                  <a:srgbClr val="B5CEA8"/>
                </a:solidFill>
                <a:latin typeface="Arial"/>
                <a:ea typeface="Arial"/>
                <a:cs typeface="Arial"/>
                <a:sym typeface="Arial"/>
              </a:rPr>
              <a:t>3000</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host</a:t>
            </a:r>
            <a:r>
              <a:rPr b="0" i="0" lang="en-US" sz="1200" u="none" cap="none" strike="noStrike">
                <a:solidFill>
                  <a:srgbClr val="D4D4D4"/>
                </a:solidFill>
                <a:latin typeface="Arial"/>
                <a:ea typeface="Arial"/>
                <a:cs typeface="Arial"/>
                <a:sym typeface="Arial"/>
              </a:rPr>
              <a:t>: </a:t>
            </a:r>
            <a:r>
              <a:rPr b="0" i="0" lang="en-US" sz="1200" u="none" cap="none" strike="noStrike">
                <a:solidFill>
                  <a:srgbClr val="CE9178"/>
                </a:solidFill>
                <a:latin typeface="Arial"/>
                <a:ea typeface="Arial"/>
                <a:cs typeface="Arial"/>
                <a:sym typeface="Arial"/>
              </a:rPr>
              <a:t>'127.0.0.1'</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headers</a:t>
            </a: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CE9178"/>
                </a:solidFill>
                <a:latin typeface="Arial"/>
                <a:ea typeface="Arial"/>
                <a:cs typeface="Arial"/>
                <a:sym typeface="Arial"/>
              </a:rPr>
              <a:t>'Connection'</a:t>
            </a:r>
            <a:r>
              <a:rPr b="0" i="0" lang="en-US" sz="1200" u="none" cap="none" strike="noStrike">
                <a:solidFill>
                  <a:srgbClr val="D4D4D4"/>
                </a:solidFill>
                <a:latin typeface="Arial"/>
                <a:ea typeface="Arial"/>
                <a:cs typeface="Arial"/>
                <a:sym typeface="Arial"/>
              </a:rPr>
              <a:t>: </a:t>
            </a:r>
            <a:r>
              <a:rPr b="0" i="0" lang="en-US" sz="1200" u="none" cap="none" strike="noStrike">
                <a:solidFill>
                  <a:srgbClr val="CE9178"/>
                </a:solidFill>
                <a:latin typeface="Arial"/>
                <a:ea typeface="Arial"/>
                <a:cs typeface="Arial"/>
                <a:sym typeface="Arial"/>
              </a:rPr>
              <a:t>'Upgrade'</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CE9178"/>
                </a:solidFill>
                <a:latin typeface="Arial"/>
                <a:ea typeface="Arial"/>
                <a:cs typeface="Arial"/>
                <a:sym typeface="Arial"/>
              </a:rPr>
              <a:t>'Upgrade'</a:t>
            </a:r>
            <a:r>
              <a:rPr b="0" i="0" lang="en-US" sz="1200" u="none" cap="none" strike="noStrike">
                <a:solidFill>
                  <a:srgbClr val="D4D4D4"/>
                </a:solidFill>
                <a:latin typeface="Arial"/>
                <a:ea typeface="Arial"/>
                <a:cs typeface="Arial"/>
                <a:sym typeface="Arial"/>
              </a:rPr>
              <a:t>: </a:t>
            </a:r>
            <a:r>
              <a:rPr b="0" i="0" lang="en-US" sz="1200" u="none" cap="none" strike="noStrike">
                <a:solidFill>
                  <a:srgbClr val="CE9178"/>
                </a:solidFill>
                <a:latin typeface="Arial"/>
                <a:ea typeface="Arial"/>
                <a:cs typeface="Arial"/>
                <a:sym typeface="Arial"/>
              </a:rPr>
              <a:t>'websocket'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A9955"/>
                </a:solidFill>
                <a:latin typeface="Arial"/>
                <a:ea typeface="Arial"/>
                <a:cs typeface="Arial"/>
                <a:sym typeface="Arial"/>
              </a:rPr>
              <a:t>  // Getting client request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  const</a:t>
            </a:r>
            <a:r>
              <a:rPr b="0" i="0" lang="en-US" sz="1200" u="none" cap="none" strike="noStrike">
                <a:solidFill>
                  <a:srgbClr val="9CDCFE"/>
                </a:solidFill>
                <a:latin typeface="Arial"/>
                <a:ea typeface="Arial"/>
                <a:cs typeface="Arial"/>
                <a:sym typeface="Arial"/>
              </a:rPr>
              <a:t> </a:t>
            </a:r>
            <a:r>
              <a:rPr b="0" i="0" lang="en-US" sz="1200" u="none" cap="none" strike="noStrike">
                <a:solidFill>
                  <a:srgbClr val="4FC1FF"/>
                </a:solidFill>
                <a:latin typeface="Arial"/>
                <a:ea typeface="Arial"/>
                <a:cs typeface="Arial"/>
                <a:sym typeface="Arial"/>
              </a:rPr>
              <a:t>req</a:t>
            </a:r>
            <a:r>
              <a:rPr b="0" i="0" lang="en-US" sz="1200" u="none" cap="none" strike="noStrike">
                <a:solidFill>
                  <a:srgbClr val="D4D4D4"/>
                </a:solidFill>
                <a:latin typeface="Arial"/>
                <a:ea typeface="Arial"/>
                <a:cs typeface="Arial"/>
                <a:sym typeface="Arial"/>
              </a:rPr>
              <a:t> = http.</a:t>
            </a:r>
            <a:r>
              <a:rPr b="0" i="0" lang="en-US" sz="1200" u="none" cap="none" strike="noStrike">
                <a:solidFill>
                  <a:srgbClr val="DCDCAA"/>
                </a:solidFill>
                <a:latin typeface="Arial"/>
                <a:ea typeface="Arial"/>
                <a:cs typeface="Arial"/>
                <a:sym typeface="Arial"/>
              </a:rPr>
              <a:t>request</a:t>
            </a:r>
            <a:r>
              <a:rPr b="0" i="0" lang="en-US" sz="1200" u="none" cap="none" strike="noStrike">
                <a:solidFill>
                  <a:srgbClr val="D4D4D4"/>
                </a:solidFill>
                <a:latin typeface="Arial"/>
                <a:ea typeface="Arial"/>
                <a:cs typeface="Arial"/>
                <a:sym typeface="Arial"/>
              </a:rPr>
              <a:t>(</a:t>
            </a:r>
            <a:r>
              <a:rPr b="0" i="0" lang="en-US" sz="1200" u="none" cap="none" strike="noStrike">
                <a:solidFill>
                  <a:srgbClr val="4FC1FF"/>
                </a:solidFill>
                <a:latin typeface="Arial"/>
                <a:ea typeface="Arial"/>
                <a:cs typeface="Arial"/>
                <a:sym typeface="Arial"/>
              </a:rPr>
              <a:t>options</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A9955"/>
                </a:solidFill>
                <a:latin typeface="Arial"/>
                <a:ea typeface="Arial"/>
                <a:cs typeface="Arial"/>
                <a:sym typeface="Arial"/>
              </a:rPr>
              <a:t>  // Aborting the request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A9955"/>
                </a:solidFill>
                <a:latin typeface="Arial"/>
                <a:ea typeface="Arial"/>
                <a:cs typeface="Arial"/>
                <a:sym typeface="Arial"/>
              </a:rPr>
              <a:t>  // by using abort() method</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  </a:t>
            </a:r>
            <a:r>
              <a:rPr b="0" i="0" lang="en-US" sz="1200" u="none" cap="none" strike="noStrike">
                <a:solidFill>
                  <a:srgbClr val="4FC1FF"/>
                </a:solidFill>
                <a:latin typeface="Arial"/>
                <a:ea typeface="Arial"/>
                <a:cs typeface="Arial"/>
                <a:sym typeface="Arial"/>
              </a:rPr>
              <a:t>req</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abort</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A9955"/>
                </a:solidFill>
                <a:latin typeface="Arial"/>
                <a:ea typeface="Arial"/>
                <a:cs typeface="Arial"/>
                <a:sym typeface="Arial"/>
              </a:rPr>
              <a:t>  // Emit the message</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  </a:t>
            </a:r>
            <a:r>
              <a:rPr b="0" i="0" lang="en-US" sz="1200" u="none" cap="none" strike="noStrike">
                <a:solidFill>
                  <a:srgbClr val="4FC1FF"/>
                </a:solidFill>
                <a:latin typeface="Arial"/>
                <a:ea typeface="Arial"/>
                <a:cs typeface="Arial"/>
                <a:sym typeface="Arial"/>
              </a:rPr>
              <a:t>req</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on</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'abort'</a:t>
            </a:r>
            <a:r>
              <a:rPr b="0" i="0" lang="en-US" sz="1200" u="none" cap="none" strike="noStrike">
                <a:solidFill>
                  <a:srgbClr val="D4D4D4"/>
                </a:solidFill>
                <a:latin typeface="Arial"/>
                <a:ea typeface="Arial"/>
                <a:cs typeface="Arial"/>
                <a:sym typeface="Arial"/>
              </a:rPr>
              <a:t>,()</a:t>
            </a:r>
            <a:r>
              <a:rPr b="0" i="0" lang="en-US" sz="1200" u="none" cap="none" strike="noStrike">
                <a:solidFill>
                  <a:srgbClr val="569CD6"/>
                </a:solidFill>
                <a:latin typeface="Arial"/>
                <a:ea typeface="Arial"/>
                <a:cs typeface="Arial"/>
                <a:sym typeface="Arial"/>
              </a:rPr>
              <a:t>=&gt;</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console</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log</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"client request is aborted"</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969213" y="9152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37" name="Google Shape;237;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8" name="Google Shape;238;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9" name="Google Shape;239;p31"/>
          <p:cNvGraphicFramePr/>
          <p:nvPr/>
        </p:nvGraphicFramePr>
        <p:xfrm>
          <a:off x="953788" y="486714"/>
          <a:ext cx="3000000" cy="3000000"/>
        </p:xfrm>
        <a:graphic>
          <a:graphicData uri="http://schemas.openxmlformats.org/drawingml/2006/table">
            <a:tbl>
              <a:tblPr>
                <a:noFill/>
                <a:tableStyleId>{E60B0EAC-18C8-4D0F-BDE3-552435368918}</a:tableStyleId>
              </a:tblPr>
              <a:tblGrid>
                <a:gridCol w="10284400"/>
              </a:tblGrid>
              <a:tr h="4378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http.ClientRequest.connection is an inbuilt application programming interface of class ClientRequest within the HTTP module which is used to get the reference of underlying client request socket.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request</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connection</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997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request.connection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Importing http module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http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Create an HTTP server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http.</a:t>
                      </a:r>
                      <a:r>
                        <a:rPr lang="en-US" sz="1200" u="none" cap="none" strike="noStrike">
                          <a:solidFill>
                            <a:srgbClr val="DCDCAA"/>
                          </a:solidFill>
                          <a:latin typeface="Arial"/>
                          <a:ea typeface="Arial"/>
                          <a:cs typeface="Arial"/>
                          <a:sym typeface="Arial"/>
                        </a:rPr>
                        <a:t>createServer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req</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listen</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3000</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'127.0.0.1'</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Getting client request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req</a:t>
                      </a:r>
                      <a:r>
                        <a:rPr lang="en-US" sz="1200" u="none" cap="none" strike="noStrike">
                          <a:solidFill>
                            <a:srgbClr val="D4D4D4"/>
                          </a:solidFill>
                          <a:latin typeface="Arial"/>
                          <a:ea typeface="Arial"/>
                          <a:cs typeface="Arial"/>
                          <a:sym typeface="Arial"/>
                        </a:rPr>
                        <a:t> = http.</a:t>
                      </a:r>
                      <a:r>
                        <a:rPr lang="en-US" sz="1200" u="none" cap="none" strike="noStrike">
                          <a:solidFill>
                            <a:srgbClr val="DCDCAA"/>
                          </a:solidFill>
                          <a:latin typeface="Arial"/>
                          <a:ea typeface="Arial"/>
                          <a:cs typeface="Arial"/>
                          <a:sym typeface="Arial"/>
                        </a:rPr>
                        <a:t>request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3000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'127.0.0.1'</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Getting request socket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by using connection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4FC1FF"/>
                          </a:solidFill>
                          <a:latin typeface="Arial"/>
                          <a:ea typeface="Arial"/>
                          <a:cs typeface="Arial"/>
                          <a:sym typeface="Arial"/>
                        </a:rPr>
                        <a:t>req</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connection</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"Requested for 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586C0"/>
                          </a:solidFill>
                          <a:latin typeface="Arial"/>
                          <a:ea typeface="Arial"/>
                          <a:cs typeface="Arial"/>
                          <a:sym typeface="Arial"/>
                        </a:rPr>
                        <a:t> else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"Not Requested for 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process</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exit</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5" name="Google Shape;245;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6" name="Google Shape;246;p32"/>
          <p:cNvGraphicFramePr/>
          <p:nvPr/>
        </p:nvGraphicFramePr>
        <p:xfrm>
          <a:off x="953788" y="320764"/>
          <a:ext cx="3000000" cy="3000000"/>
        </p:xfrm>
        <a:graphic>
          <a:graphicData uri="http://schemas.openxmlformats.org/drawingml/2006/table">
            <a:tbl>
              <a:tblPr>
                <a:noFill/>
                <a:tableStyleId>{E60B0EAC-18C8-4D0F-BDE3-552435368918}</a:tableStyleId>
              </a:tblPr>
              <a:tblGrid>
                <a:gridCol w="10284400"/>
              </a:tblGrid>
              <a:tr h="4378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http.ClientRequest.protocol is an inbuilt application programming interface of class ClientRequest within the HTTP module which is used to get the object of client request protocol.</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request</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protocol</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0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This method returns the object of the client request protocol.</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Now that server is running</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listen</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3000</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'127.0.0.1'</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Make a request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options</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3000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'127.0.0.1'</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headers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'Connection'</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'Upgrade'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'Upgrade'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'websocket'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Getting client request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req</a:t>
                      </a:r>
                      <a:r>
                        <a:rPr lang="en-US" sz="1200" u="none" cap="none" strike="noStrike">
                          <a:solidFill>
                            <a:srgbClr val="D4D4D4"/>
                          </a:solidFill>
                          <a:latin typeface="Arial"/>
                          <a:ea typeface="Arial"/>
                          <a:cs typeface="Arial"/>
                          <a:sym typeface="Arial"/>
                        </a:rPr>
                        <a:t> = http.</a:t>
                      </a:r>
                      <a:r>
                        <a:rPr lang="en-US" sz="1200" u="none" cap="none" strike="noStrike">
                          <a:solidFill>
                            <a:srgbClr val="DCDCAA"/>
                          </a:solidFill>
                          <a:latin typeface="Arial"/>
                          <a:ea typeface="Arial"/>
                          <a:cs typeface="Arial"/>
                          <a:sym typeface="Arial"/>
                        </a:rPr>
                        <a:t>request</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options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req</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protocol</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'HTTP'</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Getting protocol</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by using protocol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v</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req</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protocol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Display the result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"protocol :-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v</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process</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exit</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2" name="Google Shape;252;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3" name="Google Shape;253;p33"/>
          <p:cNvGraphicFramePr/>
          <p:nvPr/>
        </p:nvGraphicFramePr>
        <p:xfrm>
          <a:off x="953788" y="320764"/>
          <a:ext cx="3000000" cy="3000000"/>
        </p:xfrm>
        <a:graphic>
          <a:graphicData uri="http://schemas.openxmlformats.org/drawingml/2006/table">
            <a:tbl>
              <a:tblPr>
                <a:noFill/>
                <a:tableStyleId>{E60B0EAC-18C8-4D0F-BDE3-552435368918}</a:tableStyleId>
              </a:tblPr>
              <a:tblGrid>
                <a:gridCol w="5142200"/>
                <a:gridCol w="5142200"/>
              </a:tblGrid>
              <a:tr h="4378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http.server.setTimeout() is an inbuilt application programming interface of class Server within HTTP module which is used to set the time out value for the socket.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setTimeout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msecs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0575">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This method returns nothing but a call back function for further operation.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server.setTimeout() APi</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Importing http module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http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Setting up PORT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4FC1FF"/>
                          </a:solidFill>
                          <a:latin typeface="Arial"/>
                          <a:ea typeface="Arial"/>
                          <a:cs typeface="Arial"/>
                          <a:sym typeface="Arial"/>
                        </a:rPr>
                        <a:t> PORT</a:t>
                      </a:r>
                      <a:r>
                        <a:rPr lang="en-US" sz="1200" u="none" cap="none" strike="noStrike">
                          <a:solidFill>
                            <a:srgbClr val="D4D4D4"/>
                          </a:solidFill>
                          <a:latin typeface="Arial"/>
                          <a:ea typeface="Arial"/>
                          <a:cs typeface="Arial"/>
                          <a:sym typeface="Arial"/>
                        </a:rPr>
                        <a:t> = </a:t>
                      </a:r>
                      <a:r>
                        <a:rPr lang="en-US" sz="1200" u="none" cap="none" strike="noStrike">
                          <a:solidFill>
                            <a:srgbClr val="4EC9B0"/>
                          </a:solidFill>
                          <a:latin typeface="Arial"/>
                          <a:ea typeface="Arial"/>
                          <a:cs typeface="Arial"/>
                          <a:sym typeface="Arial"/>
                        </a:rPr>
                        <a:t>process</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env</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3000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http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httpServer</a:t>
                      </a:r>
                      <a:r>
                        <a:rPr lang="en-US" sz="1200" u="none" cap="none" strike="noStrike">
                          <a:solidFill>
                            <a:srgbClr val="D4D4D4"/>
                          </a:solidFill>
                          <a:latin typeface="Arial"/>
                          <a:ea typeface="Arial"/>
                          <a:cs typeface="Arial"/>
                          <a:sym typeface="Arial"/>
                        </a:rPr>
                        <a:t> = http.</a:t>
                      </a:r>
                      <a:r>
                        <a:rPr lang="en-US" sz="1200" u="none" cap="none" strike="noStrike">
                          <a:solidFill>
                            <a:srgbClr val="DCDCAA"/>
                          </a:solidFill>
                          <a:latin typeface="Arial"/>
                          <a:ea typeface="Arial"/>
                          <a:cs typeface="Arial"/>
                          <a:sym typeface="Arial"/>
                        </a:rPr>
                        <a:t>createServer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request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Getting the reference of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underlying socket object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by using socket API</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value</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socket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Display result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by using end() api</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end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"socket buffersize : "</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value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bufferSize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'utf8'</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"Displaying the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Listening to http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by using listen() api</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listen</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"Server is running at port 3000..."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setTimeout</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3000</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"Socket is destroyed due to timeout"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Closing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by using close() api</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close</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"Server is closed"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9" name="Google Shape;25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0" name="Google Shape;260;p34"/>
          <p:cNvGraphicFramePr/>
          <p:nvPr/>
        </p:nvGraphicFramePr>
        <p:xfrm>
          <a:off x="953788" y="320764"/>
          <a:ext cx="3000000" cy="3000000"/>
        </p:xfrm>
        <a:graphic>
          <a:graphicData uri="http://schemas.openxmlformats.org/drawingml/2006/table">
            <a:tbl>
              <a:tblPr>
                <a:noFill/>
                <a:tableStyleId>{E60B0EAC-18C8-4D0F-BDE3-552435368918}</a:tableStyleId>
              </a:tblPr>
              <a:tblGrid>
                <a:gridCol w="5142200"/>
                <a:gridCol w="5142200"/>
              </a:tblGrid>
              <a:tr h="4378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http.server.listen() is an inbuilt application programming interface of class Server within the http module which is used to start the server from accepting new connections.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server</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listen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options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0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This method returns nothing but a callback function.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22860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server.listen()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Importing http module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http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Setting up PORT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4FC1FF"/>
                          </a:solidFill>
                          <a:latin typeface="Arial"/>
                          <a:ea typeface="Arial"/>
                          <a:cs typeface="Arial"/>
                          <a:sym typeface="Arial"/>
                        </a:rPr>
                        <a:t> PORT</a:t>
                      </a:r>
                      <a:r>
                        <a:rPr lang="en-US" sz="1200" u="none" cap="none" strike="noStrike">
                          <a:solidFill>
                            <a:srgbClr val="D4D4D4"/>
                          </a:solidFill>
                          <a:latin typeface="Arial"/>
                          <a:ea typeface="Arial"/>
                          <a:cs typeface="Arial"/>
                          <a:sym typeface="Arial"/>
                        </a:rPr>
                        <a:t> = </a:t>
                      </a:r>
                      <a:r>
                        <a:rPr lang="en-US" sz="1200" u="none" cap="none" strike="noStrike">
                          <a:solidFill>
                            <a:srgbClr val="4EC9B0"/>
                          </a:solidFill>
                          <a:latin typeface="Arial"/>
                          <a:ea typeface="Arial"/>
                          <a:cs typeface="Arial"/>
                          <a:sym typeface="Arial"/>
                        </a:rPr>
                        <a:t>process</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env</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3000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http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httpServer</a:t>
                      </a:r>
                      <a:r>
                        <a:rPr lang="en-US" sz="1200" u="none" cap="none" strike="noStrike">
                          <a:solidFill>
                            <a:srgbClr val="D4D4D4"/>
                          </a:solidFill>
                          <a:latin typeface="Arial"/>
                          <a:ea typeface="Arial"/>
                          <a:cs typeface="Arial"/>
                          <a:sym typeface="Arial"/>
                        </a:rPr>
                        <a:t> = http.</a:t>
                      </a:r>
                      <a:r>
                        <a:rPr lang="en-US" sz="1200" u="none" cap="none" strike="noStrike">
                          <a:solidFill>
                            <a:srgbClr val="DCDCAA"/>
                          </a:solidFill>
                          <a:latin typeface="Arial"/>
                          <a:ea typeface="Arial"/>
                          <a:cs typeface="Arial"/>
                          <a:sym typeface="Arial"/>
                        </a:rPr>
                        <a:t>createServer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request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Getting the reference of the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underlying socket object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by using socket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value</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socket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Display result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by using end()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end</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"socket buffersize : "</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value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bufferSize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'utf8'</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"displaying the result..."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Closing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by using close()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close</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"server is closed"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Listening to http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by using listen()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listen</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"Server is running at port 3000..."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6" name="Google Shape;266;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7" name="Google Shape;267;p35"/>
          <p:cNvGraphicFramePr/>
          <p:nvPr/>
        </p:nvGraphicFramePr>
        <p:xfrm>
          <a:off x="953788" y="320764"/>
          <a:ext cx="3000000" cy="3000000"/>
        </p:xfrm>
        <a:graphic>
          <a:graphicData uri="http://schemas.openxmlformats.org/drawingml/2006/table">
            <a:tbl>
              <a:tblPr>
                <a:noFill/>
                <a:tableStyleId>{E60B0EAC-18C8-4D0F-BDE3-552435368918}</a:tableStyleId>
              </a:tblPr>
              <a:tblGrid>
                <a:gridCol w="5142200"/>
                <a:gridCol w="5142200"/>
              </a:tblGrid>
              <a:tr h="4378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httpServerResponse.writeProcessing() is an inbuilt application programming interface of class ServerResponse within the HTTP module which is used to send an HTTP/1.1 102 Processing message to the client.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response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writeProcessing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0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This method has nothing to return.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22860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response.writeProcessing()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Importing http module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http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Setting up PORT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4FC1FF"/>
                          </a:solidFill>
                          <a:latin typeface="Arial"/>
                          <a:ea typeface="Arial"/>
                          <a:cs typeface="Arial"/>
                          <a:sym typeface="Arial"/>
                        </a:rPr>
                        <a:t> PORT</a:t>
                      </a:r>
                      <a:r>
                        <a:rPr lang="en-US" sz="1200" u="none" cap="none" strike="noStrike">
                          <a:solidFill>
                            <a:srgbClr val="D4D4D4"/>
                          </a:solidFill>
                          <a:latin typeface="Arial"/>
                          <a:ea typeface="Arial"/>
                          <a:cs typeface="Arial"/>
                          <a:sym typeface="Arial"/>
                        </a:rPr>
                        <a:t> = </a:t>
                      </a:r>
                      <a:r>
                        <a:rPr lang="en-US" sz="1200" u="none" cap="none" strike="noStrike">
                          <a:solidFill>
                            <a:srgbClr val="4EC9B0"/>
                          </a:solidFill>
                          <a:latin typeface="Arial"/>
                          <a:ea typeface="Arial"/>
                          <a:cs typeface="Arial"/>
                          <a:sym typeface="Arial"/>
                        </a:rPr>
                        <a:t>process</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env</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3000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http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httpServer</a:t>
                      </a:r>
                      <a:r>
                        <a:rPr lang="en-US" sz="1200" u="none" cap="none" strike="noStrike">
                          <a:solidFill>
                            <a:srgbClr val="D4D4D4"/>
                          </a:solidFill>
                          <a:latin typeface="Arial"/>
                          <a:ea typeface="Arial"/>
                          <a:cs typeface="Arial"/>
                          <a:sym typeface="Arial"/>
                        </a:rPr>
                        <a:t> = http.</a:t>
                      </a:r>
                      <a:r>
                        <a:rPr lang="en-US" sz="1200" u="none" cap="none" strike="noStrike">
                          <a:solidFill>
                            <a:srgbClr val="DCDCAA"/>
                          </a:solidFill>
                          <a:latin typeface="Arial"/>
                          <a:ea typeface="Arial"/>
                          <a:cs typeface="Arial"/>
                          <a:sym typeface="Arial"/>
                        </a:rPr>
                        <a:t>createServer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request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Sending a HTTP/1.1 102 Processing message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by using socket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writeProcessing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Display result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by using end()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end</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"HTTP/1.1 102 Processing message"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 has been sent"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'utf8'</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"displaying the result..."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close</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"server is closed"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Listening to http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listen</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"Server is running at port 3000..."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3" name="Google Shape;273;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4" name="Google Shape;274;p36"/>
          <p:cNvGraphicFramePr/>
          <p:nvPr/>
        </p:nvGraphicFramePr>
        <p:xfrm>
          <a:off x="953788" y="320764"/>
          <a:ext cx="3000000" cy="3000000"/>
        </p:xfrm>
        <a:graphic>
          <a:graphicData uri="http://schemas.openxmlformats.org/drawingml/2006/table">
            <a:tbl>
              <a:tblPr>
                <a:noFill/>
                <a:tableStyleId>{E60B0EAC-18C8-4D0F-BDE3-552435368918}</a:tableStyleId>
              </a:tblPr>
              <a:tblGrid>
                <a:gridCol w="5142200"/>
                <a:gridCol w="5142200"/>
              </a:tblGrid>
              <a:tr h="4378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httpServerResponse.getHeader() is an inbuilt application programming interface of class Server Response within http module which is used to get the response header of the particular name..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response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getHeader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name</a:t>
                      </a:r>
                      <a:r>
                        <a:rPr lang="en-US" sz="1200" u="none" cap="none" strike="noStrike">
                          <a:solidFill>
                            <a:srgbClr val="D4D4D4"/>
                          </a:solidFill>
                          <a:latin typeface="Arial"/>
                          <a:ea typeface="Arial"/>
                          <a:cs typeface="Arial"/>
                          <a:sym typeface="Arial"/>
                        </a:rPr>
                        <a:t>)</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0575">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This method returns the value of the particular header object.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response.getHeader(name) APi</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Importing http module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http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Setting up PORT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4FC1FF"/>
                          </a:solidFill>
                          <a:latin typeface="Arial"/>
                          <a:ea typeface="Arial"/>
                          <a:cs typeface="Arial"/>
                          <a:sym typeface="Arial"/>
                        </a:rPr>
                        <a:t> PORT</a:t>
                      </a:r>
                      <a:r>
                        <a:rPr lang="en-US" sz="1200" u="none" cap="none" strike="noStrike">
                          <a:solidFill>
                            <a:srgbClr val="D4D4D4"/>
                          </a:solidFill>
                          <a:latin typeface="Arial"/>
                          <a:ea typeface="Arial"/>
                          <a:cs typeface="Arial"/>
                          <a:sym typeface="Arial"/>
                        </a:rPr>
                        <a:t> = </a:t>
                      </a:r>
                      <a:r>
                        <a:rPr lang="en-US" sz="1200" u="none" cap="none" strike="noStrike">
                          <a:solidFill>
                            <a:srgbClr val="4EC9B0"/>
                          </a:solidFill>
                          <a:latin typeface="Arial"/>
                          <a:ea typeface="Arial"/>
                          <a:cs typeface="Arial"/>
                          <a:sym typeface="Arial"/>
                        </a:rPr>
                        <a:t>process</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env</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3000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http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httpServer</a:t>
                      </a:r>
                      <a:r>
                        <a:rPr lang="en-US" sz="1200" u="none" cap="none" strike="noStrike">
                          <a:solidFill>
                            <a:srgbClr val="D4D4D4"/>
                          </a:solidFill>
                          <a:latin typeface="Arial"/>
                          <a:ea typeface="Arial"/>
                          <a:cs typeface="Arial"/>
                          <a:sym typeface="Arial"/>
                        </a:rPr>
                        <a:t> = http.</a:t>
                      </a:r>
                      <a:r>
                        <a:rPr lang="en-US" sz="1200" u="none" cap="none" strike="noStrike">
                          <a:solidFill>
                            <a:srgbClr val="DCDCAA"/>
                          </a:solidFill>
                          <a:latin typeface="Arial"/>
                          <a:ea typeface="Arial"/>
                          <a:cs typeface="Arial"/>
                          <a:sym typeface="Arial"/>
                        </a:rPr>
                        <a:t>createServer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request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Getting header value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by using response.getHeader(name) Api</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value</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getHeaders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Display the header value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value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Display result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end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"hello world "</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'utf8'</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"displaying the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Closing the server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close</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"server is closed"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Listening to http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listen</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"Server is running at port 3000..."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0" name="Google Shape;280;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1" name="Google Shape;281;p37"/>
          <p:cNvGraphicFramePr/>
          <p:nvPr/>
        </p:nvGraphicFramePr>
        <p:xfrm>
          <a:off x="953788" y="1073464"/>
          <a:ext cx="3000000" cy="3000000"/>
        </p:xfrm>
        <a:graphic>
          <a:graphicData uri="http://schemas.openxmlformats.org/drawingml/2006/table">
            <a:tbl>
              <a:tblPr>
                <a:noFill/>
                <a:tableStyleId>{E60B0EAC-18C8-4D0F-BDE3-552435368918}</a:tableStyleId>
              </a:tblPr>
              <a:tblGrid>
                <a:gridCol w="5142200"/>
                <a:gridCol w="5142200"/>
              </a:tblGrid>
              <a:tr h="4378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httpServerResponse.end() is an inbuilt application programming interface of class Server Response within http module which is used to send the signal to the server that all the header has been sent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response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end</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data</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Encodingtype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Callbackfunction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response.end()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Importing http module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http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Setting up PORT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4FC1FF"/>
                          </a:solidFill>
                          <a:latin typeface="Arial"/>
                          <a:ea typeface="Arial"/>
                          <a:cs typeface="Arial"/>
                          <a:sym typeface="Arial"/>
                        </a:rPr>
                        <a:t> PORT</a:t>
                      </a:r>
                      <a:r>
                        <a:rPr lang="en-US" sz="1200" u="none" cap="none" strike="noStrike">
                          <a:solidFill>
                            <a:srgbClr val="D4D4D4"/>
                          </a:solidFill>
                          <a:latin typeface="Arial"/>
                          <a:ea typeface="Arial"/>
                          <a:cs typeface="Arial"/>
                          <a:sym typeface="Arial"/>
                        </a:rPr>
                        <a:t> = </a:t>
                      </a:r>
                      <a:r>
                        <a:rPr lang="en-US" sz="1200" u="none" cap="none" strike="noStrike">
                          <a:solidFill>
                            <a:srgbClr val="4EC9B0"/>
                          </a:solidFill>
                          <a:latin typeface="Arial"/>
                          <a:ea typeface="Arial"/>
                          <a:cs typeface="Arial"/>
                          <a:sym typeface="Arial"/>
                        </a:rPr>
                        <a:t>process</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env</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3000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http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httpServer</a:t>
                      </a:r>
                      <a:r>
                        <a:rPr lang="en-US" sz="1200" u="none" cap="none" strike="noStrike">
                          <a:solidFill>
                            <a:srgbClr val="D4D4D4"/>
                          </a:solidFill>
                          <a:latin typeface="Arial"/>
                          <a:ea typeface="Arial"/>
                          <a:cs typeface="Arial"/>
                          <a:sym typeface="Arial"/>
                        </a:rPr>
                        <a:t> = http.</a:t>
                      </a:r>
                      <a:r>
                        <a:rPr lang="en-US" sz="1200" u="none" cap="none" strike="noStrike">
                          <a:solidFill>
                            <a:srgbClr val="DCDCAA"/>
                          </a:solidFill>
                          <a:latin typeface="Arial"/>
                          <a:ea typeface="Arial"/>
                          <a:cs typeface="Arial"/>
                          <a:sym typeface="Arial"/>
                        </a:rPr>
                        <a:t>createServer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request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Getting connection by using</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response.connection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value</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Ending the response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end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"port address : "</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value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address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'utf8'</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"displaying the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Closing the server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close</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"server is closed"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Listening to http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listen</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"Server is running at port 3000..."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7" name="Google Shape;287;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8" name="Google Shape;288;p38"/>
          <p:cNvGraphicFramePr/>
          <p:nvPr/>
        </p:nvGraphicFramePr>
        <p:xfrm>
          <a:off x="953788" y="836514"/>
          <a:ext cx="3000000" cy="3000000"/>
        </p:xfrm>
        <a:graphic>
          <a:graphicData uri="http://schemas.openxmlformats.org/drawingml/2006/table">
            <a:tbl>
              <a:tblPr>
                <a:noFill/>
                <a:tableStyleId>{E60B0EAC-18C8-4D0F-BDE3-552435368918}</a:tableStyleId>
              </a:tblPr>
              <a:tblGrid>
                <a:gridCol w="5142200"/>
                <a:gridCol w="5142200"/>
              </a:tblGrid>
              <a:tr h="4378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httpServerResponse.connection is an inbuilt application programming interface of class Server Response within http module which is used to get the response socket of this HTTP connection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437850">
                <a:tc gridSpan="2">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response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connection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r>
              <a:tr h="4378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This method returns the response socket of this HTTP connection.</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response.connection APi</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Importing http module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http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Setting up PORT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const</a:t>
                      </a:r>
                      <a:r>
                        <a:rPr lang="en-US" sz="1200" u="none" cap="none" strike="noStrike">
                          <a:solidFill>
                            <a:srgbClr val="4FC1FF"/>
                          </a:solidFill>
                          <a:latin typeface="Arial"/>
                          <a:ea typeface="Arial"/>
                          <a:cs typeface="Arial"/>
                          <a:sym typeface="Arial"/>
                        </a:rPr>
                        <a:t> PORT</a:t>
                      </a:r>
                      <a:r>
                        <a:rPr lang="en-US" sz="1200" u="none" cap="none" strike="noStrike">
                          <a:solidFill>
                            <a:srgbClr val="D4D4D4"/>
                          </a:solidFill>
                          <a:latin typeface="Arial"/>
                          <a:ea typeface="Arial"/>
                          <a:cs typeface="Arial"/>
                          <a:sym typeface="Arial"/>
                        </a:rPr>
                        <a:t> = </a:t>
                      </a:r>
                      <a:r>
                        <a:rPr lang="en-US" sz="1200" u="none" cap="none" strike="noStrike">
                          <a:solidFill>
                            <a:srgbClr val="4EC9B0"/>
                          </a:solidFill>
                          <a:latin typeface="Arial"/>
                          <a:ea typeface="Arial"/>
                          <a:cs typeface="Arial"/>
                          <a:sym typeface="Arial"/>
                        </a:rPr>
                        <a:t>process</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env</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3000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http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httpServer</a:t>
                      </a:r>
                      <a:r>
                        <a:rPr lang="en-US" sz="1200" u="none" cap="none" strike="noStrike">
                          <a:solidFill>
                            <a:srgbClr val="D4D4D4"/>
                          </a:solidFill>
                          <a:latin typeface="Arial"/>
                          <a:ea typeface="Arial"/>
                          <a:cs typeface="Arial"/>
                          <a:sym typeface="Arial"/>
                        </a:rPr>
                        <a:t> = http.</a:t>
                      </a:r>
                      <a:r>
                        <a:rPr lang="en-US" sz="1200" u="none" cap="none" strike="noStrike">
                          <a:solidFill>
                            <a:srgbClr val="DCDCAA"/>
                          </a:solidFill>
                          <a:latin typeface="Arial"/>
                          <a:ea typeface="Arial"/>
                          <a:cs typeface="Arial"/>
                          <a:sym typeface="Arial"/>
                        </a:rPr>
                        <a:t>createServer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request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Getting connection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by using response.connection Api</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const</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value</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Display result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response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end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"port address : "</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value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address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'utf8'</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"displaying the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Closing the server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close</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"server is closed"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Listening to http Server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httpServer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listen</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PORT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"Server is running at port 3000..."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9CDCFE"/>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294" name="Google Shape;294;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95" name="Google Shape;295;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How to make Node Web server</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Node Http module </a:t>
            </a:r>
            <a:endParaRPr sz="2000"/>
          </a:p>
          <a:p>
            <a:pPr indent="0" lvl="0" marL="91440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17988" y="3846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Node.js Http Module </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969200" y="1005901"/>
          <a:ext cx="3000000" cy="3000000"/>
        </p:xfrm>
        <a:graphic>
          <a:graphicData uri="http://schemas.openxmlformats.org/drawingml/2006/table">
            <a:tbl>
              <a:tblPr>
                <a:noFill/>
                <a:tableStyleId>{E60B0EAC-18C8-4D0F-BDE3-552435368918}</a:tableStyleId>
              </a:tblPr>
              <a:tblGrid>
                <a:gridCol w="10155975"/>
              </a:tblGrid>
              <a:tr h="1019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Node.js Web Server:</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is an open source server environment.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uses JavaScript on the server. The task of a web server is to open a file on the server and return the content to the client.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has a built-in module called HTTP, which allows Node.js to transfer data over the Hyper Text Transfer Protocol (HTTP).</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HTTP module can create an HTTP server that listens to server ports and gives a response back to the client.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 the Node.js http module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http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req is the request object which is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coming from the client side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res is the response object which is going</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to client as response from the server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Create a server object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http.</a:t>
                      </a:r>
                      <a:r>
                        <a:rPr lang="en-US" sz="1200" u="none" cap="none" strike="noStrike">
                          <a:solidFill>
                            <a:srgbClr val="DCDCAA"/>
                          </a:solidFill>
                          <a:latin typeface="Arial"/>
                          <a:ea typeface="Arial"/>
                          <a:cs typeface="Arial"/>
                          <a:sym typeface="Arial"/>
                        </a:rPr>
                        <a:t>createServer</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req</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200 is the status code which means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All OK and the second argument is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the object of response header.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res</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writeHead</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200</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'Content-Type'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'text/html'</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Write a response to the client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res</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'Congrats you have a created a web server'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End the response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res</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end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listen</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8081</a:t>
                      </a:r>
                      <a:r>
                        <a:rPr lang="en-US" sz="1200" u="none" cap="none" strike="noStrike">
                          <a:solidFill>
                            <a:srgbClr val="D4D4D4"/>
                          </a:solidFill>
                          <a:latin typeface="Arial"/>
                          <a:ea typeface="Arial"/>
                          <a:cs typeface="Arial"/>
                          <a:sym typeface="Arial"/>
                        </a:rPr>
                        <a:t>);</a:t>
                      </a:r>
                      <a:r>
                        <a:rPr lang="en-US" sz="1200" u="none" cap="none" strike="noStrike">
                          <a:solidFill>
                            <a:srgbClr val="6A9955"/>
                          </a:solidFill>
                          <a:latin typeface="Arial"/>
                          <a:ea typeface="Arial"/>
                          <a:cs typeface="Arial"/>
                          <a:sym typeface="Arial"/>
                        </a:rPr>
                        <a:t> // Server object listens on port 8081</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'Node.js web server at port 8081 is running..'</a:t>
                      </a:r>
                      <a:r>
                        <a:rPr lang="en-US" sz="1200" u="none" cap="none" strike="noStrike">
                          <a:solidFill>
                            <a:srgbClr val="D4D4D4"/>
                          </a:solidFill>
                          <a:latin typeface="Arial"/>
                          <a:ea typeface="Arial"/>
                          <a:cs typeface="Arial"/>
                          <a:sym typeface="Arial"/>
                        </a:rPr>
                        <a:t>)</a:t>
                      </a:r>
                      <a:endParaRPr sz="1200" u="none" cap="none" strike="noStrike">
                        <a:solidFill>
                          <a:srgbClr val="569CD6"/>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18000" y="6220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Node.js Http Module </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969213" y="1396201"/>
          <a:ext cx="3000000" cy="3000000"/>
        </p:xfrm>
        <a:graphic>
          <a:graphicData uri="http://schemas.openxmlformats.org/drawingml/2006/table">
            <a:tbl>
              <a:tblPr>
                <a:noFill/>
                <a:tableStyleId>{E60B0EAC-18C8-4D0F-BDE3-552435368918}</a:tableStyleId>
              </a:tblPr>
              <a:tblGrid>
                <a:gridCol w="10155975"/>
              </a:tblGrid>
              <a:tr h="3083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make requests via the HTTP module http.request() method is used.</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http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options</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'maininthemirror.org'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path</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'/courses'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method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'GET'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Making a get request to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'www.geeksforgeeks.org'</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http.</a:t>
                      </a:r>
                      <a:r>
                        <a:rPr lang="en-US" sz="1200" u="none" cap="none" strike="noStrike">
                          <a:solidFill>
                            <a:srgbClr val="DCDCAA"/>
                          </a:solidFill>
                          <a:latin typeface="Arial"/>
                          <a:ea typeface="Arial"/>
                          <a:cs typeface="Arial"/>
                          <a:sym typeface="Arial"/>
                        </a:rPr>
                        <a:t>request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options</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response</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Printing the statusCode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`STATUS: ${</a:t>
                      </a:r>
                      <a:r>
                        <a:rPr lang="en-US" sz="1200" u="none" cap="none" strike="noStrike">
                          <a:solidFill>
                            <a:srgbClr val="9CDCFE"/>
                          </a:solidFill>
                          <a:latin typeface="Arial"/>
                          <a:ea typeface="Arial"/>
                          <a:cs typeface="Arial"/>
                          <a:sym typeface="Arial"/>
                        </a:rPr>
                        <a:t>response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statusCode</a:t>
                      </a:r>
                      <a:r>
                        <a:rPr lang="en-US" sz="1200" u="none" cap="none" strike="noStrike">
                          <a:solidFill>
                            <a:srgbClr val="CE9178"/>
                          </a:solidFill>
                          <a:latin typeface="Arial"/>
                          <a:ea typeface="Arial"/>
                          <a:cs typeface="Arial"/>
                          <a:sym typeface="Arial"/>
                        </a:rPr>
                        <a: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end</a:t>
                      </a:r>
                      <a:r>
                        <a:rPr lang="en-US" sz="1200" u="none" cap="none" strike="noStrike">
                          <a:solidFill>
                            <a:srgbClr val="D4D4D4"/>
                          </a:solidFill>
                          <a:latin typeface="Arial"/>
                          <a:ea typeface="Arial"/>
                          <a:cs typeface="Arial"/>
                          <a:sym typeface="Arial"/>
                        </a:rPr>
                        <a:t>();</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new Agent({}) (Added in v0.3.4) method is an inbuilt application programming interface (API) of the ‘http’ module in which default globalAgent is used by http.request() which should create a custom http.Agent instance.</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Agent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options</a:t>
                      </a: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66775" y="2874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Node.js Http Module </a:t>
            </a:r>
            <a:endParaRPr sz="3300"/>
          </a:p>
        </p:txBody>
      </p:sp>
      <p:sp>
        <p:nvSpPr>
          <p:cNvPr id="194" name="Google Shape;194;p26"/>
          <p:cNvSpPr txBox="1"/>
          <p:nvPr>
            <p:ph idx="11" type="ftr"/>
          </p:nvPr>
        </p:nvSpPr>
        <p:spPr>
          <a:xfrm>
            <a:off x="4122250" y="-1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969200" y="811226"/>
          <a:ext cx="3000000" cy="3000000"/>
        </p:xfrm>
        <a:graphic>
          <a:graphicData uri="http://schemas.openxmlformats.org/drawingml/2006/table">
            <a:tbl>
              <a:tblPr>
                <a:noFill/>
                <a:tableStyleId>{E60B0EAC-18C8-4D0F-BDE3-552435368918}</a:tableStyleId>
              </a:tblPr>
              <a:tblGrid>
                <a:gridCol w="10155975"/>
              </a:tblGrid>
              <a:tr h="3083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Parameter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keepalive, keepAliveMsecs, maxSockets, maxTotalSockets, maxFreeSockets, scheduling, timeout.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below examples illustrate the use of new Agent({}) method in Node.js.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new agent({}) method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Importing http module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http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agent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http.</a:t>
                      </a:r>
                      <a:r>
                        <a:rPr lang="en-US" sz="1200" u="none" cap="none" strike="noStrike">
                          <a:solidFill>
                            <a:srgbClr val="DCDCAA"/>
                          </a:solidFill>
                          <a:latin typeface="Arial"/>
                          <a:ea typeface="Arial"/>
                          <a:cs typeface="Arial"/>
                          <a:sym typeface="Arial"/>
                        </a:rPr>
                        <a:t>Agent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new agent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aliveAgent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http.</a:t>
                      </a:r>
                      <a:r>
                        <a:rPr lang="en-US" sz="1200" u="none" cap="none" strike="noStrike">
                          <a:solidFill>
                            <a:srgbClr val="DCDCAA"/>
                          </a:solidFill>
                          <a:latin typeface="Arial"/>
                          <a:ea typeface="Arial"/>
                          <a:cs typeface="Arial"/>
                          <a:sym typeface="Arial"/>
                        </a:rPr>
                        <a:t>Agent</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keepAlive</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 true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maxSockets</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maxSockets</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5</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new agent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agent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http.</a:t>
                      </a:r>
                      <a:r>
                        <a:rPr lang="en-US" sz="1200" u="none" cap="none" strike="noStrike">
                          <a:solidFill>
                            <a:srgbClr val="DCDCAA"/>
                          </a:solidFill>
                          <a:latin typeface="Arial"/>
                          <a:ea typeface="Arial"/>
                          <a:cs typeface="Arial"/>
                          <a:sym typeface="Arial"/>
                        </a:rPr>
                        <a:t>Agent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new connection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createConnection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aliveAgent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new connection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createConnection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agent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'Connection successfully created...'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Printing the connection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'Connection successfully created...'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Printing the connection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'Connection: '</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createConnection</a:t>
                      </a:r>
                      <a:r>
                        <a:rPr lang="en-US" sz="1200" u="none" cap="none" strike="noStrike">
                          <a:solidFill>
                            <a:srgbClr val="D4D4D4"/>
                          </a:solidFill>
                          <a:latin typeface="Arial"/>
                          <a:ea typeface="Arial"/>
                          <a:cs typeface="Arial"/>
                          <a:sym typeface="Arial"/>
                        </a:rPr>
                        <a:t>);</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969213" y="9152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Node.js Http Module </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969213" y="1982651"/>
          <a:ext cx="3000000" cy="3000000"/>
        </p:xfrm>
        <a:graphic>
          <a:graphicData uri="http://schemas.openxmlformats.org/drawingml/2006/table">
            <a:tbl>
              <a:tblPr>
                <a:noFill/>
                <a:tableStyleId>{E60B0EAC-18C8-4D0F-BDE3-552435368918}</a:tableStyleId>
              </a:tblPr>
              <a:tblGrid>
                <a:gridCol w="10284400"/>
              </a:tblGrid>
              <a:tr h="8421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agent.createConnection() (Added in v0.11.4) method is an inbuilt application programming interface of the ‘Http‘ module which is used to produce socket or stream which is further used for HTTP requests and by default, it is quite same as net.createConnection().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 It returns an instance of the &lt;net.Socket&gt; class, which is a subclass of &lt;stream.Duplex&gt;. A socket or stream can be supplied either by returning the socket/stream from this function or by passing the socket/stream to the callback.  </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05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agent</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options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391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&lt;stream.Duplex&gt;: It returns the duplex stream which is both readable and writable.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Below examples illustrate the use of agent.createConnection(options[, callback]) method in Node.js.</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969213" y="5414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Node.js Http Module </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969213" y="1162776"/>
          <a:ext cx="3000000" cy="3000000"/>
        </p:xfrm>
        <a:graphic>
          <a:graphicData uri="http://schemas.openxmlformats.org/drawingml/2006/table">
            <a:tbl>
              <a:tblPr>
                <a:noFill/>
                <a:tableStyleId>{E60B0EAC-18C8-4D0F-BDE3-552435368918}</a:tableStyleId>
              </a:tblPr>
              <a:tblGrid>
                <a:gridCol w="6848600"/>
              </a:tblGrid>
              <a:tr h="5486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agent.createConnection() method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Importing http module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http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'http'</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agent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http.</a:t>
                      </a:r>
                      <a:r>
                        <a:rPr lang="en-US" sz="1200" u="none" cap="none" strike="noStrike">
                          <a:solidFill>
                            <a:srgbClr val="DCDCAA"/>
                          </a:solidFill>
                          <a:latin typeface="Arial"/>
                          <a:ea typeface="Arial"/>
                          <a:cs typeface="Arial"/>
                          <a:sym typeface="Arial"/>
                        </a:rPr>
                        <a:t>Agent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new agent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aliveAgent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http.</a:t>
                      </a:r>
                      <a:r>
                        <a:rPr lang="en-US" sz="1200" u="none" cap="none" strike="noStrike">
                          <a:solidFill>
                            <a:srgbClr val="DCDCAA"/>
                          </a:solidFill>
                          <a:latin typeface="Arial"/>
                          <a:ea typeface="Arial"/>
                          <a:cs typeface="Arial"/>
                          <a:sym typeface="Arial"/>
                        </a:rPr>
                        <a:t>Agent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keepAlive</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 true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maxSockets</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maxSockets</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5</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new agent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agent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http.</a:t>
                      </a:r>
                      <a:r>
                        <a:rPr lang="en-US" sz="1200" u="none" cap="none" strike="noStrike">
                          <a:solidFill>
                            <a:srgbClr val="DCDCAA"/>
                          </a:solidFill>
                          <a:latin typeface="Arial"/>
                          <a:ea typeface="Arial"/>
                          <a:cs typeface="Arial"/>
                          <a:sym typeface="Arial"/>
                        </a:rPr>
                        <a:t>Agent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new connection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createConnection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a:t>
                      </a:r>
                      <a:r>
                        <a:rPr lang="en-US" sz="1200" u="none" cap="none" strike="noStrike">
                          <a:solidFill>
                            <a:srgbClr val="4FC1FF"/>
                          </a:solidFill>
                          <a:latin typeface="Arial"/>
                          <a:ea typeface="Arial"/>
                          <a:cs typeface="Arial"/>
                          <a:sym typeface="Arial"/>
                        </a:rPr>
                        <a:t>aliveAgent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new connection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createConnection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agent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'Connection successfully created...'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Printing the connection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'Connection successfully created...'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Printing the connection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'Connection: '</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createConnection</a:t>
                      </a: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13" name="Google Shape;213;p28"/>
          <p:cNvSpPr txBox="1"/>
          <p:nvPr/>
        </p:nvSpPr>
        <p:spPr>
          <a:xfrm>
            <a:off x="7817825" y="1310275"/>
            <a:ext cx="3918900" cy="1293000"/>
          </a:xfrm>
          <a:prstGeom prst="rect">
            <a:avLst/>
          </a:prstGeom>
          <a:solidFill>
            <a:schemeClr val="lt1"/>
          </a:solid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agent.maxSockets (Added in v0.3.6) method is an inbuilt application programming interface of the ‘Http‘ module which determines how many concurrent sockets the agent can have open per origin.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Origin is the returned value of agent.getName().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69511C0E-C6F0-487C-8B62-D0384E818890}"/>
</file>

<file path=customXml/itemProps2.xml><?xml version="1.0" encoding="utf-8"?>
<ds:datastoreItem xmlns:ds="http://schemas.openxmlformats.org/officeDocument/2006/customXml" ds:itemID="{7D1B4649-1A35-44EA-A147-1F6AB0D129BC}"/>
</file>

<file path=customXml/itemProps3.xml><?xml version="1.0" encoding="utf-8"?>
<ds:datastoreItem xmlns:ds="http://schemas.openxmlformats.org/officeDocument/2006/customXml" ds:itemID="{16FAA75F-B17D-4D87-82B1-81DBDF9EE49A}"/>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