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6858000" cx="12192000"/>
  <p:notesSz cx="6858000" cy="9144000"/>
  <p:embeddedFontLst>
    <p:embeddedFont>
      <p:font typeface="Quattrocento Sans"/>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B1B3F1A-3BD9-48A8-A0BD-65DC48EC79BF}">
  <a:tblStyle styleId="{9B1B3F1A-3BD9-48A8-A0BD-65DC48EC79BF}"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3" Type="http://schemas.openxmlformats.org/officeDocument/2006/relationships/slide" Target="slides/slide8.xml"/><Relationship Id="rId39" Type="http://schemas.openxmlformats.org/officeDocument/2006/relationships/slide" Target="slides/slide34.xml"/><Relationship Id="rId18" Type="http://schemas.openxmlformats.org/officeDocument/2006/relationships/slide" Target="slides/slide13.xml"/><Relationship Id="rId42" Type="http://schemas.openxmlformats.org/officeDocument/2006/relationships/slide" Target="slides/slide37.xml"/><Relationship Id="rId21" Type="http://schemas.openxmlformats.org/officeDocument/2006/relationships/slide" Target="slides/slide16.xml"/><Relationship Id="rId47" Type="http://schemas.openxmlformats.org/officeDocument/2006/relationships/font" Target="fonts/QuattrocentoSans-italic.fntdata"/><Relationship Id="rId34" Type="http://schemas.openxmlformats.org/officeDocument/2006/relationships/slide" Target="slides/slide29.xml"/><Relationship Id="rId50" Type="http://schemas.openxmlformats.org/officeDocument/2006/relationships/customXml" Target="../customXml/item2.xml"/><Relationship Id="rId7" Type="http://schemas.openxmlformats.org/officeDocument/2006/relationships/slide" Target="slides/slide2.xml"/><Relationship Id="rId2" Type="http://schemas.openxmlformats.org/officeDocument/2006/relationships/presProps" Target="presProps.xml"/><Relationship Id="rId29" Type="http://schemas.openxmlformats.org/officeDocument/2006/relationships/slide" Target="slides/slide24.xml"/><Relationship Id="rId16" Type="http://schemas.openxmlformats.org/officeDocument/2006/relationships/slide" Target="slides/slide11.xml"/><Relationship Id="rId40" Type="http://schemas.openxmlformats.org/officeDocument/2006/relationships/slide" Target="slides/slide35.xml"/><Relationship Id="rId24" Type="http://schemas.openxmlformats.org/officeDocument/2006/relationships/slide" Target="slides/slide19.xml"/><Relationship Id="rId45" Type="http://schemas.openxmlformats.org/officeDocument/2006/relationships/font" Target="fonts/QuattrocentoSans-regular.fntdata"/><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23" Type="http://schemas.openxmlformats.org/officeDocument/2006/relationships/slide" Target="slides/slide18.xml"/><Relationship Id="rId28" Type="http://schemas.openxmlformats.org/officeDocument/2006/relationships/slide" Target="slides/slide23.xml"/><Relationship Id="rId5" Type="http://schemas.openxmlformats.org/officeDocument/2006/relationships/notesMaster" Target="notesMasters/notesMaster1.xml"/><Relationship Id="rId15" Type="http://schemas.openxmlformats.org/officeDocument/2006/relationships/slide" Target="slides/slide10.xml"/><Relationship Id="rId36" Type="http://schemas.openxmlformats.org/officeDocument/2006/relationships/slide" Target="slides/slide31.xml"/><Relationship Id="rId49" Type="http://schemas.openxmlformats.org/officeDocument/2006/relationships/customXml" Target="../customXml/item1.xml"/><Relationship Id="rId44" Type="http://schemas.openxmlformats.org/officeDocument/2006/relationships/slide" Target="slides/slide39.xml"/><Relationship Id="rId31" Type="http://schemas.openxmlformats.org/officeDocument/2006/relationships/slide" Target="slides/slide26.xml"/><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3" Type="http://schemas.openxmlformats.org/officeDocument/2006/relationships/slide" Target="slides/slide38.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QuattrocentoSans-boldItalic.fntdata"/><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14" Type="http://schemas.openxmlformats.org/officeDocument/2006/relationships/slide" Target="slides/slide9.xml"/><Relationship Id="rId8" Type="http://schemas.openxmlformats.org/officeDocument/2006/relationships/slide" Target="slides/slide3.xml"/><Relationship Id="rId51" Type="http://schemas.openxmlformats.org/officeDocument/2006/relationships/customXml" Target="../customXml/item3.xml"/><Relationship Id="rId3" Type="http://schemas.openxmlformats.org/officeDocument/2006/relationships/tableStyles" Target="tableStyles.xml"/><Relationship Id="rId46" Type="http://schemas.openxmlformats.org/officeDocument/2006/relationships/font" Target="fonts/QuattrocentoSans-bold.fntdata"/><Relationship Id="rId25" Type="http://schemas.openxmlformats.org/officeDocument/2006/relationships/slide" Target="slides/slide20.xml"/><Relationship Id="rId33" Type="http://schemas.openxmlformats.org/officeDocument/2006/relationships/slide" Target="slides/slide28.xml"/><Relationship Id="rId12" Type="http://schemas.openxmlformats.org/officeDocument/2006/relationships/slide" Target="slides/slide7.xml"/><Relationship Id="rId17" Type="http://schemas.openxmlformats.org/officeDocument/2006/relationships/slide" Target="slides/slide12.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theme" Target="theme/theme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 name="Google Shape;28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5" name="Google Shape;29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2" name="Google Shape;30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0" name="Google Shape;31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8" name="Google Shape;31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7" name="Google Shape;32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5" name="Google Shape;33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3" name="Google Shape;34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1" name="Google Shape;351;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9" name="Google Shape;35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7" name="Google Shape;367;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5" name="Google Shape;375;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3" name="Google Shape;383;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2" name="Google Shape;392;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0" name="Google Shape;400;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8" name="Google Shape;408;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6" name="Google Shape;416;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4" name="Google Shape;424;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2" name="Google Shape;432;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0" name="Google Shape;440;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8" name="Google Shape;448;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pn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pn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pic>
        <p:nvPicPr>
          <p:cNvPr id="20" name="Google Shape;20;p2"/>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21" name="Google Shape;21;p2"/>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22" name="Google Shape;22;p2"/>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mparison">
  <p:cSld name="Three Comparison">
    <p:spTree>
      <p:nvGrpSpPr>
        <p:cNvPr id="77" name="Shape 77"/>
        <p:cNvGrpSpPr/>
        <p:nvPr/>
      </p:nvGrpSpPr>
      <p:grpSpPr>
        <a:xfrm>
          <a:off x="0" y="0"/>
          <a:ext cx="0" cy="0"/>
          <a:chOff x="0" y="0"/>
          <a:chExt cx="0" cy="0"/>
        </a:xfrm>
      </p:grpSpPr>
      <p:sp>
        <p:nvSpPr>
          <p:cNvPr id="78" name="Google Shape;78;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1"/>
          <p:cNvSpPr txBox="1"/>
          <p:nvPr>
            <p:ph idx="1" type="body"/>
          </p:nvPr>
        </p:nvSpPr>
        <p:spPr>
          <a:xfrm>
            <a:off x="10972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0" name="Google Shape;80;p11"/>
          <p:cNvSpPr txBox="1"/>
          <p:nvPr>
            <p:ph idx="2" type="body"/>
          </p:nvPr>
        </p:nvSpPr>
        <p:spPr>
          <a:xfrm>
            <a:off x="10972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1" name="Google Shape;81;p11"/>
          <p:cNvSpPr txBox="1"/>
          <p:nvPr>
            <p:ph idx="3" type="body"/>
          </p:nvPr>
        </p:nvSpPr>
        <p:spPr>
          <a:xfrm>
            <a:off x="45064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2" name="Google Shape;82;p11"/>
          <p:cNvSpPr txBox="1"/>
          <p:nvPr>
            <p:ph idx="4" type="body"/>
          </p:nvPr>
        </p:nvSpPr>
        <p:spPr>
          <a:xfrm>
            <a:off x="45064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83" name="Google Shape;83;p11"/>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84" name="Google Shape;84;p11"/>
          <p:cNvSpPr txBox="1"/>
          <p:nvPr>
            <p:ph idx="5" type="body"/>
          </p:nvPr>
        </p:nvSpPr>
        <p:spPr>
          <a:xfrm>
            <a:off x="7915680" y="1850285"/>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5" name="Google Shape;85;p11"/>
          <p:cNvSpPr txBox="1"/>
          <p:nvPr>
            <p:ph idx="6" type="body"/>
          </p:nvPr>
        </p:nvSpPr>
        <p:spPr>
          <a:xfrm>
            <a:off x="7915680" y="2586567"/>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1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8" name="Shape 88"/>
        <p:cNvGrpSpPr/>
        <p:nvPr/>
      </p:nvGrpSpPr>
      <p:grpSpPr>
        <a:xfrm>
          <a:off x="0" y="0"/>
          <a:ext cx="0" cy="0"/>
          <a:chOff x="0" y="0"/>
          <a:chExt cx="0" cy="0"/>
        </a:xfrm>
      </p:grpSpPr>
      <p:sp>
        <p:nvSpPr>
          <p:cNvPr id="89" name="Google Shape;89;p1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1" name="Shape 91"/>
        <p:cNvGrpSpPr/>
        <p:nvPr/>
      </p:nvGrpSpPr>
      <p:grpSpPr>
        <a:xfrm>
          <a:off x="0" y="0"/>
          <a:ext cx="0" cy="0"/>
          <a:chOff x="0" y="0"/>
          <a:chExt cx="0" cy="0"/>
        </a:xfrm>
      </p:grpSpPr>
      <p:sp>
        <p:nvSpPr>
          <p:cNvPr id="92" name="Google Shape;92;p13"/>
          <p:cNvSpPr/>
          <p:nvPr/>
        </p:nvSpPr>
        <p:spPr>
          <a:xfrm>
            <a:off x="8141209" y="0"/>
            <a:ext cx="4050791"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3" name="Google Shape;93;p13"/>
          <p:cNvCxnSpPr/>
          <p:nvPr/>
        </p:nvCxnSpPr>
        <p:spPr>
          <a:xfrm>
            <a:off x="8322906" y="2699177"/>
            <a:ext cx="3030894" cy="0"/>
          </a:xfrm>
          <a:prstGeom prst="straightConnector1">
            <a:avLst/>
          </a:prstGeom>
          <a:noFill/>
          <a:ln cap="sq" cmpd="sng" w="76200">
            <a:solidFill>
              <a:schemeClr val="lt2"/>
            </a:solidFill>
            <a:prstDash val="solid"/>
            <a:round/>
            <a:headEnd len="sm" w="sm" type="none"/>
            <a:tailEnd len="sm" w="sm" type="none"/>
          </a:ln>
        </p:spPr>
      </p:cxnSp>
      <p:sp>
        <p:nvSpPr>
          <p:cNvPr id="94" name="Google Shape;94;p13"/>
          <p:cNvSpPr txBox="1"/>
          <p:nvPr>
            <p:ph type="title"/>
          </p:nvPr>
        </p:nvSpPr>
        <p:spPr>
          <a:xfrm>
            <a:off x="8322906" y="415635"/>
            <a:ext cx="3030894"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Arial"/>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3"/>
          <p:cNvSpPr txBox="1"/>
          <p:nvPr>
            <p:ph idx="1" type="body"/>
          </p:nvPr>
        </p:nvSpPr>
        <p:spPr>
          <a:xfrm>
            <a:off x="691342" y="731520"/>
            <a:ext cx="7277001"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6" name="Google Shape;96;p13"/>
          <p:cNvSpPr txBox="1"/>
          <p:nvPr>
            <p:ph idx="2" type="body"/>
          </p:nvPr>
        </p:nvSpPr>
        <p:spPr>
          <a:xfrm>
            <a:off x="8322906" y="2747356"/>
            <a:ext cx="3030894"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7" name="Google Shape;97;p1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9" name="Shape 99"/>
        <p:cNvGrpSpPr/>
        <p:nvPr/>
      </p:nvGrpSpPr>
      <p:grpSpPr>
        <a:xfrm>
          <a:off x="0" y="0"/>
          <a:ext cx="0" cy="0"/>
          <a:chOff x="0" y="0"/>
          <a:chExt cx="0" cy="0"/>
        </a:xfrm>
      </p:grpSpPr>
      <p:sp>
        <p:nvSpPr>
          <p:cNvPr id="100" name="Google Shape;100;p14"/>
          <p:cNvSpPr/>
          <p:nvPr>
            <p:ph idx="2" type="pic"/>
          </p:nvPr>
        </p:nvSpPr>
        <p:spPr>
          <a:xfrm>
            <a:off x="15" y="0"/>
            <a:ext cx="12191985" cy="4600574"/>
          </a:xfrm>
          <a:prstGeom prst="rect">
            <a:avLst/>
          </a:prstGeom>
          <a:noFill/>
          <a:ln>
            <a:noFill/>
          </a:ln>
        </p:spPr>
      </p:sp>
      <p:sp>
        <p:nvSpPr>
          <p:cNvPr id="101" name="Google Shape;101;p14"/>
          <p:cNvSpPr/>
          <p:nvPr/>
        </p:nvSpPr>
        <p:spPr>
          <a:xfrm>
            <a:off x="0" y="4600575"/>
            <a:ext cx="12188825" cy="2257425"/>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4"/>
          <p:cNvSpPr txBox="1"/>
          <p:nvPr>
            <p:ph type="title"/>
          </p:nvPr>
        </p:nvSpPr>
        <p:spPr>
          <a:xfrm>
            <a:off x="924115" y="4766395"/>
            <a:ext cx="10343769" cy="668611"/>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4"/>
          <p:cNvSpPr txBox="1"/>
          <p:nvPr>
            <p:ph idx="1" type="body"/>
          </p:nvPr>
        </p:nvSpPr>
        <p:spPr>
          <a:xfrm>
            <a:off x="924115" y="5435006"/>
            <a:ext cx="10343769" cy="757852"/>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000000"/>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04" name="Google Shape;104;p14"/>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05" name="Google Shape;105;p14"/>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pic>
        <p:nvPicPr>
          <p:cNvPr id="106" name="Google Shape;106;p14"/>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07" name="Google Shape;107;p14"/>
          <p:cNvCxnSpPr/>
          <p:nvPr/>
        </p:nvCxnSpPr>
        <p:spPr>
          <a:xfrm>
            <a:off x="920940" y="5406763"/>
            <a:ext cx="10346944" cy="0"/>
          </a:xfrm>
          <a:prstGeom prst="straightConnector1">
            <a:avLst/>
          </a:prstGeom>
          <a:noFill/>
          <a:ln cap="sq" cmpd="sng" w="76200">
            <a:solidFill>
              <a:schemeClr val="accent1"/>
            </a:solidFill>
            <a:prstDash val="solid"/>
            <a:round/>
            <a:headEnd len="sm" w="sm" type="none"/>
            <a:tailEnd len="sm" w="sm" type="none"/>
          </a:ln>
        </p:spPr>
      </p:cxnSp>
      <p:sp>
        <p:nvSpPr>
          <p:cNvPr id="108" name="Google Shape;108;p1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Picture with Caption" showMasterSp="0">
  <p:cSld name="Square Picture with Caption">
    <p:spTree>
      <p:nvGrpSpPr>
        <p:cNvPr id="110" name="Shape 110"/>
        <p:cNvGrpSpPr/>
        <p:nvPr/>
      </p:nvGrpSpPr>
      <p:grpSpPr>
        <a:xfrm>
          <a:off x="0" y="0"/>
          <a:ext cx="0" cy="0"/>
          <a:chOff x="0" y="0"/>
          <a:chExt cx="0" cy="0"/>
        </a:xfrm>
      </p:grpSpPr>
      <p:sp>
        <p:nvSpPr>
          <p:cNvPr id="111" name="Google Shape;111;p15"/>
          <p:cNvSpPr/>
          <p:nvPr>
            <p:ph idx="2" type="pic"/>
          </p:nvPr>
        </p:nvSpPr>
        <p:spPr>
          <a:xfrm>
            <a:off x="5391150" y="0"/>
            <a:ext cx="6864856" cy="6864856"/>
          </a:xfrm>
          <a:prstGeom prst="rect">
            <a:avLst/>
          </a:prstGeom>
          <a:noFill/>
          <a:ln>
            <a:noFill/>
          </a:ln>
        </p:spPr>
      </p:sp>
      <p:sp>
        <p:nvSpPr>
          <p:cNvPr id="112" name="Google Shape;112;p15"/>
          <p:cNvSpPr/>
          <p:nvPr/>
        </p:nvSpPr>
        <p:spPr>
          <a:xfrm>
            <a:off x="0" y="0"/>
            <a:ext cx="5391149" cy="6858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5"/>
          <p:cNvSpPr txBox="1"/>
          <p:nvPr>
            <p:ph type="title"/>
          </p:nvPr>
        </p:nvSpPr>
        <p:spPr>
          <a:xfrm>
            <a:off x="838200" y="645505"/>
            <a:ext cx="424815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5"/>
          <p:cNvSpPr txBox="1"/>
          <p:nvPr>
            <p:ph idx="1" type="body"/>
          </p:nvPr>
        </p:nvSpPr>
        <p:spPr>
          <a:xfrm>
            <a:off x="838200" y="2977226"/>
            <a:ext cx="424815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15" name="Google Shape;115;p15"/>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16" name="Google Shape;116;p15"/>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pic>
        <p:nvPicPr>
          <p:cNvPr id="117" name="Google Shape;117;p15"/>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18" name="Google Shape;118;p15"/>
          <p:cNvCxnSpPr/>
          <p:nvPr/>
        </p:nvCxnSpPr>
        <p:spPr>
          <a:xfrm>
            <a:off x="838200" y="2885289"/>
            <a:ext cx="4248150" cy="0"/>
          </a:xfrm>
          <a:prstGeom prst="straightConnector1">
            <a:avLst/>
          </a:prstGeom>
          <a:noFill/>
          <a:ln cap="sq" cmpd="sng" w="76200">
            <a:solidFill>
              <a:schemeClr val="accent1"/>
            </a:solidFill>
            <a:prstDash val="solid"/>
            <a:round/>
            <a:headEnd len="sm" w="sm" type="none"/>
            <a:tailEnd len="sm" w="sm" type="none"/>
          </a:ln>
        </p:spPr>
      </p:cxnSp>
      <p:sp>
        <p:nvSpPr>
          <p:cNvPr id="119" name="Google Shape;119;p1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p:cSld name="End">
    <p:bg>
      <p:bgPr>
        <a:solidFill>
          <a:schemeClr val="accent1"/>
        </a:solidFill>
      </p:bgPr>
    </p:bg>
    <p:spTree>
      <p:nvGrpSpPr>
        <p:cNvPr id="121" name="Shape 121"/>
        <p:cNvGrpSpPr/>
        <p:nvPr/>
      </p:nvGrpSpPr>
      <p:grpSpPr>
        <a:xfrm>
          <a:off x="0" y="0"/>
          <a:ext cx="0" cy="0"/>
          <a:chOff x="0" y="0"/>
          <a:chExt cx="0" cy="0"/>
        </a:xfrm>
      </p:grpSpPr>
      <p:sp>
        <p:nvSpPr>
          <p:cNvPr id="122" name="Google Shape;122;p1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24" name="Google Shape;124;p16"/>
          <p:cNvCxnSpPr/>
          <p:nvPr/>
        </p:nvCxnSpPr>
        <p:spPr>
          <a:xfrm>
            <a:off x="1171575" y="4343400"/>
            <a:ext cx="9906000" cy="0"/>
          </a:xfrm>
          <a:prstGeom prst="straightConnector1">
            <a:avLst/>
          </a:prstGeom>
          <a:noFill/>
          <a:ln cap="sq" cmpd="sng" w="76200">
            <a:solidFill>
              <a:schemeClr val="lt2"/>
            </a:solidFill>
            <a:prstDash val="solid"/>
            <a:round/>
            <a:headEnd len="sm" w="sm" type="none"/>
            <a:tailEnd len="sm" w="sm" type="none"/>
          </a:ln>
        </p:spPr>
      </p:cxnSp>
      <p:sp>
        <p:nvSpPr>
          <p:cNvPr id="125" name="Google Shape;125;p1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lternate" showMasterSp="0">
  <p:cSld name="Title Slide - Alternate">
    <p:bg>
      <p:bgPr>
        <a:blipFill>
          <a:blip r:embed="rId2">
            <a:alphaModFix/>
          </a:blip>
          <a:stretch>
            <a:fillRect/>
          </a:stretch>
        </a:blipFill>
      </p:bgPr>
    </p:bg>
    <p:spTree>
      <p:nvGrpSpPr>
        <p:cNvPr id="127" name="Shape 127"/>
        <p:cNvGrpSpPr/>
        <p:nvPr/>
      </p:nvGrpSpPr>
      <p:grpSpPr>
        <a:xfrm>
          <a:off x="0" y="0"/>
          <a:ext cx="0" cy="0"/>
          <a:chOff x="0" y="0"/>
          <a:chExt cx="0" cy="0"/>
        </a:xfrm>
      </p:grpSpPr>
      <p:sp>
        <p:nvSpPr>
          <p:cNvPr id="128" name="Google Shape;128;p17"/>
          <p:cNvSpPr/>
          <p:nvPr/>
        </p:nvSpPr>
        <p:spPr>
          <a:xfrm>
            <a:off x="0" y="5598621"/>
            <a:ext cx="12192000" cy="12593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17"/>
          <p:cNvSpPr txBox="1"/>
          <p:nvPr>
            <p:ph type="ctrTitle"/>
          </p:nvPr>
        </p:nvSpPr>
        <p:spPr>
          <a:xfrm>
            <a:off x="1097280" y="1645920"/>
            <a:ext cx="10058400" cy="4275486"/>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30" name="Google Shape;130;p17"/>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131" name="Google Shape;131;p17"/>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132" name="Google Shape;132;p17"/>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
        <p:nvSpPr>
          <p:cNvPr id="133" name="Google Shape;133;p17"/>
          <p:cNvSpPr txBox="1"/>
          <p:nvPr>
            <p:ph idx="1" type="subTitle"/>
          </p:nvPr>
        </p:nvSpPr>
        <p:spPr>
          <a:xfrm>
            <a:off x="1097280" y="228600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34" name="Google Shape;134;p17"/>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5" name="Shape 135"/>
        <p:cNvGrpSpPr/>
        <p:nvPr/>
      </p:nvGrpSpPr>
      <p:grpSpPr>
        <a:xfrm>
          <a:off x="0" y="0"/>
          <a:ext cx="0" cy="0"/>
          <a:chOff x="0" y="0"/>
          <a:chExt cx="0" cy="0"/>
        </a:xfrm>
      </p:grpSpPr>
      <p:sp>
        <p:nvSpPr>
          <p:cNvPr id="136" name="Google Shape;136;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18"/>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38" name="Google Shape;138;p1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19"/>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9"/>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43" name="Google Shape;143;p1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ajor" showMasterSp="0">
  <p:cSld name="Section Separator - Major">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3"/>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5" name="Google Shape;25;p3"/>
          <p:cNvPicPr preferRelativeResize="0"/>
          <p:nvPr/>
        </p:nvPicPr>
        <p:blipFill rotWithShape="1">
          <a:blip r:embed="rId3">
            <a:alphaModFix/>
          </a:blip>
          <a:srcRect b="8933" l="6481" r="3738" t="7062"/>
          <a:stretch/>
        </p:blipFill>
        <p:spPr>
          <a:xfrm>
            <a:off x="1097280" y="6481397"/>
            <a:ext cx="569369" cy="180000"/>
          </a:xfrm>
          <a:prstGeom prst="rect">
            <a:avLst/>
          </a:prstGeom>
          <a:noFill/>
          <a:ln>
            <a:noFill/>
          </a:ln>
        </p:spPr>
      </p:pic>
      <p:pic>
        <p:nvPicPr>
          <p:cNvPr id="26" name="Google Shape;26;p3"/>
          <p:cNvPicPr preferRelativeResize="0"/>
          <p:nvPr/>
        </p:nvPicPr>
        <p:blipFill rotWithShape="1">
          <a:blip r:embed="rId4">
            <a:alphaModFix/>
          </a:blip>
          <a:srcRect b="0" l="0" r="0" t="0"/>
          <a:stretch/>
        </p:blipFill>
        <p:spPr>
          <a:xfrm>
            <a:off x="1799100" y="6391397"/>
            <a:ext cx="375522" cy="360000"/>
          </a:xfrm>
          <a:prstGeom prst="rect">
            <a:avLst/>
          </a:prstGeom>
          <a:noFill/>
          <a:ln>
            <a:noFill/>
          </a:ln>
        </p:spPr>
      </p:pic>
      <p:pic>
        <p:nvPicPr>
          <p:cNvPr id="27" name="Google Shape;27;p3"/>
          <p:cNvPicPr preferRelativeResize="0"/>
          <p:nvPr/>
        </p:nvPicPr>
        <p:blipFill rotWithShape="1">
          <a:blip r:embed="rId5">
            <a:alphaModFix/>
          </a:blip>
          <a:srcRect b="0" l="0" r="0" t="0"/>
          <a:stretch/>
        </p:blipFill>
        <p:spPr>
          <a:xfrm>
            <a:off x="5687115" y="6391397"/>
            <a:ext cx="817770" cy="270000"/>
          </a:xfrm>
          <a:prstGeom prst="rect">
            <a:avLst/>
          </a:prstGeom>
          <a:noFill/>
          <a:ln>
            <a:noFill/>
          </a:ln>
        </p:spPr>
      </p:pic>
      <p:sp>
        <p:nvSpPr>
          <p:cNvPr id="28" name="Google Shape;28;p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33" name="Google Shape;33;p4"/>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34" name="Google Shape;34;p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8" name="Google Shape;38;p5"/>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39" name="Google Shape;39;p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inor">
  <p:cSld name="Section Separator - Minor">
    <p:bg>
      <p:bgPr>
        <a:solidFill>
          <a:schemeClr val="lt1"/>
        </a:solidFill>
      </p:bgPr>
    </p:bg>
    <p:spTree>
      <p:nvGrpSpPr>
        <p:cNvPr id="41" name="Shape 41"/>
        <p:cNvGrpSpPr/>
        <p:nvPr/>
      </p:nvGrpSpPr>
      <p:grpSpPr>
        <a:xfrm>
          <a:off x="0" y="0"/>
          <a:ext cx="0" cy="0"/>
          <a:chOff x="0" y="0"/>
          <a:chExt cx="0" cy="0"/>
        </a:xfrm>
      </p:grpSpPr>
      <p:sp>
        <p:nvSpPr>
          <p:cNvPr id="42" name="Google Shape;42;p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44" name="Google Shape;44;p6"/>
          <p:cNvCxnSpPr/>
          <p:nvPr/>
        </p:nvCxnSpPr>
        <p:spPr>
          <a:xfrm>
            <a:off x="1171575" y="4343400"/>
            <a:ext cx="9906000" cy="0"/>
          </a:xfrm>
          <a:prstGeom prst="straightConnector1">
            <a:avLst/>
          </a:prstGeom>
          <a:noFill/>
          <a:ln cap="sq" cmpd="sng" w="152400">
            <a:solidFill>
              <a:schemeClr val="accent1"/>
            </a:solidFill>
            <a:prstDash val="solid"/>
            <a:round/>
            <a:headEnd len="sm" w="sm" type="none"/>
            <a:tailEnd len="sm" w="sm" type="none"/>
          </a:ln>
        </p:spPr>
      </p:cxnSp>
      <p:sp>
        <p:nvSpPr>
          <p:cNvPr id="45" name="Google Shape;45;p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Point">
  <p:cSld name="Key Point">
    <p:bg>
      <p:bgPr>
        <a:solidFill>
          <a:schemeClr val="lt1"/>
        </a:solidFill>
      </p:bgPr>
    </p:bg>
    <p:spTree>
      <p:nvGrpSpPr>
        <p:cNvPr id="47" name="Shape 47"/>
        <p:cNvGrpSpPr/>
        <p:nvPr/>
      </p:nvGrpSpPr>
      <p:grpSpPr>
        <a:xfrm>
          <a:off x="0" y="0"/>
          <a:ext cx="0" cy="0"/>
          <a:chOff x="0" y="0"/>
          <a:chExt cx="0" cy="0"/>
        </a:xfrm>
      </p:grpSpPr>
      <p:sp>
        <p:nvSpPr>
          <p:cNvPr id="48" name="Google Shape;48;p7"/>
          <p:cNvSpPr txBox="1"/>
          <p:nvPr>
            <p:ph type="ctrTitle"/>
          </p:nvPr>
        </p:nvSpPr>
        <p:spPr>
          <a:xfrm>
            <a:off x="1097280" y="758951"/>
            <a:ext cx="10058400" cy="5146549"/>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49" name="Google Shape;49;p7"/>
          <p:cNvCxnSpPr/>
          <p:nvPr/>
        </p:nvCxnSpPr>
        <p:spPr>
          <a:xfrm>
            <a:off x="1143000" y="5895975"/>
            <a:ext cx="10012680" cy="9525"/>
          </a:xfrm>
          <a:prstGeom prst="straightConnector1">
            <a:avLst/>
          </a:prstGeom>
          <a:noFill/>
          <a:ln cap="sq" cmpd="sng" w="152400">
            <a:solidFill>
              <a:schemeClr val="accent1"/>
            </a:solidFill>
            <a:prstDash val="solid"/>
            <a:round/>
            <a:headEnd len="sm" w="sm" type="none"/>
            <a:tailEnd len="sm" w="sm" type="none"/>
          </a:ln>
        </p:spPr>
      </p:cxnSp>
      <p:sp>
        <p:nvSpPr>
          <p:cNvPr id="50" name="Google Shape;50;p7"/>
          <p:cNvSpPr txBox="1"/>
          <p:nvPr/>
        </p:nvSpPr>
        <p:spPr>
          <a:xfrm>
            <a:off x="10393193" y="167670"/>
            <a:ext cx="1114426" cy="1569660"/>
          </a:xfrm>
          <a:prstGeom prst="rect">
            <a:avLst/>
          </a:prstGeom>
          <a:noFill/>
          <a:ln>
            <a:noFill/>
          </a:ln>
          <a:effectLst>
            <a:outerShdw blurRad="63500" sx="102000" rotWithShape="0" algn="ctr" sy="102000">
              <a:srgbClr val="D9D9D9">
                <a:alpha val="40000"/>
              </a:srgb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600"/>
              <a:buFont typeface="Arial"/>
              <a:buNone/>
            </a:pPr>
            <a:r>
              <a:rPr b="1" i="0" lang="en-US" sz="9600" u="none" cap="none" strike="noStrike">
                <a:solidFill>
                  <a:schemeClr val="accent1"/>
                </a:solidFill>
                <a:latin typeface="Arial"/>
                <a:ea typeface="Arial"/>
                <a:cs typeface="Arial"/>
                <a:sym typeface="Arial"/>
              </a:rPr>
              <a:t>🢇</a:t>
            </a:r>
            <a:endParaRPr b="1" i="0" sz="9600" u="none" cap="none" strike="noStrike">
              <a:solidFill>
                <a:schemeClr val="accent1"/>
              </a:solidFill>
              <a:latin typeface="Arial"/>
              <a:ea typeface="Arial"/>
              <a:cs typeface="Arial"/>
              <a:sym typeface="Arial"/>
            </a:endParaRPr>
          </a:p>
        </p:txBody>
      </p:sp>
      <p:sp>
        <p:nvSpPr>
          <p:cNvPr id="51" name="Google Shape;51;p7"/>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6" name="Google Shape;56;p8"/>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57" name="Google Shape;57;p8"/>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58" name="Google Shape;58;p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60" name="Shape 60"/>
        <p:cNvGrpSpPr/>
        <p:nvPr/>
      </p:nvGrpSpPr>
      <p:grpSpPr>
        <a:xfrm>
          <a:off x="0" y="0"/>
          <a:ext cx="0" cy="0"/>
          <a:chOff x="0" y="0"/>
          <a:chExt cx="0" cy="0"/>
        </a:xfrm>
      </p:grpSpPr>
      <p:sp>
        <p:nvSpPr>
          <p:cNvPr id="61" name="Google Shape;61;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 type="body"/>
          </p:nvPr>
        </p:nvSpPr>
        <p:spPr>
          <a:xfrm>
            <a:off x="1097279"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3" name="Google Shape;63;p9"/>
          <p:cNvSpPr txBox="1"/>
          <p:nvPr>
            <p:ph idx="2" type="body"/>
          </p:nvPr>
        </p:nvSpPr>
        <p:spPr>
          <a:xfrm>
            <a:off x="79156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64" name="Google Shape;64;p9"/>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65" name="Google Shape;65;p9"/>
          <p:cNvSpPr txBox="1"/>
          <p:nvPr>
            <p:ph idx="3" type="body"/>
          </p:nvPr>
        </p:nvSpPr>
        <p:spPr>
          <a:xfrm>
            <a:off x="45064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6" name="Google Shape;66;p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1" name="Google Shape;71;p10"/>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2" name="Google Shape;72;p10"/>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3" name="Google Shape;73;p10"/>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74" name="Google Shape;74;p10"/>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75" name="Google Shape;75;p10"/>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22" Type="http://schemas.openxmlformats.org/officeDocument/2006/relationships/theme" Target="../theme/theme1.xml"/><Relationship Id="rId10" Type="http://schemas.openxmlformats.org/officeDocument/2006/relationships/slideLayout" Target="../slideLayouts/slideLayout7.xml"/><Relationship Id="rId21" Type="http://schemas.openxmlformats.org/officeDocument/2006/relationships/slideLayout" Target="../slideLayouts/slideLayout18.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5.png"/><Relationship Id="rId2" Type="http://schemas.openxmlformats.org/officeDocument/2006/relationships/image" Target="../media/image7.png"/><Relationship Id="rId3" Type="http://schemas.openxmlformats.org/officeDocument/2006/relationships/image" Target="../media/image6.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656565"/>
                </a:solidFill>
                <a:latin typeface="Arial"/>
                <a:ea typeface="Arial"/>
                <a:cs typeface="Arial"/>
                <a:sym typeface="Arial"/>
              </a:defRPr>
            </a:lvl9pPr>
          </a:lstStyle>
          <a:p/>
        </p:txBody>
      </p:sp>
      <p:pic>
        <p:nvPicPr>
          <p:cNvPr id="12" name="Google Shape;12;p1"/>
          <p:cNvPicPr preferRelativeResize="0"/>
          <p:nvPr/>
        </p:nvPicPr>
        <p:blipFill rotWithShape="1">
          <a:blip r:embed="rId1">
            <a:alphaModFix/>
          </a:blip>
          <a:srcRect b="8933" l="6481" r="3738" t="7062"/>
          <a:stretch/>
        </p:blipFill>
        <p:spPr>
          <a:xfrm>
            <a:off x="1097280" y="6481397"/>
            <a:ext cx="569369" cy="180000"/>
          </a:xfrm>
          <a:prstGeom prst="rect">
            <a:avLst/>
          </a:prstGeom>
          <a:noFill/>
          <a:ln>
            <a:noFill/>
          </a:ln>
        </p:spPr>
      </p:pic>
      <p:pic>
        <p:nvPicPr>
          <p:cNvPr id="13" name="Google Shape;13;p1"/>
          <p:cNvPicPr preferRelativeResize="0"/>
          <p:nvPr/>
        </p:nvPicPr>
        <p:blipFill rotWithShape="1">
          <a:blip r:embed="rId2">
            <a:alphaModFix/>
          </a:blip>
          <a:srcRect b="0" l="0" r="0" t="0"/>
          <a:stretch/>
        </p:blipFill>
        <p:spPr>
          <a:xfrm>
            <a:off x="1799100" y="6391397"/>
            <a:ext cx="375522" cy="360000"/>
          </a:xfrm>
          <a:prstGeom prst="rect">
            <a:avLst/>
          </a:prstGeom>
          <a:noFill/>
          <a:ln>
            <a:noFill/>
          </a:ln>
        </p:spPr>
      </p:pic>
      <p:pic>
        <p:nvPicPr>
          <p:cNvPr id="14" name="Google Shape;14;p1"/>
          <p:cNvPicPr preferRelativeResize="0"/>
          <p:nvPr/>
        </p:nvPicPr>
        <p:blipFill rotWithShape="1">
          <a:blip r:embed="rId3">
            <a:alphaModFix/>
          </a:blip>
          <a:srcRect b="0" l="0" r="0" t="0"/>
          <a:stretch/>
        </p:blipFill>
        <p:spPr>
          <a:xfrm>
            <a:off x="5687115" y="6391397"/>
            <a:ext cx="817770" cy="270000"/>
          </a:xfrm>
          <a:prstGeom prst="rect">
            <a:avLst/>
          </a:prstGeom>
          <a:noFill/>
          <a:ln>
            <a:noFill/>
          </a:ln>
        </p:spPr>
      </p:pic>
      <p:sp>
        <p:nvSpPr>
          <p:cNvPr id="15" name="Google Shape;15;p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6" name="Google Shape;16;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 id="2147483665"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0" Type="http://schemas.openxmlformats.org/officeDocument/2006/relationships/hyperlink" Target="https://expressjs.com/en/4x/api.html#res.sendFile" TargetMode="External"/><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callbackhell.com/" TargetMode="External"/><Relationship Id="rId4" Type="http://schemas.openxmlformats.org/officeDocument/2006/relationships/hyperlink" Target="https://www.npmjs.com/package/async" TargetMode="External"/><Relationship Id="rId9" Type="http://schemas.openxmlformats.org/officeDocument/2006/relationships/hyperlink" Target="https://expressjs.com/en/4x/api.html#res.json" TargetMode="External"/><Relationship Id="rId5" Type="http://schemas.openxmlformats.org/officeDocument/2006/relationships/hyperlink" Target="https://developer.mozilla.org/en-US/docs/Web/JavaScript/Reference/Global_Objects/Promise" TargetMode="External"/><Relationship Id="rId6" Type="http://schemas.openxmlformats.org/officeDocument/2006/relationships/hyperlink" Target="about:blank" TargetMode="External"/><Relationship Id="rId7" Type="http://schemas.openxmlformats.org/officeDocument/2006/relationships/hyperlink" Target="https://expressjs.com/en/4x/api.html#res.send" TargetMode="External"/><Relationship Id="rId8" Type="http://schemas.openxmlformats.org/officeDocument/2006/relationships/hyperlink" Target="https://expressjs.com/en/guide/routing.html#response-method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s://nodejs.org/docs/latest/api/http.html#httpmethods" TargetMode="External"/><Relationship Id="rId4" Type="http://schemas.openxmlformats.org/officeDocument/2006/relationships/hyperlink" Target="https://expressjs.com/en/guide/routing.html#express-router"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hyperlink" Target="https://expressjs.com/en/resources/middleware.html"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hyperlink" Target="https://expressjs.com/en/guide/error-handling.htm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docs.npmjs.com/files/package.jso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ctrTitle"/>
          </p:nvPr>
        </p:nvSpPr>
        <p:spPr>
          <a:xfrm>
            <a:off x="1097280" y="758952"/>
            <a:ext cx="10058400" cy="356610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FFFFFF"/>
              </a:buClr>
              <a:buSzPts val="7200"/>
              <a:buFont typeface="Arial"/>
              <a:buNone/>
            </a:pPr>
            <a:r>
              <a:rPr lang="en-US" sz="2900"/>
              <a:t>1_NEM-1: Node.js Http Module - SYNC</a:t>
            </a:r>
            <a:endParaRPr sz="2900"/>
          </a:p>
        </p:txBody>
      </p:sp>
      <p:sp>
        <p:nvSpPr>
          <p:cNvPr id="150" name="Google Shape;150;p20"/>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MEAN/MERN STACK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9"/>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218" name="Google Shape;218;p2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19" name="Google Shape;219;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20" name="Google Shape;220;p29"/>
          <p:cNvGraphicFramePr/>
          <p:nvPr/>
        </p:nvGraphicFramePr>
        <p:xfrm>
          <a:off x="1018013" y="1814351"/>
          <a:ext cx="3000000" cy="3000000"/>
        </p:xfrm>
        <a:graphic>
          <a:graphicData uri="http://schemas.openxmlformats.org/drawingml/2006/table">
            <a:tbl>
              <a:tblPr>
                <a:noFill/>
                <a:tableStyleId>{9B1B3F1A-3BD9-48A8-A0BD-65DC48EC79BF}</a:tableStyleId>
              </a:tblPr>
              <a:tblGrid>
                <a:gridCol w="10155975"/>
              </a:tblGrid>
              <a:tr h="6986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following sections explain some of the common things you'll see when working with Express and Node code.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Helloworld Express</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First lets’ consider the standard Express Hello World example (we discuss each part of this below, and in the following sections).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you have Node and Express already installed, you can save this code in a text file called app.js and run it in a bash command prompt by calling:</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0835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node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js</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182900">
                <a:tc>
                  <a:txBody>
                    <a:bodyPr/>
                    <a:lstStyle/>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28045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require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B5CEA8"/>
                          </a:solidFill>
                          <a:latin typeface="Consolas"/>
                          <a:ea typeface="Consolas"/>
                          <a:cs typeface="Consolas"/>
                          <a:sym typeface="Consolas"/>
                        </a:rPr>
                        <a:t>3000</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FC1FF"/>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'Hello World!'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FC1FF"/>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listen</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`Example app listening on port </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port</a:t>
                      </a:r>
                      <a:r>
                        <a:rPr lang="en-US" sz="1050" u="none" cap="none" strike="noStrike">
                          <a:solidFill>
                            <a:srgbClr val="569CD6"/>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28045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first two lines require() (import) the express module and create an Express application. This object, which is traditionally named app, has methods for routing HTTP requests, configuring middleware, rendering HTML views, registering a template engine, and modifying application settings that control how the application behaves (e.g. the environment mode, whether route definitions are case sensitive, etc.)</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0"/>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226" name="Google Shape;226;p3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27" name="Google Shape;227;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28" name="Google Shape;228;p30"/>
          <p:cNvGraphicFramePr/>
          <p:nvPr/>
        </p:nvGraphicFramePr>
        <p:xfrm>
          <a:off x="1018013" y="1814351"/>
          <a:ext cx="3000000" cy="3000000"/>
        </p:xfrm>
        <a:graphic>
          <a:graphicData uri="http://schemas.openxmlformats.org/drawingml/2006/table">
            <a:tbl>
              <a:tblPr>
                <a:noFill/>
                <a:tableStyleId>{9B1B3F1A-3BD9-48A8-A0BD-65DC48EC79BF}</a:tableStyleId>
              </a:tblPr>
              <a:tblGrid>
                <a:gridCol w="10155975"/>
              </a:tblGrid>
              <a:tr h="6986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middle part of the code (the three lines starting with app.get) shows a route definition. The app.get() method specifies a callback function that will be invoked whenever there is an HTTP GET request with a path ('/') relative to the site root. The callback function takes a request and a response object as arguments, and calls send() on the response to return the string "Hello World!"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final block starts up the server on a specified port ('3000') and prints a log comment to the console. With the server running, you could go to localhost:3000 in your browser to see the example response returned.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Importing and creating modules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 module is a JavaScript library/file that you can import into other code using Node's require() function. Express itself is a module, as are the middleware and database libraries that we use in our Express applications.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code below shows how we import a module by name, using the Express framework as an example. First we invoke the require() function, specifying the name of the module as a string ('express'), and calling the returned object to create an Express application. We can then access the properties and functions of the application object.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0835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require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1829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 can also create your own modules that can be imported in the same way.</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 will want to create your own modules, because this allows you to organize your code into manageable parts — a monolithic single-file application is hard to understand and maintain. Using modules also helps you manage your namespace, because only the variables you explicitly export are imported when you use a module.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To make objects available outside of a module you just need to expose them as additional properties on the exports object. For example, the square.js module below is a file that exports area() and perimeter() methods:</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28045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EC9B0"/>
                          </a:solidFill>
                          <a:latin typeface="Consolas"/>
                          <a:ea typeface="Consolas"/>
                          <a:cs typeface="Consolas"/>
                          <a:sym typeface="Consolas"/>
                        </a:rPr>
                        <a:t>exports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area</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width</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width</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width</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EC9B0"/>
                          </a:solidFill>
                          <a:latin typeface="Consolas"/>
                          <a:ea typeface="Consolas"/>
                          <a:cs typeface="Consolas"/>
                          <a:sym typeface="Consolas"/>
                        </a:rPr>
                        <a:t>exports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perimeter</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width</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4</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width</a:t>
                      </a:r>
                      <a:r>
                        <a:rPr lang="en-US" sz="1050" u="none" cap="none" strike="noStrike">
                          <a:solidFill>
                            <a:srgbClr val="D4D4D4"/>
                          </a:solidFill>
                          <a:latin typeface="Consolas"/>
                          <a:ea typeface="Consolas"/>
                          <a:cs typeface="Consolas"/>
                          <a:sym typeface="Consolas"/>
                        </a:rPr>
                        <a:t>; };</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1"/>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234" name="Google Shape;234;p3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35" name="Google Shape;235;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36" name="Google Shape;236;p31"/>
          <p:cNvGraphicFramePr/>
          <p:nvPr/>
        </p:nvGraphicFramePr>
        <p:xfrm>
          <a:off x="1018013" y="1814351"/>
          <a:ext cx="3000000" cy="3000000"/>
        </p:xfrm>
        <a:graphic>
          <a:graphicData uri="http://schemas.openxmlformats.org/drawingml/2006/table">
            <a:tbl>
              <a:tblPr>
                <a:noFill/>
                <a:tableStyleId>{9B1B3F1A-3BD9-48A8-A0BD-65DC48EC79BF}</a:tableStyleId>
              </a:tblPr>
              <a:tblGrid>
                <a:gridCol w="10155975"/>
              </a:tblGrid>
              <a:tr h="35015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We can import this module using require(), and then call the exported method(s) as shown</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0835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square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require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'./square'</a:t>
                      </a: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Here we require() the name of the file without the (optional) .js file extension</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'The area of a square with a width of 4 is '</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square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area</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4</a:t>
                      </a:r>
                      <a:r>
                        <a:rPr lang="en-US" sz="1050" u="none" cap="none" strike="noStrike">
                          <a:solidFill>
                            <a:srgbClr val="D4D4D4"/>
                          </a:solidFill>
                          <a:latin typeface="Consolas"/>
                          <a:ea typeface="Consolas"/>
                          <a:cs typeface="Consolas"/>
                          <a:sym typeface="Consolas"/>
                        </a:rPr>
                        <a:t>));</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1829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 can also specify an absolute path to the module (or a name, as we did initially).</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you want to export a complete object in one assignment instead of building it one property at a time, assign it to module.exports as shown below (you can also do this to make the root of the exports object a constructor or other function):</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28045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EC9B0"/>
                          </a:solidFill>
                          <a:latin typeface="Consolas"/>
                          <a:ea typeface="Consolas"/>
                          <a:cs typeface="Consolas"/>
                          <a:sym typeface="Consolas"/>
                        </a:rPr>
                        <a:t>module</a:t>
                      </a:r>
                      <a:r>
                        <a:rPr lang="en-US" sz="1050" u="none" cap="none" strike="noStrike">
                          <a:solidFill>
                            <a:srgbClr val="D4D4D4"/>
                          </a:solidFill>
                          <a:latin typeface="Consolas"/>
                          <a:ea typeface="Consolas"/>
                          <a:cs typeface="Consolas"/>
                          <a:sym typeface="Consolas"/>
                        </a:rPr>
                        <a:t>.</a:t>
                      </a:r>
                      <a:r>
                        <a:rPr lang="en-US" sz="1050" u="none" cap="none" strike="noStrike">
                          <a:solidFill>
                            <a:srgbClr val="4EC9B0"/>
                          </a:solidFill>
                          <a:latin typeface="Consolas"/>
                          <a:ea typeface="Consolas"/>
                          <a:cs typeface="Consolas"/>
                          <a:sym typeface="Consolas"/>
                        </a:rPr>
                        <a:t>exports</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area</a:t>
                      </a:r>
                      <a:r>
                        <a:rPr lang="en-US" sz="1050" u="none" cap="none" strike="noStrike">
                          <a:solidFill>
                            <a:srgbClr val="9CDCFE"/>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width</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width</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width</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perimeter</a:t>
                      </a:r>
                      <a:r>
                        <a:rPr lang="en-US" sz="1050" u="none" cap="none" strike="noStrike">
                          <a:solidFill>
                            <a:srgbClr val="9CDCFE"/>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width</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4</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width</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4EC9B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28045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 can think of exports as a shortcut to module.exports within a given module. In fact, exports is just a variable that gets initialized to the value of module.exports before the module is evaluated. That value is a reference to an object (empty object in this case). This means that exports holds a reference to the same object referenced by module.exports. It also means that by assigning another value to exports it's no longer bound to module.exports.</a:t>
                      </a:r>
                      <a:endParaRPr sz="1050" u="none" cap="none" strike="noStrike">
                        <a:solidFill>
                          <a:srgbClr val="4EC9B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2"/>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242" name="Google Shape;242;p3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43" name="Google Shape;243;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44" name="Google Shape;244;p32"/>
          <p:cNvGraphicFramePr/>
          <p:nvPr/>
        </p:nvGraphicFramePr>
        <p:xfrm>
          <a:off x="1018013" y="1814351"/>
          <a:ext cx="3000000" cy="3000000"/>
        </p:xfrm>
        <a:graphic>
          <a:graphicData uri="http://schemas.openxmlformats.org/drawingml/2006/table">
            <a:tbl>
              <a:tblPr>
                <a:noFill/>
                <a:tableStyleId>{9B1B3F1A-3BD9-48A8-A0BD-65DC48EC79BF}</a:tableStyleId>
              </a:tblPr>
              <a:tblGrid>
                <a:gridCol w="10155975"/>
              </a:tblGrid>
              <a:tr h="35015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Using asynchronous API</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JavaScript code frequently uses asynchronous rather than synchronous APIs for operations that may take some time to complete. A synchronous API is one in which each operation must complete before the next operation can start. For example, the following log functions are synchronous, and will print the text to the console in order (First, Second).</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0835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'First'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'Second'</a:t>
                      </a:r>
                      <a:r>
                        <a:rPr lang="en-US" sz="1050" u="none" cap="none" strike="noStrike">
                          <a:solidFill>
                            <a:srgbClr val="D4D4D4"/>
                          </a:solidFill>
                          <a:latin typeface="Consolas"/>
                          <a:ea typeface="Consolas"/>
                          <a:cs typeface="Consolas"/>
                          <a:sym typeface="Consolas"/>
                        </a:rPr>
                        <a:t>);</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1829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By contrast, an asynchronous API is one in which the API will start an operation and immediately return (before the operation is complete). Once the operation finishes, the API will use some mechanism to perform additional operations. For example, the code below will print out "Second, First" because even though setTimeout() method is called first, and returns immediately, the operation doesn't complete for several seconds.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28045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CDCAA"/>
                          </a:solidFill>
                          <a:latin typeface="Consolas"/>
                          <a:ea typeface="Consolas"/>
                          <a:cs typeface="Consolas"/>
                          <a:sym typeface="Consolas"/>
                        </a:rPr>
                        <a:t>setTimeout</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'First'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r>
                        <a:rPr lang="en-US" sz="1050" u="none" cap="none" strike="noStrike">
                          <a:solidFill>
                            <a:srgbClr val="B5CEA8"/>
                          </a:solidFill>
                          <a:latin typeface="Consolas"/>
                          <a:ea typeface="Consolas"/>
                          <a:cs typeface="Consolas"/>
                          <a:sym typeface="Consolas"/>
                        </a:rPr>
                        <a:t>3000</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'Second'</a:t>
                      </a:r>
                      <a:r>
                        <a:rPr lang="en-US" sz="1050" u="none" cap="none" strike="noStrike">
                          <a:solidFill>
                            <a:srgbClr val="D4D4D4"/>
                          </a:solidFill>
                          <a:latin typeface="Consolas"/>
                          <a:ea typeface="Consolas"/>
                          <a:cs typeface="Consolas"/>
                          <a:sym typeface="Consolas"/>
                        </a:rPr>
                        <a:t>);</a:t>
                      </a:r>
                      <a:endParaRPr sz="1050" u="none" cap="none" strike="noStrike">
                        <a:solidFill>
                          <a:srgbClr val="4EC9B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28045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Using non-blocking asynchronous APIs is even more important on Node than in the browser because Node is a single-threaded event-driven execution environment. "Single threaded" means that all requests to the server are run on the same thread (rather than being spawned off into separate processes). This model is extremely efficient in terms of speed and server resources, but it does mean that if any of your functions call synchronous methods that take a long time to complete, they will block not just the current request, but every other request being handled by your web application.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There are a number of ways for an asynchronous API to notify your application that it has completed. The most common way is to register a callback function when you invoke the asynchronous API, that will be called back when the operation completes. This is the approach used above.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3"/>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250" name="Google Shape;250;p3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51" name="Google Shape;251;p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52" name="Google Shape;252;p33"/>
          <p:cNvGraphicFramePr/>
          <p:nvPr/>
        </p:nvGraphicFramePr>
        <p:xfrm>
          <a:off x="1018013" y="1814351"/>
          <a:ext cx="3000000" cy="3000000"/>
        </p:xfrm>
        <a:graphic>
          <a:graphicData uri="http://schemas.openxmlformats.org/drawingml/2006/table">
            <a:tbl>
              <a:tblPr>
                <a:noFill/>
                <a:tableStyleId>{9B1B3F1A-3BD9-48A8-A0BD-65DC48EC79BF}</a:tableStyleId>
              </a:tblPr>
              <a:tblGrid>
                <a:gridCol w="10155975"/>
              </a:tblGrid>
              <a:tr h="35015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Using callbacks can be quite "messy" if you have a sequence of dependent asynchronous operations that must be performed in order because this results in multiple levels of nested callbacks. This problem is commonly known as "callback hell". This problem can be reduced by good coding practices (see </a:t>
                      </a:r>
                      <a:r>
                        <a:rPr lang="en-US" sz="1200" u="sng" cap="none" strike="noStrike">
                          <a:solidFill>
                            <a:schemeClr val="hlink"/>
                          </a:solidFill>
                          <a:latin typeface="Times New Roman"/>
                          <a:ea typeface="Times New Roman"/>
                          <a:cs typeface="Times New Roman"/>
                          <a:sym typeface="Times New Roman"/>
                          <a:hlinkClick r:id="rId3"/>
                        </a:rPr>
                        <a:t>http://callbackhell.com/</a:t>
                      </a:r>
                      <a:r>
                        <a:rPr lang="en-US" sz="1200" u="none" cap="none" strike="noStrike">
                          <a:latin typeface="Times New Roman"/>
                          <a:ea typeface="Times New Roman"/>
                          <a:cs typeface="Times New Roman"/>
                          <a:sym typeface="Times New Roman"/>
                        </a:rPr>
                        <a:t>), using a module like </a:t>
                      </a:r>
                      <a:r>
                        <a:rPr lang="en-US" sz="1200" u="sng" cap="none" strike="noStrike">
                          <a:solidFill>
                            <a:schemeClr val="hlink"/>
                          </a:solidFill>
                          <a:latin typeface="Times New Roman"/>
                          <a:ea typeface="Times New Roman"/>
                          <a:cs typeface="Times New Roman"/>
                          <a:sym typeface="Times New Roman"/>
                          <a:hlinkClick r:id="rId4"/>
                        </a:rPr>
                        <a:t>async</a:t>
                      </a:r>
                      <a:r>
                        <a:rPr lang="en-US" sz="1200" u="none" cap="none" strike="noStrike">
                          <a:latin typeface="Times New Roman"/>
                          <a:ea typeface="Times New Roman"/>
                          <a:cs typeface="Times New Roman"/>
                          <a:sym typeface="Times New Roman"/>
                        </a:rPr>
                        <a:t>, or even moving to ES6 features like </a:t>
                      </a:r>
                      <a:r>
                        <a:rPr lang="en-US" sz="1200" u="sng" cap="none" strike="noStrike">
                          <a:solidFill>
                            <a:schemeClr val="hlink"/>
                          </a:solidFill>
                          <a:latin typeface="Times New Roman"/>
                          <a:ea typeface="Times New Roman"/>
                          <a:cs typeface="Times New Roman"/>
                          <a:sym typeface="Times New Roman"/>
                          <a:hlinkClick r:id="rId5"/>
                        </a:rPr>
                        <a:t>Promises</a:t>
                      </a:r>
                      <a:r>
                        <a:rPr lang="en-US" sz="1200" u="none" cap="none" strike="noStrike">
                          <a:latin typeface="Times New Roman"/>
                          <a:ea typeface="Times New Roman"/>
                          <a:cs typeface="Times New Roman"/>
                          <a:sym typeface="Times New Roman"/>
                        </a:rPr>
                        <a: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 common convention for Node and Express is to use error-first callbacks. In this convention, the first value in your callback functions is an error value, while subsequent arguments contain success data. There is a good explanation of why this approach is useful in this blog: </a:t>
                      </a:r>
                      <a:r>
                        <a:rPr lang="en-US" sz="1200" u="sng" cap="none" strike="noStrike">
                          <a:solidFill>
                            <a:schemeClr val="hlink"/>
                          </a:solidFill>
                          <a:latin typeface="Times New Roman"/>
                          <a:ea typeface="Times New Roman"/>
                          <a:cs typeface="Times New Roman"/>
                          <a:sym typeface="Times New Roman"/>
                          <a:hlinkClick r:id="rId6"/>
                        </a:rPr>
                        <a:t>The Node.js Way - Understanding Error-First Callbacks</a:t>
                      </a:r>
                      <a:r>
                        <a:rPr lang="en-US" sz="1200" u="none" cap="none" strike="noStrike">
                          <a:latin typeface="Times New Roman"/>
                          <a:ea typeface="Times New Roman"/>
                          <a:cs typeface="Times New Roman"/>
                          <a:sym typeface="Times New Roman"/>
                        </a:rPr>
                        <a:t>.</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1829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Creating route handlers</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 our Hello World Express example (see above), we defined a (callback) route handler function for HTTP GET requests to the site root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28045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'Hello World!'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CDCAA"/>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28045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callback function takes a request and a response object as arguments. In this case, the method calls </a:t>
                      </a:r>
                      <a:r>
                        <a:rPr lang="en-US" sz="1200" u="sng" cap="none" strike="noStrike">
                          <a:solidFill>
                            <a:schemeClr val="hlink"/>
                          </a:solidFill>
                          <a:latin typeface="Times New Roman"/>
                          <a:ea typeface="Times New Roman"/>
                          <a:cs typeface="Times New Roman"/>
                          <a:sym typeface="Times New Roman"/>
                          <a:hlinkClick r:id="rId7"/>
                        </a:rPr>
                        <a:t>send()</a:t>
                      </a:r>
                      <a:r>
                        <a:rPr lang="en-US" sz="1200" u="none" cap="none" strike="noStrike">
                          <a:latin typeface="Times New Roman"/>
                          <a:ea typeface="Times New Roman"/>
                          <a:cs typeface="Times New Roman"/>
                          <a:sym typeface="Times New Roman"/>
                        </a:rPr>
                        <a:t> on the response to return the string "Hello World!" There are a </a:t>
                      </a:r>
                      <a:r>
                        <a:rPr lang="en-US" sz="1200" u="sng" cap="none" strike="noStrike">
                          <a:solidFill>
                            <a:schemeClr val="hlink"/>
                          </a:solidFill>
                          <a:latin typeface="Times New Roman"/>
                          <a:ea typeface="Times New Roman"/>
                          <a:cs typeface="Times New Roman"/>
                          <a:sym typeface="Times New Roman"/>
                          <a:hlinkClick r:id="rId8"/>
                        </a:rPr>
                        <a:t>number of other response methods</a:t>
                      </a:r>
                      <a:r>
                        <a:rPr lang="en-US" sz="1200" u="none" cap="none" strike="noStrike">
                          <a:latin typeface="Times New Roman"/>
                          <a:ea typeface="Times New Roman"/>
                          <a:cs typeface="Times New Roman"/>
                          <a:sym typeface="Times New Roman"/>
                        </a:rPr>
                        <a:t> for ending the request/response cycle, for example, you could call </a:t>
                      </a:r>
                      <a:r>
                        <a:rPr lang="en-US" sz="1200" u="sng" cap="none" strike="noStrike">
                          <a:solidFill>
                            <a:schemeClr val="hlink"/>
                          </a:solidFill>
                          <a:latin typeface="Times New Roman"/>
                          <a:ea typeface="Times New Roman"/>
                          <a:cs typeface="Times New Roman"/>
                          <a:sym typeface="Times New Roman"/>
                          <a:hlinkClick r:id="rId9"/>
                        </a:rPr>
                        <a:t>res.json()</a:t>
                      </a:r>
                      <a:r>
                        <a:rPr lang="en-US" sz="1200" u="none" cap="none" strike="noStrike">
                          <a:latin typeface="Times New Roman"/>
                          <a:ea typeface="Times New Roman"/>
                          <a:cs typeface="Times New Roman"/>
                          <a:sym typeface="Times New Roman"/>
                        </a:rPr>
                        <a:t> to send a JSON response or </a:t>
                      </a:r>
                      <a:r>
                        <a:rPr lang="en-US" sz="1200" u="sng" cap="none" strike="noStrike">
                          <a:solidFill>
                            <a:schemeClr val="hlink"/>
                          </a:solidFill>
                          <a:latin typeface="Times New Roman"/>
                          <a:ea typeface="Times New Roman"/>
                          <a:cs typeface="Times New Roman"/>
                          <a:sym typeface="Times New Roman"/>
                          <a:hlinkClick r:id="rId10"/>
                        </a:rPr>
                        <a:t>res.sendFile()</a:t>
                      </a:r>
                      <a:r>
                        <a:rPr lang="en-US" sz="1200" u="none" cap="none" strike="noStrike">
                          <a:latin typeface="Times New Roman"/>
                          <a:ea typeface="Times New Roman"/>
                          <a:cs typeface="Times New Roman"/>
                          <a:sym typeface="Times New Roman"/>
                        </a:rPr>
                        <a:t> to send a file.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 can use any argument names you like in the callback functions; when the callback is invoked the first argument will always be the request and the second will always be the response. It makes sense to name them such that you can identify the object you're working with in the body of the callback.</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4"/>
          <p:cNvSpPr txBox="1"/>
          <p:nvPr>
            <p:ph type="title"/>
          </p:nvPr>
        </p:nvSpPr>
        <p:spPr>
          <a:xfrm>
            <a:off x="1066775" y="559294"/>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258" name="Google Shape;258;p3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59" name="Google Shape;259;p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60" name="Google Shape;260;p34"/>
          <p:cNvGraphicFramePr/>
          <p:nvPr/>
        </p:nvGraphicFramePr>
        <p:xfrm>
          <a:off x="1042375" y="1270726"/>
          <a:ext cx="3000000" cy="3000000"/>
        </p:xfrm>
        <a:graphic>
          <a:graphicData uri="http://schemas.openxmlformats.org/drawingml/2006/table">
            <a:tbl>
              <a:tblPr>
                <a:noFill/>
                <a:tableStyleId>{9B1B3F1A-3BD9-48A8-A0BD-65DC48EC79BF}</a:tableStyleId>
              </a:tblPr>
              <a:tblGrid>
                <a:gridCol w="5029225"/>
                <a:gridCol w="5078000"/>
              </a:tblGrid>
              <a:tr h="350150">
                <a:tc gridSpan="2">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Express application object also provides methods to define route handlers for all the other HTTP verbs, which are mostly used in exactly the same way:</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000" u="none" cap="none" strike="noStrike">
                          <a:solidFill>
                            <a:srgbClr val="1B1B1B"/>
                          </a:solidFill>
                          <a:latin typeface="Courier New"/>
                          <a:ea typeface="Courier New"/>
                          <a:cs typeface="Courier New"/>
                          <a:sym typeface="Courier New"/>
                        </a:rPr>
                        <a:t>checkout()</a:t>
                      </a:r>
                      <a:r>
                        <a:rPr lang="en-US" sz="1200" u="none" cap="none" strike="noStrike">
                          <a:solidFill>
                            <a:srgbClr val="1B1B1B"/>
                          </a:solidFill>
                          <a:highlight>
                            <a:srgbClr val="FFFFFF"/>
                          </a:highlight>
                          <a:latin typeface="Quattrocento Sans"/>
                          <a:ea typeface="Quattrocento Sans"/>
                          <a:cs typeface="Quattrocento Sans"/>
                          <a:sym typeface="Quattrocento Sans"/>
                        </a:rPr>
                        <a:t>, </a:t>
                      </a:r>
                      <a:r>
                        <a:rPr lang="en-US" sz="1000" u="none" cap="none" strike="noStrike">
                          <a:solidFill>
                            <a:srgbClr val="1B1B1B"/>
                          </a:solidFill>
                          <a:latin typeface="Courier New"/>
                          <a:ea typeface="Courier New"/>
                          <a:cs typeface="Courier New"/>
                          <a:sym typeface="Courier New"/>
                        </a:rPr>
                        <a:t>copy()</a:t>
                      </a:r>
                      <a:r>
                        <a:rPr lang="en-US" sz="1200" u="none" cap="none" strike="noStrike">
                          <a:solidFill>
                            <a:srgbClr val="1B1B1B"/>
                          </a:solidFill>
                          <a:highlight>
                            <a:srgbClr val="FFFFFF"/>
                          </a:highlight>
                          <a:latin typeface="Quattrocento Sans"/>
                          <a:ea typeface="Quattrocento Sans"/>
                          <a:cs typeface="Quattrocento Sans"/>
                          <a:sym typeface="Quattrocento Sans"/>
                        </a:rPr>
                        <a:t>, </a:t>
                      </a:r>
                      <a:r>
                        <a:rPr b="1" lang="en-US" sz="1000" u="none" cap="none" strike="noStrike">
                          <a:solidFill>
                            <a:srgbClr val="1B1B1B"/>
                          </a:solidFill>
                          <a:highlight>
                            <a:srgbClr val="FFFFFF"/>
                          </a:highlight>
                          <a:latin typeface="Courier New"/>
                          <a:ea typeface="Courier New"/>
                          <a:cs typeface="Courier New"/>
                          <a:sym typeface="Courier New"/>
                        </a:rPr>
                        <a:t>delete()</a:t>
                      </a:r>
                      <a:r>
                        <a:rPr lang="en-US" sz="1200" u="none" cap="none" strike="noStrike">
                          <a:solidFill>
                            <a:srgbClr val="1B1B1B"/>
                          </a:solidFill>
                          <a:highlight>
                            <a:srgbClr val="FFFFFF"/>
                          </a:highlight>
                          <a:latin typeface="Quattrocento Sans"/>
                          <a:ea typeface="Quattrocento Sans"/>
                          <a:cs typeface="Quattrocento Sans"/>
                          <a:sym typeface="Quattrocento Sans"/>
                        </a:rPr>
                        <a:t>, </a:t>
                      </a:r>
                      <a:r>
                        <a:rPr b="1" lang="en-US" sz="1000" u="none" cap="none" strike="noStrike">
                          <a:solidFill>
                            <a:srgbClr val="1B1B1B"/>
                          </a:solidFill>
                          <a:highlight>
                            <a:srgbClr val="FFFFFF"/>
                          </a:highlight>
                          <a:latin typeface="Courier New"/>
                          <a:ea typeface="Courier New"/>
                          <a:cs typeface="Courier New"/>
                          <a:sym typeface="Courier New"/>
                        </a:rPr>
                        <a:t>get()</a:t>
                      </a:r>
                      <a:r>
                        <a:rPr lang="en-US" sz="1200" u="none" cap="none" strike="noStrike">
                          <a:solidFill>
                            <a:srgbClr val="1B1B1B"/>
                          </a:solidFill>
                          <a:highlight>
                            <a:srgbClr val="FFFFFF"/>
                          </a:highlight>
                          <a:latin typeface="Quattrocento Sans"/>
                          <a:ea typeface="Quattrocento Sans"/>
                          <a:cs typeface="Quattrocento Sans"/>
                          <a:sym typeface="Quattrocento Sans"/>
                        </a:rPr>
                        <a:t>, </a:t>
                      </a:r>
                      <a:r>
                        <a:rPr lang="en-US" sz="1000" u="none" cap="none" strike="noStrike">
                          <a:solidFill>
                            <a:srgbClr val="1B1B1B"/>
                          </a:solidFill>
                          <a:latin typeface="Courier New"/>
                          <a:ea typeface="Courier New"/>
                          <a:cs typeface="Courier New"/>
                          <a:sym typeface="Courier New"/>
                        </a:rPr>
                        <a:t>head()</a:t>
                      </a:r>
                      <a:r>
                        <a:rPr lang="en-US" sz="1200" u="none" cap="none" strike="noStrike">
                          <a:solidFill>
                            <a:srgbClr val="1B1B1B"/>
                          </a:solidFill>
                          <a:highlight>
                            <a:srgbClr val="FFFFFF"/>
                          </a:highlight>
                          <a:latin typeface="Quattrocento Sans"/>
                          <a:ea typeface="Quattrocento Sans"/>
                          <a:cs typeface="Quattrocento Sans"/>
                          <a:sym typeface="Quattrocento Sans"/>
                        </a:rPr>
                        <a:t>, </a:t>
                      </a:r>
                      <a:r>
                        <a:rPr lang="en-US" sz="1000" u="none" cap="none" strike="noStrike">
                          <a:solidFill>
                            <a:srgbClr val="1B1B1B"/>
                          </a:solidFill>
                          <a:latin typeface="Courier New"/>
                          <a:ea typeface="Courier New"/>
                          <a:cs typeface="Courier New"/>
                          <a:sym typeface="Courier New"/>
                        </a:rPr>
                        <a:t>lock()</a:t>
                      </a:r>
                      <a:r>
                        <a:rPr lang="en-US" sz="1200" u="none" cap="none" strike="noStrike">
                          <a:solidFill>
                            <a:srgbClr val="1B1B1B"/>
                          </a:solidFill>
                          <a:highlight>
                            <a:srgbClr val="FFFFFF"/>
                          </a:highlight>
                          <a:latin typeface="Quattrocento Sans"/>
                          <a:ea typeface="Quattrocento Sans"/>
                          <a:cs typeface="Quattrocento Sans"/>
                          <a:sym typeface="Quattrocento Sans"/>
                        </a:rPr>
                        <a:t>, </a:t>
                      </a:r>
                      <a:r>
                        <a:rPr lang="en-US" sz="1000" u="none" cap="none" strike="noStrike">
                          <a:solidFill>
                            <a:srgbClr val="1B1B1B"/>
                          </a:solidFill>
                          <a:latin typeface="Courier New"/>
                          <a:ea typeface="Courier New"/>
                          <a:cs typeface="Courier New"/>
                          <a:sym typeface="Courier New"/>
                        </a:rPr>
                        <a:t>merge()</a:t>
                      </a:r>
                      <a:r>
                        <a:rPr lang="en-US" sz="1200" u="none" cap="none" strike="noStrike">
                          <a:solidFill>
                            <a:srgbClr val="1B1B1B"/>
                          </a:solidFill>
                          <a:highlight>
                            <a:srgbClr val="FFFFFF"/>
                          </a:highlight>
                          <a:latin typeface="Quattrocento Sans"/>
                          <a:ea typeface="Quattrocento Sans"/>
                          <a:cs typeface="Quattrocento Sans"/>
                          <a:sym typeface="Quattrocento Sans"/>
                        </a:rPr>
                        <a:t>, </a:t>
                      </a:r>
                      <a:r>
                        <a:rPr lang="en-US" sz="1000" u="none" cap="none" strike="noStrike">
                          <a:solidFill>
                            <a:srgbClr val="1B1B1B"/>
                          </a:solidFill>
                          <a:latin typeface="Courier New"/>
                          <a:ea typeface="Courier New"/>
                          <a:cs typeface="Courier New"/>
                          <a:sym typeface="Courier New"/>
                        </a:rPr>
                        <a:t>mkactivity()</a:t>
                      </a:r>
                      <a:r>
                        <a:rPr lang="en-US" sz="1200" u="none" cap="none" strike="noStrike">
                          <a:solidFill>
                            <a:srgbClr val="1B1B1B"/>
                          </a:solidFill>
                          <a:highlight>
                            <a:srgbClr val="FFFFFF"/>
                          </a:highlight>
                          <a:latin typeface="Quattrocento Sans"/>
                          <a:ea typeface="Quattrocento Sans"/>
                          <a:cs typeface="Quattrocento Sans"/>
                          <a:sym typeface="Quattrocento Sans"/>
                        </a:rPr>
                        <a:t>, </a:t>
                      </a:r>
                      <a:r>
                        <a:rPr lang="en-US" sz="1000" u="none" cap="none" strike="noStrike">
                          <a:solidFill>
                            <a:srgbClr val="1B1B1B"/>
                          </a:solidFill>
                          <a:latin typeface="Courier New"/>
                          <a:ea typeface="Courier New"/>
                          <a:cs typeface="Courier New"/>
                          <a:sym typeface="Courier New"/>
                        </a:rPr>
                        <a:t>mkcol()</a:t>
                      </a:r>
                      <a:r>
                        <a:rPr lang="en-US" sz="1200" u="none" cap="none" strike="noStrike">
                          <a:solidFill>
                            <a:srgbClr val="1B1B1B"/>
                          </a:solidFill>
                          <a:highlight>
                            <a:srgbClr val="FFFFFF"/>
                          </a:highlight>
                          <a:latin typeface="Quattrocento Sans"/>
                          <a:ea typeface="Quattrocento Sans"/>
                          <a:cs typeface="Quattrocento Sans"/>
                          <a:sym typeface="Quattrocento Sans"/>
                        </a:rPr>
                        <a:t>, </a:t>
                      </a:r>
                      <a:r>
                        <a:rPr lang="en-US" sz="1000" u="none" cap="none" strike="noStrike">
                          <a:solidFill>
                            <a:srgbClr val="1B1B1B"/>
                          </a:solidFill>
                          <a:latin typeface="Courier New"/>
                          <a:ea typeface="Courier New"/>
                          <a:cs typeface="Courier New"/>
                          <a:sym typeface="Courier New"/>
                        </a:rPr>
                        <a:t>move()</a:t>
                      </a:r>
                      <a:r>
                        <a:rPr lang="en-US" sz="1200" u="none" cap="none" strike="noStrike">
                          <a:solidFill>
                            <a:srgbClr val="1B1B1B"/>
                          </a:solidFill>
                          <a:highlight>
                            <a:srgbClr val="FFFFFF"/>
                          </a:highlight>
                          <a:latin typeface="Quattrocento Sans"/>
                          <a:ea typeface="Quattrocento Sans"/>
                          <a:cs typeface="Quattrocento Sans"/>
                          <a:sym typeface="Quattrocento Sans"/>
                        </a:rPr>
                        <a:t>, </a:t>
                      </a:r>
                      <a:r>
                        <a:rPr lang="en-US" sz="1000" u="none" cap="none" strike="noStrike">
                          <a:solidFill>
                            <a:srgbClr val="1B1B1B"/>
                          </a:solidFill>
                          <a:latin typeface="Courier New"/>
                          <a:ea typeface="Courier New"/>
                          <a:cs typeface="Courier New"/>
                          <a:sym typeface="Courier New"/>
                        </a:rPr>
                        <a:t>m-search()</a:t>
                      </a:r>
                      <a:r>
                        <a:rPr lang="en-US" sz="1200" u="none" cap="none" strike="noStrike">
                          <a:solidFill>
                            <a:srgbClr val="1B1B1B"/>
                          </a:solidFill>
                          <a:highlight>
                            <a:srgbClr val="FFFFFF"/>
                          </a:highlight>
                          <a:latin typeface="Quattrocento Sans"/>
                          <a:ea typeface="Quattrocento Sans"/>
                          <a:cs typeface="Quattrocento Sans"/>
                          <a:sym typeface="Quattrocento Sans"/>
                        </a:rPr>
                        <a:t>, </a:t>
                      </a:r>
                      <a:r>
                        <a:rPr lang="en-US" sz="1000" u="none" cap="none" strike="noStrike">
                          <a:solidFill>
                            <a:srgbClr val="1B1B1B"/>
                          </a:solidFill>
                          <a:latin typeface="Courier New"/>
                          <a:ea typeface="Courier New"/>
                          <a:cs typeface="Courier New"/>
                          <a:sym typeface="Courier New"/>
                        </a:rPr>
                        <a:t>notify()</a:t>
                      </a:r>
                      <a:r>
                        <a:rPr lang="en-US" sz="1200" u="none" cap="none" strike="noStrike">
                          <a:solidFill>
                            <a:srgbClr val="1B1B1B"/>
                          </a:solidFill>
                          <a:highlight>
                            <a:srgbClr val="FFFFFF"/>
                          </a:highlight>
                          <a:latin typeface="Quattrocento Sans"/>
                          <a:ea typeface="Quattrocento Sans"/>
                          <a:cs typeface="Quattrocento Sans"/>
                          <a:sym typeface="Quattrocento Sans"/>
                        </a:rPr>
                        <a:t>, </a:t>
                      </a:r>
                      <a:r>
                        <a:rPr lang="en-US" sz="1000" u="none" cap="none" strike="noStrike">
                          <a:solidFill>
                            <a:srgbClr val="1B1B1B"/>
                          </a:solidFill>
                          <a:latin typeface="Courier New"/>
                          <a:ea typeface="Courier New"/>
                          <a:cs typeface="Courier New"/>
                          <a:sym typeface="Courier New"/>
                        </a:rPr>
                        <a:t>options()</a:t>
                      </a:r>
                      <a:r>
                        <a:rPr lang="en-US" sz="1200" u="none" cap="none" strike="noStrike">
                          <a:solidFill>
                            <a:srgbClr val="1B1B1B"/>
                          </a:solidFill>
                          <a:highlight>
                            <a:srgbClr val="FFFFFF"/>
                          </a:highlight>
                          <a:latin typeface="Quattrocento Sans"/>
                          <a:ea typeface="Quattrocento Sans"/>
                          <a:cs typeface="Quattrocento Sans"/>
                          <a:sym typeface="Quattrocento Sans"/>
                        </a:rPr>
                        <a:t>, </a:t>
                      </a:r>
                      <a:r>
                        <a:rPr lang="en-US" sz="1000" u="none" cap="none" strike="noStrike">
                          <a:solidFill>
                            <a:srgbClr val="1B1B1B"/>
                          </a:solidFill>
                          <a:latin typeface="Courier New"/>
                          <a:ea typeface="Courier New"/>
                          <a:cs typeface="Courier New"/>
                          <a:sym typeface="Courier New"/>
                        </a:rPr>
                        <a:t>patch()</a:t>
                      </a:r>
                      <a:r>
                        <a:rPr lang="en-US" sz="1200" u="none" cap="none" strike="noStrike">
                          <a:solidFill>
                            <a:srgbClr val="1B1B1B"/>
                          </a:solidFill>
                          <a:highlight>
                            <a:srgbClr val="FFFFFF"/>
                          </a:highlight>
                          <a:latin typeface="Quattrocento Sans"/>
                          <a:ea typeface="Quattrocento Sans"/>
                          <a:cs typeface="Quattrocento Sans"/>
                          <a:sym typeface="Quattrocento Sans"/>
                        </a:rPr>
                        <a:t>, </a:t>
                      </a:r>
                      <a:r>
                        <a:rPr b="1" lang="en-US" sz="1000" u="none" cap="none" strike="noStrike">
                          <a:solidFill>
                            <a:srgbClr val="1B1B1B"/>
                          </a:solidFill>
                          <a:highlight>
                            <a:srgbClr val="FFFFFF"/>
                          </a:highlight>
                          <a:latin typeface="Courier New"/>
                          <a:ea typeface="Courier New"/>
                          <a:cs typeface="Courier New"/>
                          <a:sym typeface="Courier New"/>
                        </a:rPr>
                        <a:t>post()</a:t>
                      </a:r>
                      <a:r>
                        <a:rPr lang="en-US" sz="1200" u="none" cap="none" strike="noStrike">
                          <a:solidFill>
                            <a:srgbClr val="1B1B1B"/>
                          </a:solidFill>
                          <a:highlight>
                            <a:srgbClr val="FFFFFF"/>
                          </a:highlight>
                          <a:latin typeface="Quattrocento Sans"/>
                          <a:ea typeface="Quattrocento Sans"/>
                          <a:cs typeface="Quattrocento Sans"/>
                          <a:sym typeface="Quattrocento Sans"/>
                        </a:rPr>
                        <a:t>, </a:t>
                      </a:r>
                      <a:r>
                        <a:rPr lang="en-US" sz="1000" u="none" cap="none" strike="noStrike">
                          <a:solidFill>
                            <a:srgbClr val="1B1B1B"/>
                          </a:solidFill>
                          <a:latin typeface="Courier New"/>
                          <a:ea typeface="Courier New"/>
                          <a:cs typeface="Courier New"/>
                          <a:sym typeface="Courier New"/>
                        </a:rPr>
                        <a:t>purge()</a:t>
                      </a:r>
                      <a:r>
                        <a:rPr lang="en-US" sz="1200" u="none" cap="none" strike="noStrike">
                          <a:solidFill>
                            <a:srgbClr val="1B1B1B"/>
                          </a:solidFill>
                          <a:highlight>
                            <a:srgbClr val="FFFFFF"/>
                          </a:highlight>
                          <a:latin typeface="Quattrocento Sans"/>
                          <a:ea typeface="Quattrocento Sans"/>
                          <a:cs typeface="Quattrocento Sans"/>
                          <a:sym typeface="Quattrocento Sans"/>
                        </a:rPr>
                        <a:t>, </a:t>
                      </a:r>
                      <a:r>
                        <a:rPr b="1" lang="en-US" sz="1000" u="none" cap="none" strike="noStrike">
                          <a:solidFill>
                            <a:srgbClr val="1B1B1B"/>
                          </a:solidFill>
                          <a:highlight>
                            <a:srgbClr val="FFFFFF"/>
                          </a:highlight>
                          <a:latin typeface="Courier New"/>
                          <a:ea typeface="Courier New"/>
                          <a:cs typeface="Courier New"/>
                          <a:sym typeface="Courier New"/>
                        </a:rPr>
                        <a:t>put()</a:t>
                      </a:r>
                      <a:r>
                        <a:rPr lang="en-US" sz="1200" u="none" cap="none" strike="noStrike">
                          <a:solidFill>
                            <a:srgbClr val="1B1B1B"/>
                          </a:solidFill>
                          <a:highlight>
                            <a:srgbClr val="FFFFFF"/>
                          </a:highlight>
                          <a:latin typeface="Quattrocento Sans"/>
                          <a:ea typeface="Quattrocento Sans"/>
                          <a:cs typeface="Quattrocento Sans"/>
                          <a:sym typeface="Quattrocento Sans"/>
                        </a:rPr>
                        <a:t>, </a:t>
                      </a:r>
                      <a:r>
                        <a:rPr lang="en-US" sz="1000" u="none" cap="none" strike="noStrike">
                          <a:solidFill>
                            <a:srgbClr val="1B1B1B"/>
                          </a:solidFill>
                          <a:latin typeface="Courier New"/>
                          <a:ea typeface="Courier New"/>
                          <a:cs typeface="Courier New"/>
                          <a:sym typeface="Courier New"/>
                        </a:rPr>
                        <a:t>report()</a:t>
                      </a:r>
                      <a:r>
                        <a:rPr lang="en-US" sz="1200" u="none" cap="none" strike="noStrike">
                          <a:solidFill>
                            <a:srgbClr val="1B1B1B"/>
                          </a:solidFill>
                          <a:highlight>
                            <a:srgbClr val="FFFFFF"/>
                          </a:highlight>
                          <a:latin typeface="Quattrocento Sans"/>
                          <a:ea typeface="Quattrocento Sans"/>
                          <a:cs typeface="Quattrocento Sans"/>
                          <a:sym typeface="Quattrocento Sans"/>
                        </a:rPr>
                        <a:t>, </a:t>
                      </a:r>
                      <a:r>
                        <a:rPr lang="en-US" sz="1000" u="none" cap="none" strike="noStrike">
                          <a:solidFill>
                            <a:srgbClr val="1B1B1B"/>
                          </a:solidFill>
                          <a:latin typeface="Courier New"/>
                          <a:ea typeface="Courier New"/>
                          <a:cs typeface="Courier New"/>
                          <a:sym typeface="Courier New"/>
                        </a:rPr>
                        <a:t>search()</a:t>
                      </a:r>
                      <a:r>
                        <a:rPr lang="en-US" sz="1200" u="none" cap="none" strike="noStrike">
                          <a:solidFill>
                            <a:srgbClr val="1B1B1B"/>
                          </a:solidFill>
                          <a:highlight>
                            <a:srgbClr val="FFFFFF"/>
                          </a:highlight>
                          <a:latin typeface="Quattrocento Sans"/>
                          <a:ea typeface="Quattrocento Sans"/>
                          <a:cs typeface="Quattrocento Sans"/>
                          <a:sym typeface="Quattrocento Sans"/>
                        </a:rPr>
                        <a:t>, </a:t>
                      </a:r>
                      <a:r>
                        <a:rPr lang="en-US" sz="1000" u="none" cap="none" strike="noStrike">
                          <a:solidFill>
                            <a:srgbClr val="1B1B1B"/>
                          </a:solidFill>
                          <a:latin typeface="Courier New"/>
                          <a:ea typeface="Courier New"/>
                          <a:cs typeface="Courier New"/>
                          <a:sym typeface="Courier New"/>
                        </a:rPr>
                        <a:t>subscribe()</a:t>
                      </a:r>
                      <a:r>
                        <a:rPr lang="en-US" sz="1200" u="none" cap="none" strike="noStrike">
                          <a:solidFill>
                            <a:srgbClr val="1B1B1B"/>
                          </a:solidFill>
                          <a:highlight>
                            <a:srgbClr val="FFFFFF"/>
                          </a:highlight>
                          <a:latin typeface="Quattrocento Sans"/>
                          <a:ea typeface="Quattrocento Sans"/>
                          <a:cs typeface="Quattrocento Sans"/>
                          <a:sym typeface="Quattrocento Sans"/>
                        </a:rPr>
                        <a:t>, </a:t>
                      </a:r>
                      <a:r>
                        <a:rPr lang="en-US" sz="1000" u="none" cap="none" strike="noStrike">
                          <a:solidFill>
                            <a:srgbClr val="1B1B1B"/>
                          </a:solidFill>
                          <a:latin typeface="Courier New"/>
                          <a:ea typeface="Courier New"/>
                          <a:cs typeface="Courier New"/>
                          <a:sym typeface="Courier New"/>
                        </a:rPr>
                        <a:t>trace()</a:t>
                      </a:r>
                      <a:r>
                        <a:rPr lang="en-US" sz="1200" u="none" cap="none" strike="noStrike">
                          <a:solidFill>
                            <a:srgbClr val="1B1B1B"/>
                          </a:solidFill>
                          <a:highlight>
                            <a:srgbClr val="FFFFFF"/>
                          </a:highlight>
                          <a:latin typeface="Quattrocento Sans"/>
                          <a:ea typeface="Quattrocento Sans"/>
                          <a:cs typeface="Quattrocento Sans"/>
                          <a:sym typeface="Quattrocento Sans"/>
                        </a:rPr>
                        <a:t>, </a:t>
                      </a:r>
                      <a:r>
                        <a:rPr lang="en-US" sz="1000" u="none" cap="none" strike="noStrike">
                          <a:solidFill>
                            <a:srgbClr val="1B1B1B"/>
                          </a:solidFill>
                          <a:latin typeface="Courier New"/>
                          <a:ea typeface="Courier New"/>
                          <a:cs typeface="Courier New"/>
                          <a:sym typeface="Courier New"/>
                        </a:rPr>
                        <a:t>unlock()</a:t>
                      </a:r>
                      <a:r>
                        <a:rPr lang="en-US" sz="1200" u="none" cap="none" strike="noStrike">
                          <a:solidFill>
                            <a:srgbClr val="1B1B1B"/>
                          </a:solidFill>
                          <a:highlight>
                            <a:srgbClr val="FFFFFF"/>
                          </a:highlight>
                          <a:latin typeface="Quattrocento Sans"/>
                          <a:ea typeface="Quattrocento Sans"/>
                          <a:cs typeface="Quattrocento Sans"/>
                          <a:sym typeface="Quattrocento Sans"/>
                        </a:rPr>
                        <a:t>, </a:t>
                      </a:r>
                      <a:r>
                        <a:rPr lang="en-US" sz="1000" u="none" cap="none" strike="noStrike">
                          <a:solidFill>
                            <a:srgbClr val="1B1B1B"/>
                          </a:solidFill>
                          <a:latin typeface="Courier New"/>
                          <a:ea typeface="Courier New"/>
                          <a:cs typeface="Courier New"/>
                          <a:sym typeface="Courier New"/>
                        </a:rPr>
                        <a:t>unsubscribe()</a:t>
                      </a:r>
                      <a:r>
                        <a:rPr lang="en-US" sz="1200" u="none" cap="none" strike="noStrike">
                          <a:solidFill>
                            <a:srgbClr val="1B1B1B"/>
                          </a:solidFill>
                          <a:highlight>
                            <a:srgbClr val="FFFFFF"/>
                          </a:highlight>
                          <a:latin typeface="Quattrocento Sans"/>
                          <a:ea typeface="Quattrocento Sans"/>
                          <a:cs typeface="Quattrocento Sans"/>
                          <a:sym typeface="Quattrocento Sans"/>
                        </a:rPr>
                        <a: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There is a special routing method, app.all(), which will be called in response to any HTTP method. This is used for loading middleware functions at a particular path for all request methods. The following example (from the Express documentation) shows a handler that will be executed for requests to /secret irrespective of the HTTP verb used (provided it is supported by the </a:t>
                      </a:r>
                      <a:r>
                        <a:rPr lang="en-US" sz="1200" u="sng" cap="none" strike="noStrike">
                          <a:solidFill>
                            <a:schemeClr val="hlink"/>
                          </a:solidFill>
                          <a:latin typeface="Times New Roman"/>
                          <a:ea typeface="Times New Roman"/>
                          <a:cs typeface="Times New Roman"/>
                          <a:sym typeface="Times New Roman"/>
                          <a:hlinkClick r:id="rId3"/>
                        </a:rPr>
                        <a:t>http module</a:t>
                      </a:r>
                      <a:r>
                        <a:rPr lang="en-US" sz="1200" u="none" cap="none" strike="noStrike">
                          <a:latin typeface="Times New Roman"/>
                          <a:ea typeface="Times New Roman"/>
                          <a:cs typeface="Times New Roman"/>
                          <a:sym typeface="Times New Roman"/>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hMerge="1"/>
              </a:tr>
              <a:tr h="28045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all</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'/secret'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'Accessing the secret section ...'</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pass control to the next handler</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280450">
                <a:tc gridSpan="2">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Routes allow you to match particular patterns of characters in a URL, and extract some values from the URL and pass them as parameters to the route handler (as attributes of the request object passed as a parameter).</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Often it is useful to group route handlers for a particular part of a site together and access them using a common route-prefix (e.g. a site with a Wiki might have all wiki-related routes in one file and have them accessed with a route prefix of /wiki/). In Express this is achieved by using the </a:t>
                      </a:r>
                      <a:r>
                        <a:rPr lang="en-US" sz="1200" u="sng" cap="none" strike="noStrike">
                          <a:solidFill>
                            <a:schemeClr val="hlink"/>
                          </a:solidFill>
                          <a:latin typeface="Times New Roman"/>
                          <a:ea typeface="Times New Roman"/>
                          <a:cs typeface="Times New Roman"/>
                          <a:sym typeface="Times New Roman"/>
                          <a:hlinkClick r:id="rId4"/>
                        </a:rPr>
                        <a:t>express.Router</a:t>
                      </a:r>
                      <a:r>
                        <a:rPr lang="en-US" sz="1200" u="none" cap="none" strike="noStrike">
                          <a:latin typeface="Times New Roman"/>
                          <a:ea typeface="Times New Roman"/>
                          <a:cs typeface="Times New Roman"/>
                          <a:sym typeface="Times New Roman"/>
                        </a:rPr>
                        <a:t> object. For example, we can create our wiki route in a module named wiki.js, and then export the Router object, as shown below:</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hMerge="1"/>
              </a:tr>
              <a:tr h="28045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wiki.js - Wiki route module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require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router</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Router</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Home page route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FC1FF"/>
                          </a:solidFill>
                          <a:latin typeface="Consolas"/>
                          <a:ea typeface="Consolas"/>
                          <a:cs typeface="Consolas"/>
                          <a:sym typeface="Consolas"/>
                        </a:rPr>
                        <a:t>router</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'Wiki home page'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22860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About page route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FC1FF"/>
                          </a:solidFill>
                          <a:latin typeface="Consolas"/>
                          <a:ea typeface="Consolas"/>
                          <a:cs typeface="Consolas"/>
                          <a:sym typeface="Consolas"/>
                        </a:rPr>
                        <a:t>router</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'/about'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'About this wiki'</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FC1FF"/>
                          </a:solidFill>
                          <a:latin typeface="Consolas"/>
                          <a:ea typeface="Consolas"/>
                          <a:cs typeface="Consolas"/>
                          <a:sym typeface="Consolas"/>
                        </a:rPr>
                        <a:t>module</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exports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4FC1FF"/>
                          </a:solidFill>
                          <a:latin typeface="Consolas"/>
                          <a:ea typeface="Consolas"/>
                          <a:cs typeface="Consolas"/>
                          <a:sym typeface="Consolas"/>
                        </a:rPr>
                        <a:t>router</a:t>
                      </a:r>
                      <a:r>
                        <a:rPr lang="en-US" sz="1050" u="none" cap="none" strike="noStrike">
                          <a:solidFill>
                            <a:srgbClr val="D4D4D4"/>
                          </a:solidFill>
                          <a:latin typeface="Consolas"/>
                          <a:ea typeface="Consolas"/>
                          <a:cs typeface="Consolas"/>
                          <a:sym typeface="Consolas"/>
                        </a:rPr>
                        <a:t>;</a:t>
                      </a:r>
                      <a:endParaRPr sz="1050" u="none" cap="none" strike="noStrike">
                        <a:solidFill>
                          <a:srgbClr val="6A9955"/>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5"/>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266" name="Google Shape;266;p3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67" name="Google Shape;267;p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68" name="Google Shape;268;p35"/>
          <p:cNvGraphicFramePr/>
          <p:nvPr/>
        </p:nvGraphicFramePr>
        <p:xfrm>
          <a:off x="1018013" y="1814351"/>
          <a:ext cx="3000000" cy="3000000"/>
        </p:xfrm>
        <a:graphic>
          <a:graphicData uri="http://schemas.openxmlformats.org/drawingml/2006/table">
            <a:tbl>
              <a:tblPr>
                <a:noFill/>
                <a:tableStyleId>{9B1B3F1A-3BD9-48A8-A0BD-65DC48EC79BF}</a:tableStyleId>
              </a:tblPr>
              <a:tblGrid>
                <a:gridCol w="10155975"/>
              </a:tblGrid>
              <a:tr h="35015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Adding routes to the Router object is just like adding routes to the app object (as shown previously).</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To use the router in our main app file we would then require() the route module (wiki.js), then call use() on the Express application to add the Router to the middleware handling path. The two routes will then be accessible from /wiki/ and /wiki/about/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28045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wiki</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require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'./wiki.js'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'/wiki'</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wiki</a:t>
                      </a:r>
                      <a:r>
                        <a:rPr lang="en-US" sz="1050" u="none" cap="none" strike="noStrike">
                          <a:solidFill>
                            <a:srgbClr val="D4D4D4"/>
                          </a:solidFill>
                          <a:latin typeface="Consolas"/>
                          <a:ea typeface="Consolas"/>
                          <a:cs typeface="Consolas"/>
                          <a:sym typeface="Consolas"/>
                        </a:rPr>
                        <a:t>);</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280450">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Middlewares</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Conceptually, middleware is a way to encapsulate functionality: specifically, functionality that operates on an HTTP request to your application. Practically, a middleware is simply a function that takes three arguments: a request object, a response object, and a “next” function, which will be explained shortly.</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Middleware is executed in what’s known as a pipeline. You can imagine a physical pipe, carrying water. The water gets pumped in at one end, and then there are gauges and valves before the water gets where it’s going. The important part about this analogy is that order matters: if you put a pressure gauge before a valve, it has a different effect than if you put the pressure gauge after the valve.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Similarly, if you have a valve that injects something into the water, everything “downstream” from that valve will contain the added ingredient. In an Express app, you insert middleware into the pipeline by calling app.use.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Middleware is used extensively in Express apps, for tasks from serving static files to error handling, to compressing HTTP responses. Whereas route functions end the HTTP request-response cycle by returning some response to the HTTP client, middleware functions typically perform some operation on the request or response and then call the next function in the "stack", which might be more middleware or a route handler. The order in which middleware is called is up to the app developer.</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middleware can perform any operation, execute any code, make changes to the request and response object, and it can also end the request-response cycle. If it does not end the cycle then it must call next() to pass control to the next middleware function (or the request will be left hanging).</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6"/>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274" name="Google Shape;274;p3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75" name="Google Shape;275;p3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76" name="Google Shape;276;p36"/>
          <p:cNvGraphicFramePr/>
          <p:nvPr/>
        </p:nvGraphicFramePr>
        <p:xfrm>
          <a:off x="1018013" y="1814351"/>
          <a:ext cx="3000000" cy="3000000"/>
        </p:xfrm>
        <a:graphic>
          <a:graphicData uri="http://schemas.openxmlformats.org/drawingml/2006/table">
            <a:tbl>
              <a:tblPr>
                <a:noFill/>
                <a:tableStyleId>{9B1B3F1A-3BD9-48A8-A0BD-65DC48EC79BF}</a:tableStyleId>
              </a:tblPr>
              <a:tblGrid>
                <a:gridCol w="10155975"/>
              </a:tblGrid>
              <a:tr h="35015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Previously, the pipeline was complicated by your having to link the router in explicitly. Depending on where you linked in the router, routes could be linked in out of order, making the pipeline sequence less clear when you mixed middleware and route handlers. In Express 4.0, middleware and route handlers are invoked in the order in which they were linked in, making it much clearer what the sequence is.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It’s common practice to have the very last middleware in your pipeline be a “catch all” handler for any request that doesn’t match any other routes. This middleware usually returns a status code of 404 (Not Found).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So how is a request “terminated” in the pipeline? That’s what the next function passed to each middleware does: if you don’t call next(), the request terminates with that middleware.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Learning how to think flexibly about middleware and route handlers is key to under‐ standing how Express works. Here are the things you should keep in mind:</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Route handlers (app.get, app.post, etc.—often referred to collectively as app.VERB) can be thought of as middleware that handle only a specific HTTP verb (GET, POST, etc.). Conversely, middleware can be thought of as a route handler that handles all HTTP verbs (this is essentially equivalent to app.all, which handles any HTTP verb; there are some minor differences with exotic verbs such as PURGE, but for the common verbs, the effect is the same).</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Route handlers require a path as their first parameter. If you want that path to match any route, simply use /*. Middleware can also take a path as its first parameter, but it is optional (if it is omitted, it will match any path, as if you had specified /\*).</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Route handlers and middleware take a callback function that takes two, three, or four parameters (technically, you could also have zero or one parameters, but there is no sensible use for these forms). If there are two or three parameters, the first two parameters are the request and response objects, and the third paramater is the next function. If there are four parameters, it becomes an error-handling middle‐ ware, and the first parameter becomes an error object, followed by the request, response, and next objects.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you don’t call next(), the pipeline will be terminated, and no more route handlers or middleware will be processed. If you don’t call next(), you should send a response to the client (res.send, res.json, res.render, etc.); if you don’t, the client will hang and eventually time out.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7"/>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282" name="Google Shape;282;p3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83" name="Google Shape;283;p3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84" name="Google Shape;284;p37"/>
          <p:cNvGraphicFramePr/>
          <p:nvPr/>
        </p:nvGraphicFramePr>
        <p:xfrm>
          <a:off x="1018013" y="1814351"/>
          <a:ext cx="3000000" cy="3000000"/>
        </p:xfrm>
        <a:graphic>
          <a:graphicData uri="http://schemas.openxmlformats.org/drawingml/2006/table">
            <a:tbl>
              <a:tblPr>
                <a:noFill/>
                <a:tableStyleId>{9B1B3F1A-3BD9-48A8-A0BD-65DC48EC79BF}</a:tableStyleId>
              </a:tblPr>
              <a:tblGrid>
                <a:gridCol w="10155975"/>
              </a:tblGrid>
              <a:tr h="350150">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you do call next(), it’s generally inadvisable to send a response to the client. If you do, middleware or route handlers further down the pipeline will be executed, but any client responses they send will be ignored.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you want to see this in action, let’s try some really simple middlewares: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5015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'processing request for "'</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url</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'terminating request'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'thanks for playing!'</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note that we do NOT call next() here...this terminates the request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'whoops, i</a:t>
                      </a:r>
                      <a:r>
                        <a:rPr lang="en-US" sz="1050" u="none" cap="none" strike="noStrike">
                          <a:solidFill>
                            <a:srgbClr val="D7BA7D"/>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ll never get called!'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5015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Here we have three middlewares. The first one simply logs a message to the console before passing on the request to the next middleware in the pipeline by calling next(). Then the next middleware actually handles the request. Note that if we omitted the res.send here, no response would ever be returned to the client. Eventually the client would time out. The last middleware will never execute, because all requests are terminated in the prior middleware.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let’s consider a more complicated, complete example:</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8"/>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290" name="Google Shape;290;p3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91" name="Google Shape;291;p3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92" name="Google Shape;292;p38"/>
          <p:cNvGraphicFramePr/>
          <p:nvPr/>
        </p:nvGraphicFramePr>
        <p:xfrm>
          <a:off x="1018013" y="1814351"/>
          <a:ext cx="3000000" cy="3000000"/>
        </p:xfrm>
        <a:graphic>
          <a:graphicData uri="http://schemas.openxmlformats.org/drawingml/2006/table">
            <a:tbl>
              <a:tblPr>
                <a:noFill/>
                <a:tableStyleId>{9B1B3F1A-3BD9-48A8-A0BD-65DC48EC79BF}</a:tableStyleId>
              </a:tblPr>
              <a:tblGrid>
                <a:gridCol w="5078000"/>
                <a:gridCol w="5078000"/>
              </a:tblGrid>
              <a:tr h="350150">
                <a:tc gridSpan="2">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you do call next(), it’s generally inadvisable to send a response to the client. If you do, middleware or route handlers further down the pipeline will be executed, but any client responses they send will be ignored.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you want to see this in action, let’s try some really simple middlewares: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hMerge="1"/>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Opening (5 mins)</a:t>
            </a:r>
            <a:endParaRPr/>
          </a:p>
        </p:txBody>
      </p:sp>
      <p:sp>
        <p:nvSpPr>
          <p:cNvPr id="156" name="Google Shape;156;p2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57" name="Google Shape;157;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9"/>
          <p:cNvSpPr txBox="1"/>
          <p:nvPr>
            <p:ph idx="11" type="ftr"/>
          </p:nvPr>
        </p:nvSpPr>
        <p:spPr>
          <a:xfrm>
            <a:off x="4038600" y="281065"/>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98" name="Google Shape;298;p3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99" name="Google Shape;299;p39"/>
          <p:cNvGraphicFramePr/>
          <p:nvPr/>
        </p:nvGraphicFramePr>
        <p:xfrm>
          <a:off x="1017988" y="-22849"/>
          <a:ext cx="3000000" cy="3000000"/>
        </p:xfrm>
        <a:graphic>
          <a:graphicData uri="http://schemas.openxmlformats.org/drawingml/2006/table">
            <a:tbl>
              <a:tblPr>
                <a:noFill/>
                <a:tableStyleId>{9B1B3F1A-3BD9-48A8-A0BD-65DC48EC79BF}</a:tableStyleId>
              </a:tblPr>
              <a:tblGrid>
                <a:gridCol w="5078000"/>
                <a:gridCol w="5078000"/>
              </a:tblGrid>
              <a:tr h="35015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var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require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D7BA7D"/>
                          </a:solidFill>
                          <a:latin typeface="Consolas"/>
                          <a:ea typeface="Consolas"/>
                          <a:cs typeface="Consolas"/>
                          <a:sym typeface="Consolas"/>
                        </a:rPr>
                        <a:t>\n\n</a:t>
                      </a:r>
                      <a:r>
                        <a:rPr lang="en-US" sz="1050" u="none" cap="none" strike="noStrike">
                          <a:solidFill>
                            <a:srgbClr val="CE9178"/>
                          </a:solidFill>
                          <a:latin typeface="Consolas"/>
                          <a:ea typeface="Consolas"/>
                          <a:cs typeface="Consolas"/>
                          <a:sym typeface="Consolas"/>
                        </a:rPr>
                        <a:t>ALLWAYS'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 route terminated'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 never called'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'/b'</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'/b: route not terminated'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'SOMETIMES'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'/b'</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'/b (part 2): error thrown'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throw</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new</a:t>
                      </a:r>
                      <a:r>
                        <a:rPr lang="en-US" sz="1050" u="none" cap="none" strike="noStrike">
                          <a:solidFill>
                            <a:srgbClr val="D4D4D4"/>
                          </a:solidFill>
                          <a:latin typeface="Consolas"/>
                          <a:ea typeface="Consolas"/>
                          <a:cs typeface="Consolas"/>
                          <a:sym typeface="Consolas"/>
                        </a:rPr>
                        <a:t> </a:t>
                      </a:r>
                      <a:r>
                        <a:rPr lang="en-US" sz="1050" u="none" cap="none" strike="noStrike">
                          <a:solidFill>
                            <a:srgbClr val="4EC9B0"/>
                          </a:solidFill>
                          <a:latin typeface="Consolas"/>
                          <a:ea typeface="Consolas"/>
                          <a:cs typeface="Consolas"/>
                          <a:sym typeface="Consolas"/>
                        </a:rPr>
                        <a:t>Error</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'b failed'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'/b'</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err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'/b error detected and passed on'</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err</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'/c'</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err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'/c: error thrown'</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throw</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new</a:t>
                      </a:r>
                      <a:r>
                        <a:rPr lang="en-US" sz="1050" u="none" cap="none" strike="noStrike">
                          <a:solidFill>
                            <a:srgbClr val="D4D4D4"/>
                          </a:solidFill>
                          <a:latin typeface="Consolas"/>
                          <a:ea typeface="Consolas"/>
                          <a:cs typeface="Consolas"/>
                          <a:sym typeface="Consolas"/>
                        </a:rPr>
                        <a:t> </a:t>
                      </a:r>
                      <a:r>
                        <a:rPr lang="en-US" sz="1050" u="none" cap="none" strike="noStrike">
                          <a:solidFill>
                            <a:srgbClr val="4EC9B0"/>
                          </a:solidFill>
                          <a:latin typeface="Consolas"/>
                          <a:ea typeface="Consolas"/>
                          <a:cs typeface="Consolas"/>
                          <a:sym typeface="Consolas"/>
                        </a:rPr>
                        <a:t>Error</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'c failed'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'/c'</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err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'/c: error deteccted but not passed on'</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err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'unhandled error detected: '</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err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message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'500 - server error'</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'route not handled'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'404 - not found'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listen</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3000</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'listening on 3000'</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0"/>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305" name="Google Shape;305;p4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06" name="Google Shape;306;p4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07" name="Google Shape;307;p40"/>
          <p:cNvGraphicFramePr/>
          <p:nvPr/>
        </p:nvGraphicFramePr>
        <p:xfrm>
          <a:off x="1018013" y="1814351"/>
          <a:ext cx="3000000" cy="3000000"/>
        </p:xfrm>
        <a:graphic>
          <a:graphicData uri="http://schemas.openxmlformats.org/drawingml/2006/table">
            <a:tbl>
              <a:tblPr>
                <a:noFill/>
                <a:tableStyleId>{9B1B3F1A-3BD9-48A8-A0BD-65DC48EC79BF}</a:tableStyleId>
              </a:tblPr>
              <a:tblGrid>
                <a:gridCol w="5078000"/>
                <a:gridCol w="5078000"/>
              </a:tblGrid>
              <a:tr h="350150">
                <a:tc gridSpan="2">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Before trying this example, try to imagine what the result will be. What are the different routes? What will the client see? What will be printed on the console? If you can correctly answer all of those questions, then you’ve got the hang of routes in Express! Pay particular attention to the difference between a request to /b and a request to /c; in both instances, there was an error, but one results in a 404 and the other results in a 500.</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Note that middleware must be a function. Keep in mind that in JavaScript, it’s quite easy (and common) to return a function from a function. For example, you’ll note that express.static is a function, but we actually invoke it, so it must return another function. Consider:</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hMerge="1"/>
              </a:tr>
              <a:tr h="350150">
                <a:tc gridSpan="2">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static</a:t>
                      </a: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this will NOT work as expected</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static</a:t>
                      </a: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will log "function", indicating</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that express.static is a function</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that itself returns a function</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hMerge="1"/>
              </a:tr>
              <a:tr h="350150">
                <a:tc gridSpan="2">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Note also that a module can export a function, which can in turn be used directly as middleware. For example, here’s a module called lib/tourRequiresWaiver.js (Meadow‐ lark Travel’s rock climbing packages require a liability waiver):</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hMerge="1"/>
              </a:tr>
              <a:tr h="350150">
                <a:tc gridSpan="2">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EC9B0"/>
                          </a:solidFill>
                          <a:latin typeface="Consolas"/>
                          <a:ea typeface="Consolas"/>
                          <a:cs typeface="Consolas"/>
                          <a:sym typeface="Consolas"/>
                        </a:rPr>
                        <a:t>module</a:t>
                      </a:r>
                      <a:r>
                        <a:rPr lang="en-US" sz="1050" u="none" cap="none" strike="noStrike">
                          <a:solidFill>
                            <a:srgbClr val="D4D4D4"/>
                          </a:solidFill>
                          <a:latin typeface="Consolas"/>
                          <a:ea typeface="Consolas"/>
                          <a:cs typeface="Consolas"/>
                          <a:sym typeface="Consolas"/>
                        </a:rPr>
                        <a:t>.</a:t>
                      </a:r>
                      <a:r>
                        <a:rPr lang="en-US" sz="1050" u="none" cap="none" strike="noStrike">
                          <a:solidFill>
                            <a:srgbClr val="4EC9B0"/>
                          </a:solidFill>
                          <a:latin typeface="Consolas"/>
                          <a:ea typeface="Consolas"/>
                          <a:cs typeface="Consolas"/>
                          <a:sym typeface="Consolas"/>
                        </a:rPr>
                        <a:t>exports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var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cart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session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cart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if</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cart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if</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cart</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some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item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item</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product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requiresWaiver</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if</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cart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warnings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cart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warnings</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cart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warnings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push</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'One or more of your selected tours'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'requires a waiver.'</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4EC9B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hMerge="1"/>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1"/>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313" name="Google Shape;313;p4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14" name="Google Shape;314;p4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15" name="Google Shape;315;p41"/>
          <p:cNvGraphicFramePr/>
          <p:nvPr/>
        </p:nvGraphicFramePr>
        <p:xfrm>
          <a:off x="1018013" y="1814351"/>
          <a:ext cx="3000000" cy="3000000"/>
        </p:xfrm>
        <a:graphic>
          <a:graphicData uri="http://schemas.openxmlformats.org/drawingml/2006/table">
            <a:tbl>
              <a:tblPr>
                <a:noFill/>
                <a:tableStyleId>{9B1B3F1A-3BD9-48A8-A0BD-65DC48EC79BF}</a:tableStyleId>
              </a:tblPr>
              <a:tblGrid>
                <a:gridCol w="3385325"/>
                <a:gridCol w="1879925"/>
                <a:gridCol w="4890725"/>
              </a:tblGrid>
              <a:tr h="350150">
                <a:tc gridSpan="2">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We could link this middleware in like so:</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hMerge="1"/>
                <a:tc>
                  <a:txBody>
                    <a:bodyPr/>
                    <a:lstStyle/>
                    <a:p>
                      <a:pPr indent="-228600" lvl="0" marL="45720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50150">
                <a:tc gridSpan="2">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require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'./lib/requiresWaiver.js'</a:t>
                      </a: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hMerge="1"/>
                <a:tc>
                  <a:txBody>
                    <a:bodyPr/>
                    <a:lstStyle/>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50150">
                <a:tc gridSpan="3">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More commonly, though, you would export an object that contains properties that are middleware. For example, let’s put all of our shopping cart validation code in lib/cartValidation.js: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hMerge="1"/>
                <a:tc hMerge="1"/>
              </a:tr>
              <a:tr h="350150">
                <a:tc gridSpan="2">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EC9B0"/>
                          </a:solidFill>
                          <a:latin typeface="Consolas"/>
                          <a:ea typeface="Consolas"/>
                          <a:cs typeface="Consolas"/>
                          <a:sym typeface="Consolas"/>
                        </a:rPr>
                        <a:t>module</a:t>
                      </a:r>
                      <a:r>
                        <a:rPr lang="en-US" sz="1050" u="none" cap="none" strike="noStrike">
                          <a:solidFill>
                            <a:srgbClr val="D4D4D4"/>
                          </a:solidFill>
                          <a:latin typeface="Consolas"/>
                          <a:ea typeface="Consolas"/>
                          <a:cs typeface="Consolas"/>
                          <a:sym typeface="Consolas"/>
                        </a:rPr>
                        <a:t>.</a:t>
                      </a:r>
                      <a:r>
                        <a:rPr lang="en-US" sz="1050" u="none" cap="none" strike="noStrike">
                          <a:solidFill>
                            <a:srgbClr val="4EC9B0"/>
                          </a:solidFill>
                          <a:latin typeface="Consolas"/>
                          <a:ea typeface="Consolas"/>
                          <a:cs typeface="Consolas"/>
                          <a:sym typeface="Consolas"/>
                        </a:rPr>
                        <a:t>exports</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checkWaivers</a:t>
                      </a:r>
                      <a:r>
                        <a:rPr lang="en-US" sz="1050" u="none" cap="none" strike="noStrike">
                          <a:solidFill>
                            <a:srgbClr val="9CDCFE"/>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var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cart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session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cart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if</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cart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if</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cart</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some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product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requiresWaiver</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if</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cart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warnings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cart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warnings</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cart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warnings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push</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'One or more of your selected '</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'tours requires a waiver.'</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checkGuestCounts</a:t>
                      </a:r>
                      <a:r>
                        <a:rPr lang="en-US" sz="1050" u="none" cap="none" strike="noStrike">
                          <a:solidFill>
                            <a:srgbClr val="9CDCFE"/>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var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cart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session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cart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if</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cart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if</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cart</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some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item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item</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guests</a:t>
                      </a:r>
                      <a:r>
                        <a:rPr lang="en-US" sz="1050" u="none" cap="none" strike="noStrike">
                          <a:solidFill>
                            <a:srgbClr val="D4D4D4"/>
                          </a:solidFill>
                          <a:latin typeface="Consolas"/>
                          <a:ea typeface="Consolas"/>
                          <a:cs typeface="Consolas"/>
                          <a:sym typeface="Consolas"/>
                        </a:rPr>
                        <a:t> &gt;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item</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product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maximumGuests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if</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cart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errors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cart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errors</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4EC9B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hMerge="1"/>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cart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errors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push</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'One or more of your selected tours '</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'cannot accommodate the number of guests you '</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'have selected.'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4EC9B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4EC9B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2"/>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321" name="Google Shape;321;p4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22" name="Google Shape;322;p4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23" name="Google Shape;323;p42"/>
          <p:cNvGraphicFramePr/>
          <p:nvPr/>
        </p:nvGraphicFramePr>
        <p:xfrm>
          <a:off x="1018013" y="1814351"/>
          <a:ext cx="3000000" cy="3000000"/>
        </p:xfrm>
        <a:graphic>
          <a:graphicData uri="http://schemas.openxmlformats.org/drawingml/2006/table">
            <a:tbl>
              <a:tblPr>
                <a:noFill/>
                <a:tableStyleId>{9B1B3F1A-3BD9-48A8-A0BD-65DC48EC79BF}</a:tableStyleId>
              </a:tblPr>
              <a:tblGrid>
                <a:gridCol w="5078000"/>
                <a:gridCol w="5078000"/>
              </a:tblGrid>
              <a:tr h="350150">
                <a:tc gridSpan="2">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Then you could link the middleware in like this: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hMerge="1"/>
              </a:tr>
              <a:tr h="350150">
                <a:tc gridSpan="2">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var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cartValidation</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require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'./lib/cartValidation.js'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cartValidation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checkWaivers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cartValidation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checkGuestCounts</a:t>
                      </a:r>
                      <a:r>
                        <a:rPr lang="en-US" sz="1050" u="none" cap="none" strike="noStrike">
                          <a:solidFill>
                            <a:srgbClr val="D4D4D4"/>
                          </a:solidFill>
                          <a:latin typeface="Consolas"/>
                          <a:ea typeface="Consolas"/>
                          <a:cs typeface="Consolas"/>
                          <a:sym typeface="Consolas"/>
                        </a:rPr>
                        <a:t>);</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hMerge="1"/>
              </a:tr>
              <a:tr h="350150">
                <a:tc gridSpan="2">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 the previous example, we have a middleware aborting early with the statement return next(). Express doesn’t expect middleware to return a value (and it doesn’t do anything with any return values), so this is just a shortened way of writing next(); return;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following figure shows the elements of a middleware function call:</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hMerge="1"/>
              </a:tr>
            </a:tbl>
          </a:graphicData>
        </a:graphic>
      </p:graphicFrame>
      <p:pic>
        <p:nvPicPr>
          <p:cNvPr id="324" name="Google Shape;324;p42"/>
          <p:cNvPicPr preferRelativeResize="0"/>
          <p:nvPr/>
        </p:nvPicPr>
        <p:blipFill rotWithShape="1">
          <a:blip r:embed="rId3">
            <a:alphaModFix/>
          </a:blip>
          <a:srcRect b="0" l="0" r="0" t="0"/>
          <a:stretch/>
        </p:blipFill>
        <p:spPr>
          <a:xfrm>
            <a:off x="2703250" y="3574481"/>
            <a:ext cx="7372350" cy="2276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3"/>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330" name="Google Shape;330;p4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31" name="Google Shape;331;p4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32" name="Google Shape;332;p43"/>
          <p:cNvGraphicFramePr/>
          <p:nvPr/>
        </p:nvGraphicFramePr>
        <p:xfrm>
          <a:off x="1018013" y="1814351"/>
          <a:ext cx="3000000" cy="3000000"/>
        </p:xfrm>
        <a:graphic>
          <a:graphicData uri="http://schemas.openxmlformats.org/drawingml/2006/table">
            <a:tbl>
              <a:tblPr>
                <a:noFill/>
                <a:tableStyleId>{9B1B3F1A-3BD9-48A8-A0BD-65DC48EC79BF}</a:tableStyleId>
              </a:tblPr>
              <a:tblGrid>
                <a:gridCol w="5078000"/>
                <a:gridCol w="5078000"/>
              </a:tblGrid>
              <a:tr h="350150">
                <a:tc gridSpan="2">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Types of middleware</a:t>
                      </a:r>
                      <a:endParaRPr b="1" sz="1200" u="sng"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Middleware functions in Express are of the following types:</a:t>
                      </a:r>
                      <a:endParaRPr sz="1200" u="none" cap="none" strike="noStrike">
                        <a:latin typeface="Times New Roman"/>
                        <a:ea typeface="Times New Roman"/>
                        <a:cs typeface="Times New Roman"/>
                        <a:sym typeface="Times New Roman"/>
                      </a:endParaRPr>
                    </a:p>
                    <a:p>
                      <a:pPr indent="-304800" lvl="0" marL="6858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Application-level middleware</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runs for all routes in an app object</a:t>
                      </a:r>
                      <a:endParaRPr sz="1200" u="none" cap="none" strike="noStrike">
                        <a:latin typeface="Times New Roman"/>
                        <a:ea typeface="Times New Roman"/>
                        <a:cs typeface="Times New Roman"/>
                        <a:sym typeface="Times New Roman"/>
                      </a:endParaRPr>
                    </a:p>
                    <a:p>
                      <a:pPr indent="-304800" lvl="0" marL="6858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Router-level middleware</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runs for all routes in a router object</a:t>
                      </a:r>
                      <a:endParaRPr sz="1200" u="none" cap="none" strike="noStrike">
                        <a:latin typeface="Times New Roman"/>
                        <a:ea typeface="Times New Roman"/>
                        <a:cs typeface="Times New Roman"/>
                        <a:sym typeface="Times New Roman"/>
                      </a:endParaRPr>
                    </a:p>
                    <a:p>
                      <a:pPr indent="-304800" lvl="0" marL="6858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Error-handling middleware</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for handling errors</a:t>
                      </a:r>
                      <a:endParaRPr sz="1200" u="none" cap="none" strike="noStrike">
                        <a:latin typeface="Times New Roman"/>
                        <a:ea typeface="Times New Roman"/>
                        <a:cs typeface="Times New Roman"/>
                        <a:sym typeface="Times New Roman"/>
                      </a:endParaRPr>
                    </a:p>
                    <a:p>
                      <a:pPr indent="-304800" lvl="0" marL="6858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Built-in middleware</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provided by Express like express.static, express.json, express.urlencoded</a:t>
                      </a:r>
                      <a:endParaRPr sz="1200" u="none" cap="none" strike="noStrike">
                        <a:latin typeface="Times New Roman"/>
                        <a:ea typeface="Times New Roman"/>
                        <a:cs typeface="Times New Roman"/>
                        <a:sym typeface="Times New Roman"/>
                      </a:endParaRPr>
                    </a:p>
                    <a:p>
                      <a:pPr indent="-304800" lvl="0" marL="6858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Third-party middleware</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maintained by the community</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 can load application-level and router-level middleware with an optional mount path. You can also load a series of middleware functions together, which creates a sub-stack of the middleware system at a mount point.</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Application-level middleware</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Bind application-level middleware to an instance of the app object by using the app.use() and app.METHOD() functions, where METHOD is the HTTP method of the request that the middleware function handles (such as GET, PUT, or POST) in lowercase.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example shows a middleware function with no mount path. The function is executed every time the app receives a request.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hMerge="1"/>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4"/>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338" name="Google Shape;338;p4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39" name="Google Shape;339;p4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40" name="Google Shape;340;p44"/>
          <p:cNvGraphicFramePr/>
          <p:nvPr/>
        </p:nvGraphicFramePr>
        <p:xfrm>
          <a:off x="1018013" y="1814351"/>
          <a:ext cx="3000000" cy="3000000"/>
        </p:xfrm>
        <a:graphic>
          <a:graphicData uri="http://schemas.openxmlformats.org/drawingml/2006/table">
            <a:tbl>
              <a:tblPr>
                <a:noFill/>
                <a:tableStyleId>{9B1B3F1A-3BD9-48A8-A0BD-65DC48EC79BF}</a:tableStyleId>
              </a:tblPr>
              <a:tblGrid>
                <a:gridCol w="5078000"/>
                <a:gridCol w="5078000"/>
              </a:tblGrid>
              <a:tr h="350150">
                <a:tc gridSpan="2">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require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FC1FF"/>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'Time:'</a:t>
                      </a:r>
                      <a:r>
                        <a:rPr lang="en-US" sz="1050" u="none" cap="none" strike="noStrike">
                          <a:solidFill>
                            <a:srgbClr val="D4D4D4"/>
                          </a:solidFill>
                          <a:latin typeface="Consolas"/>
                          <a:ea typeface="Consolas"/>
                          <a:cs typeface="Consolas"/>
                          <a:sym typeface="Consolas"/>
                        </a:rPr>
                        <a:t>, </a:t>
                      </a:r>
                      <a:r>
                        <a:rPr lang="en-US" sz="1050" u="none" cap="none" strike="noStrike">
                          <a:solidFill>
                            <a:srgbClr val="4EC9B0"/>
                          </a:solidFill>
                          <a:latin typeface="Consolas"/>
                          <a:ea typeface="Consolas"/>
                          <a:cs typeface="Consolas"/>
                          <a:sym typeface="Consolas"/>
                        </a:rPr>
                        <a:t>Date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now</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hMerge="1"/>
              </a:tr>
              <a:tr h="350150">
                <a:tc gridSpan="2">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example shows a middleware function mounted on the /user/:id path. The function is executed for any type of HTTP request on the /user/:id path.</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hMerge="1"/>
              </a:tr>
              <a:tr h="350150">
                <a:tc gridSpan="2">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'/user/:id'</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'Request Type:'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method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hMerge="1"/>
              </a:tr>
              <a:tr h="350150">
                <a:tc gridSpan="2">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example shows a route and its handler function (middleware system). The function handles GET requests to the /user/:id path.</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hMerge="1"/>
              </a:tr>
              <a:tr h="350150">
                <a:tc gridSpan="2">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'/user/:id'</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'USER'</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hMerge="1"/>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5"/>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346" name="Google Shape;346;p4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47" name="Google Shape;347;p4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48" name="Google Shape;348;p45"/>
          <p:cNvGraphicFramePr/>
          <p:nvPr/>
        </p:nvGraphicFramePr>
        <p:xfrm>
          <a:off x="1018013" y="1814351"/>
          <a:ext cx="3000000" cy="3000000"/>
        </p:xfrm>
        <a:graphic>
          <a:graphicData uri="http://schemas.openxmlformats.org/drawingml/2006/table">
            <a:tbl>
              <a:tblPr>
                <a:noFill/>
                <a:tableStyleId>{9B1B3F1A-3BD9-48A8-A0BD-65DC48EC79BF}</a:tableStyleId>
              </a:tblPr>
              <a:tblGrid>
                <a:gridCol w="5078000"/>
                <a:gridCol w="5078000"/>
              </a:tblGrid>
              <a:tr h="350150">
                <a:tc gridSpan="2">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Here is an example of loading a series of middleware functions at a mount point, with a mount path. It illustrates a middleware sub-stack that prints request info for any type of HTTP request to the /user/:id path.</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hMerge="1"/>
              </a:tr>
              <a:tr h="350150">
                <a:tc gridSpan="2">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'/user/:id'</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'Request URL:'</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originalUrl</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'Request Type:'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method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hMerge="1"/>
              </a:tr>
              <a:tr h="350150">
                <a:tc gridSpan="2">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Route handlers enable you to define multiple routes for a path. The example below defines two routes for GET requests to the /user/:id path. The second route will not cause any problems, but it will never get called because the first route ends the request-response cycle.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example shows a middleware sub-stack that handles GET requests to the /user/:id path.</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hMerge="1"/>
              </a:tr>
              <a:tr h="350150">
                <a:tc gridSpan="2">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'/user/:id'</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'ID:'</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params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'User Info'</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handler for the /user/:id path, which prints the user ID</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'/user/:id'</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params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hMerge="1"/>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6"/>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354" name="Google Shape;354;p4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55" name="Google Shape;355;p4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56" name="Google Shape;356;p46"/>
          <p:cNvGraphicFramePr/>
          <p:nvPr/>
        </p:nvGraphicFramePr>
        <p:xfrm>
          <a:off x="1018013" y="1814351"/>
          <a:ext cx="3000000" cy="3000000"/>
        </p:xfrm>
        <a:graphic>
          <a:graphicData uri="http://schemas.openxmlformats.org/drawingml/2006/table">
            <a:tbl>
              <a:tblPr>
                <a:noFill/>
                <a:tableStyleId>{9B1B3F1A-3BD9-48A8-A0BD-65DC48EC79BF}</a:tableStyleId>
              </a:tblPr>
              <a:tblGrid>
                <a:gridCol w="5078000"/>
                <a:gridCol w="5078000"/>
              </a:tblGrid>
              <a:tr h="350150">
                <a:tc gridSpan="2">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To skip the rest of the middleware functions from a router middleware stack, call next('route') to pass control to the next route.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NOTE: next('route') will work only in middleware functions that were loaded by using the app.METHOD() or router.METHOD() functions.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example shows a middleware sub-stack that handles GET requests to the /user/:id path.</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hMerge="1"/>
              </a:tr>
              <a:tr h="350150">
                <a:tc gridSpan="2">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'/user/:id'</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if the user ID is 0, skip to the next route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if</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params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id</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E9178"/>
                          </a:solidFill>
                          <a:latin typeface="Consolas"/>
                          <a:ea typeface="Consolas"/>
                          <a:cs typeface="Consolas"/>
                          <a:sym typeface="Consolas"/>
                        </a:rPr>
                        <a:t>'0'</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'route'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otherwise pass the control to the next middleware function in this stack</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else</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send a regular response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'regular'</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handler for the /user/:id path, which sends a special response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'/user/:id'</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'special'</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hMerge="1"/>
              </a:tr>
              <a:tr h="350150">
                <a:tc gridSpan="2">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Middleware can also be declared in an array for reusability.</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example shows an array with a middleware sub-stack that handles GET requests to the /user/:id path</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hMerge="1"/>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7"/>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362" name="Google Shape;362;p4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63" name="Google Shape;363;p4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64" name="Google Shape;364;p47"/>
          <p:cNvGraphicFramePr/>
          <p:nvPr/>
        </p:nvGraphicFramePr>
        <p:xfrm>
          <a:off x="1018013" y="1814351"/>
          <a:ext cx="3000000" cy="3000000"/>
        </p:xfrm>
        <a:graphic>
          <a:graphicData uri="http://schemas.openxmlformats.org/drawingml/2006/table">
            <a:tbl>
              <a:tblPr>
                <a:noFill/>
                <a:tableStyleId>{9B1B3F1A-3BD9-48A8-A0BD-65DC48EC79BF}</a:tableStyleId>
              </a:tblPr>
              <a:tblGrid>
                <a:gridCol w="5078000"/>
                <a:gridCol w="5078000"/>
              </a:tblGrid>
              <a:tr h="350150">
                <a:tc gridSpan="2">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logOriginalUrl</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'Request URL:'</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originalUrl</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logMethod</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'Request Type:'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method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logStuff</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logOriginalUrl</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logMethod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'/user/:id'</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logStuff</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'User Info'</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hMerge="1"/>
              </a:tr>
              <a:tr h="350150">
                <a:tc gridSpan="2">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Router-level middleware</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Router-level middleware works in the same way as application-level middleware, except it is bound to an instance of express.Router().</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hMerge="1"/>
              </a:tr>
              <a:tr h="350150">
                <a:tc gridSpan="2">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router</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Router</a:t>
                      </a:r>
                      <a:r>
                        <a:rPr lang="en-US" sz="1050" u="none" cap="none" strike="noStrike">
                          <a:solidFill>
                            <a:srgbClr val="D4D4D4"/>
                          </a:solidFill>
                          <a:latin typeface="Consolas"/>
                          <a:ea typeface="Consolas"/>
                          <a:cs typeface="Consolas"/>
                          <a:sym typeface="Consolas"/>
                        </a:rPr>
                        <a:t>()</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hMerge="1"/>
              </a:tr>
              <a:tr h="350150">
                <a:tc gridSpan="2">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Load router-level middleware by using the router.use() and router.METHOD() functions.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following example code replicates the middleware system that is shown above for application-level middleware, by using router-level middleware:</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hMerge="1"/>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8"/>
          <p:cNvSpPr txBox="1"/>
          <p:nvPr>
            <p:ph type="title"/>
          </p:nvPr>
        </p:nvSpPr>
        <p:spPr>
          <a:xfrm>
            <a:off x="1066775" y="684744"/>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370" name="Google Shape;370;p4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71" name="Google Shape;371;p4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72" name="Google Shape;372;p48"/>
          <p:cNvGraphicFramePr/>
          <p:nvPr/>
        </p:nvGraphicFramePr>
        <p:xfrm>
          <a:off x="1018000" y="1521626"/>
          <a:ext cx="3000000" cy="3000000"/>
        </p:xfrm>
        <a:graphic>
          <a:graphicData uri="http://schemas.openxmlformats.org/drawingml/2006/table">
            <a:tbl>
              <a:tblPr>
                <a:noFill/>
                <a:tableStyleId>{9B1B3F1A-3BD9-48A8-A0BD-65DC48EC79BF}</a:tableStyleId>
              </a:tblPr>
              <a:tblGrid>
                <a:gridCol w="3385325"/>
                <a:gridCol w="3385325"/>
                <a:gridCol w="3385325"/>
              </a:tblGrid>
              <a:tr h="350150">
                <a:tc gridSpan="2">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require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router</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Router</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a middleware function with no mount path. This code is executed for every request to the router</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FC1FF"/>
                          </a:solidFill>
                          <a:latin typeface="Consolas"/>
                          <a:ea typeface="Consolas"/>
                          <a:cs typeface="Consolas"/>
                          <a:sym typeface="Consolas"/>
                        </a:rPr>
                        <a:t>router</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'Time:'</a:t>
                      </a:r>
                      <a:r>
                        <a:rPr lang="en-US" sz="1050" u="none" cap="none" strike="noStrike">
                          <a:solidFill>
                            <a:srgbClr val="D4D4D4"/>
                          </a:solidFill>
                          <a:latin typeface="Consolas"/>
                          <a:ea typeface="Consolas"/>
                          <a:cs typeface="Consolas"/>
                          <a:sym typeface="Consolas"/>
                        </a:rPr>
                        <a:t>, </a:t>
                      </a:r>
                      <a:r>
                        <a:rPr lang="en-US" sz="1050" u="none" cap="none" strike="noStrike">
                          <a:solidFill>
                            <a:srgbClr val="4EC9B0"/>
                          </a:solidFill>
                          <a:latin typeface="Consolas"/>
                          <a:ea typeface="Consolas"/>
                          <a:cs typeface="Consolas"/>
                          <a:sym typeface="Consolas"/>
                        </a:rPr>
                        <a:t>Date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now</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a middleware sub-stack shows request info for any type of HTTP request to the /user/:id path</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FC1FF"/>
                          </a:solidFill>
                          <a:latin typeface="Consolas"/>
                          <a:ea typeface="Consolas"/>
                          <a:cs typeface="Consolas"/>
                          <a:sym typeface="Consolas"/>
                        </a:rPr>
                        <a:t>router</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'/user/:id'</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'Request URL:'</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originalUrl</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'Request Type:'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method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a middleware sub-stack that handles GET requests to the /user/:id path</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FC1FF"/>
                          </a:solidFill>
                          <a:latin typeface="Consolas"/>
                          <a:ea typeface="Consolas"/>
                          <a:cs typeface="Consolas"/>
                          <a:sym typeface="Consolas"/>
                        </a:rPr>
                        <a:t>router</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'/user/:id'</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if the user ID is 0, skip to the next router</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if</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params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id</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E9178"/>
                          </a:solidFill>
                          <a:latin typeface="Consolas"/>
                          <a:ea typeface="Consolas"/>
                          <a:cs typeface="Consolas"/>
                          <a:sym typeface="Consolas"/>
                        </a:rPr>
                        <a:t>'0'</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'route'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otherwise pass control to the next middleware function in this stack</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else</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hMerge="1"/>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render a regular page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render</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'regular'</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handler for the /user/:id path, which renders a special page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FC1FF"/>
                          </a:solidFill>
                          <a:latin typeface="Consolas"/>
                          <a:ea typeface="Consolas"/>
                          <a:cs typeface="Consolas"/>
                          <a:sym typeface="Consolas"/>
                        </a:rPr>
                        <a:t>router</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'/user/:id'</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params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render</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'special'</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mount the router on the app</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FC1FF"/>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router</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Learning Objectives:</a:t>
            </a:r>
            <a:endParaRPr/>
          </a:p>
        </p:txBody>
      </p:sp>
      <p:sp>
        <p:nvSpPr>
          <p:cNvPr id="163" name="Google Shape;163;p22"/>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lnSpcReduction="10000"/>
          </a:bodyPr>
          <a:lstStyle/>
          <a:p>
            <a:pPr indent="0" lvl="0" marL="91440" rtl="0" algn="l">
              <a:lnSpc>
                <a:spcPct val="90000"/>
              </a:lnSpc>
              <a:spcBef>
                <a:spcPts val="1400"/>
              </a:spcBef>
              <a:spcAft>
                <a:spcPts val="0"/>
              </a:spcAft>
              <a:buSzPts val="1800"/>
              <a:buNone/>
            </a:pPr>
            <a:r>
              <a:t/>
            </a:r>
            <a:endParaRPr/>
          </a:p>
          <a:p>
            <a:pPr indent="-144780" lvl="1" marL="384048" rtl="0" algn="l">
              <a:lnSpc>
                <a:spcPct val="100000"/>
              </a:lnSpc>
              <a:spcBef>
                <a:spcPts val="0"/>
              </a:spcBef>
              <a:spcAft>
                <a:spcPts val="0"/>
              </a:spcAft>
              <a:buClr>
                <a:srgbClr val="000000"/>
              </a:buClr>
              <a:buSzPts val="1200"/>
              <a:buFont typeface="Times New Roman"/>
              <a:buChar char="►"/>
            </a:pPr>
            <a:r>
              <a:rPr lang="en-US" sz="2000"/>
              <a:t>Introduction</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Basics Server setup</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Middlewares</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Types of middleware</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Application level middleware</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Router level / Built-in / Third party middleware</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Error Handling middleware </a:t>
            </a:r>
            <a:endParaRPr sz="2000"/>
          </a:p>
          <a:p>
            <a:pPr indent="0" lvl="0" marL="914400" rtl="0" algn="l">
              <a:lnSpc>
                <a:spcPct val="100000"/>
              </a:lnSpc>
              <a:spcBef>
                <a:spcPts val="0"/>
              </a:spcBef>
              <a:spcAft>
                <a:spcPts val="0"/>
              </a:spcAft>
              <a:buSzPts val="1800"/>
              <a:buNone/>
            </a:pPr>
            <a:r>
              <a:t/>
            </a:r>
            <a:endParaRPr sz="2000"/>
          </a:p>
          <a:p>
            <a:pPr indent="0" lvl="0" marL="914400" rtl="0" algn="l">
              <a:lnSpc>
                <a:spcPct val="100000"/>
              </a:lnSpc>
              <a:spcBef>
                <a:spcPts val="0"/>
              </a:spcBef>
              <a:spcAft>
                <a:spcPts val="0"/>
              </a:spcAft>
              <a:buSzPts val="1800"/>
              <a:buNone/>
            </a:pPr>
            <a:r>
              <a:t/>
            </a:r>
            <a:endParaRPr sz="2000"/>
          </a:p>
          <a:p>
            <a:pPr indent="0" lvl="0" marL="0" rtl="0" algn="l">
              <a:lnSpc>
                <a:spcPct val="100000"/>
              </a:lnSpc>
              <a:spcBef>
                <a:spcPts val="0"/>
              </a:spcBef>
              <a:spcAft>
                <a:spcPts val="0"/>
              </a:spcAft>
              <a:buSzPts val="1800"/>
              <a:buNone/>
            </a:pPr>
            <a:r>
              <a:t/>
            </a:r>
            <a:endParaRPr sz="2000"/>
          </a:p>
          <a:p>
            <a:pPr indent="0" lvl="0" marL="914400" rtl="0" algn="l">
              <a:lnSpc>
                <a:spcPct val="100000"/>
              </a:lnSpc>
              <a:spcBef>
                <a:spcPts val="0"/>
              </a:spcBef>
              <a:spcAft>
                <a:spcPts val="0"/>
              </a:spcAft>
              <a:buSzPts val="1800"/>
              <a:buNone/>
            </a:pPr>
            <a:r>
              <a:t/>
            </a:r>
            <a:endParaRPr sz="2000"/>
          </a:p>
          <a:p>
            <a:pPr indent="0" lvl="0" marL="384048" rtl="0" algn="l">
              <a:lnSpc>
                <a:spcPct val="100000"/>
              </a:lnSpc>
              <a:spcBef>
                <a:spcPts val="0"/>
              </a:spcBef>
              <a:spcAft>
                <a:spcPts val="0"/>
              </a:spcAft>
              <a:buSzPts val="1800"/>
              <a:buNone/>
            </a:pPr>
            <a:r>
              <a:t/>
            </a:r>
            <a:endParaRPr sz="2000"/>
          </a:p>
          <a:p>
            <a:pPr indent="0" lvl="0" marL="384048" rtl="0" algn="l">
              <a:lnSpc>
                <a:spcPct val="100000"/>
              </a:lnSpc>
              <a:spcBef>
                <a:spcPts val="0"/>
              </a:spcBef>
              <a:spcAft>
                <a:spcPts val="0"/>
              </a:spcAft>
              <a:buSzPts val="1800"/>
              <a:buNone/>
            </a:pPr>
            <a:r>
              <a:t/>
            </a:r>
            <a:endParaRPr sz="2000"/>
          </a:p>
        </p:txBody>
      </p:sp>
      <p:sp>
        <p:nvSpPr>
          <p:cNvPr id="164" name="Google Shape;164;p2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65" name="Google Shape;165;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9"/>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378" name="Google Shape;378;p4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79" name="Google Shape;379;p4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80" name="Google Shape;380;p49"/>
          <p:cNvGraphicFramePr/>
          <p:nvPr/>
        </p:nvGraphicFramePr>
        <p:xfrm>
          <a:off x="1018013" y="1814351"/>
          <a:ext cx="3000000" cy="3000000"/>
        </p:xfrm>
        <a:graphic>
          <a:graphicData uri="http://schemas.openxmlformats.org/drawingml/2006/table">
            <a:tbl>
              <a:tblPr>
                <a:noFill/>
                <a:tableStyleId>{9B1B3F1A-3BD9-48A8-A0BD-65DC48EC79BF}</a:tableStyleId>
              </a:tblPr>
              <a:tblGrid>
                <a:gridCol w="5078000"/>
                <a:gridCol w="5078000"/>
              </a:tblGrid>
              <a:tr h="350150">
                <a:tc gridSpan="2">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To skip the rest of the router’s middleware functions, call next('router') to pass control back out of the router instance.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example shows a middleware sub-stack that handles GET requests to the /user/:id path.</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hMerge="1"/>
              </a:tr>
              <a:tr h="350150">
                <a:tc gridSpan="2">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require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router</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Router</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predicate the router with a check and bail out when needed</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FC1FF"/>
                          </a:solidFill>
                          <a:latin typeface="Consolas"/>
                          <a:ea typeface="Consolas"/>
                          <a:cs typeface="Consolas"/>
                          <a:sym typeface="Consolas"/>
                        </a:rPr>
                        <a:t>router</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if</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headers</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'x-auth'</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'router'</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FC1FF"/>
                          </a:solidFill>
                          <a:latin typeface="Consolas"/>
                          <a:ea typeface="Consolas"/>
                          <a:cs typeface="Consolas"/>
                          <a:sym typeface="Consolas"/>
                        </a:rPr>
                        <a:t>router</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'/user/:id'</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'hello, user!'</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use the router and 401 anything falling through</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FC1FF"/>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'/admin'</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router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sendStatus</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401</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hMerge="1"/>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0"/>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386" name="Google Shape;386;p5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87" name="Google Shape;387;p5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88" name="Google Shape;388;p50"/>
          <p:cNvGraphicFramePr/>
          <p:nvPr/>
        </p:nvGraphicFramePr>
        <p:xfrm>
          <a:off x="1018013" y="1814351"/>
          <a:ext cx="3000000" cy="3000000"/>
        </p:xfrm>
        <a:graphic>
          <a:graphicData uri="http://schemas.openxmlformats.org/drawingml/2006/table">
            <a:tbl>
              <a:tblPr>
                <a:noFill/>
                <a:tableStyleId>{9B1B3F1A-3BD9-48A8-A0BD-65DC48EC79BF}</a:tableStyleId>
              </a:tblPr>
              <a:tblGrid>
                <a:gridCol w="5078000"/>
                <a:gridCol w="5078000"/>
              </a:tblGrid>
              <a:tr h="350150">
                <a:tc gridSpan="2">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Built-in middleware</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Built-in middleware functions are bundled with Express so we do not need to install any additional modules for using them.</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Express provides the following Built-in middleware functions: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hMerge="1"/>
              </a:tr>
            </a:tbl>
          </a:graphicData>
        </a:graphic>
      </p:graphicFrame>
      <p:pic>
        <p:nvPicPr>
          <p:cNvPr id="389" name="Google Shape;389;p50"/>
          <p:cNvPicPr preferRelativeResize="0"/>
          <p:nvPr/>
        </p:nvPicPr>
        <p:blipFill rotWithShape="1">
          <a:blip r:embed="rId3">
            <a:alphaModFix/>
          </a:blip>
          <a:srcRect b="0" l="0" r="0" t="0"/>
          <a:stretch/>
        </p:blipFill>
        <p:spPr>
          <a:xfrm>
            <a:off x="3191100" y="2628566"/>
            <a:ext cx="4762500" cy="26479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1"/>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395" name="Google Shape;395;p5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96" name="Google Shape;396;p5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97" name="Google Shape;397;p51"/>
          <p:cNvGraphicFramePr/>
          <p:nvPr/>
        </p:nvGraphicFramePr>
        <p:xfrm>
          <a:off x="1018013" y="1814351"/>
          <a:ext cx="3000000" cy="3000000"/>
        </p:xfrm>
        <a:graphic>
          <a:graphicData uri="http://schemas.openxmlformats.org/drawingml/2006/table">
            <a:tbl>
              <a:tblPr>
                <a:noFill/>
                <a:tableStyleId>{9B1B3F1A-3BD9-48A8-A0BD-65DC48EC79BF}</a:tableStyleId>
              </a:tblPr>
              <a:tblGrid>
                <a:gridCol w="5078000"/>
                <a:gridCol w="5078000"/>
              </a:tblGrid>
              <a:tr h="350150">
                <a:tc gridSpan="2">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Let us see some examples of their use.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Using express.static for Serving Static Assets</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We use the express.static built-in middleware function to serve static files such as images, CSS files, and JavaScript files. Here is an example of using express.static to serve our HTML and image files:</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hMerge="1"/>
              </a:tr>
              <a:tr h="350150">
                <a:tc gridSpan="2">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require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FC1FF"/>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static</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'images'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FC1FF"/>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static</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'htmls'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FC1FF"/>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'product'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request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response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response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sendFile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"productsample.html"</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hMerge="1"/>
              </a:tr>
              <a:tr h="350150">
                <a:tc gridSpan="2">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Here we have defined two static paths named images and htmls to represent two folders of the same name in our root directory. We have also defined multiple static assets directories by calling the express.static() middleware function multiple times.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Our root directory structure looks like this:</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hMerge="1"/>
              </a:tr>
              <a:tr h="350150">
                <a:tc gridSpan="2">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solidFill>
                            <a:srgbClr val="F8F8F2"/>
                          </a:solidFill>
                          <a:latin typeface="Arial"/>
                          <a:ea typeface="Arial"/>
                          <a:cs typeface="Arial"/>
                          <a:sym typeface="Arial"/>
                        </a:rPr>
                        <a:t>.</a:t>
                      </a:r>
                      <a:endParaRPr sz="1000" u="none" cap="none" strike="noStrike">
                        <a:solidFill>
                          <a:srgbClr val="F8F8F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lang="en-US" sz="1000" u="none" cap="none" strike="noStrike">
                          <a:solidFill>
                            <a:srgbClr val="F8F8F2"/>
                          </a:solidFill>
                          <a:latin typeface="Arial"/>
                          <a:ea typeface="Arial"/>
                          <a:cs typeface="Arial"/>
                          <a:sym typeface="Arial"/>
                        </a:rPr>
                        <a:t>├── htmls</a:t>
                      </a:r>
                      <a:endParaRPr sz="1000" u="none" cap="none" strike="noStrike">
                        <a:solidFill>
                          <a:srgbClr val="F8F8F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lang="en-US" sz="1000" u="none" cap="none" strike="noStrike">
                          <a:solidFill>
                            <a:srgbClr val="F8F8F2"/>
                          </a:solidFill>
                          <a:latin typeface="Arial"/>
                          <a:ea typeface="Arial"/>
                          <a:cs typeface="Arial"/>
                          <a:sym typeface="Arial"/>
                        </a:rPr>
                        <a:t>│   └── productsample.html</a:t>
                      </a:r>
                      <a:endParaRPr sz="1000" u="none" cap="none" strike="noStrike">
                        <a:solidFill>
                          <a:srgbClr val="F8F8F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lang="en-US" sz="1000" u="none" cap="none" strike="noStrike">
                          <a:solidFill>
                            <a:srgbClr val="F8F8F2"/>
                          </a:solidFill>
                          <a:latin typeface="Arial"/>
                          <a:ea typeface="Arial"/>
                          <a:cs typeface="Arial"/>
                          <a:sym typeface="Arial"/>
                        </a:rPr>
                        <a:t>├── images</a:t>
                      </a:r>
                      <a:endParaRPr sz="1000" u="none" cap="none" strike="noStrike">
                        <a:solidFill>
                          <a:srgbClr val="F8F8F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lang="en-US" sz="1000" u="none" cap="none" strike="noStrike">
                          <a:solidFill>
                            <a:srgbClr val="F8F8F2"/>
                          </a:solidFill>
                          <a:latin typeface="Arial"/>
                          <a:ea typeface="Arial"/>
                          <a:cs typeface="Arial"/>
                          <a:sym typeface="Arial"/>
                        </a:rPr>
                        <a:t>│   └── sample.jpg</a:t>
                      </a:r>
                      <a:endParaRPr sz="1000" u="none" cap="none" strike="noStrike">
                        <a:solidFill>
                          <a:srgbClr val="F8F8F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lang="en-US" sz="1000" u="none" cap="none" strike="noStrike">
                          <a:solidFill>
                            <a:srgbClr val="F8F8F2"/>
                          </a:solidFill>
                          <a:latin typeface="Arial"/>
                          <a:ea typeface="Arial"/>
                          <a:cs typeface="Arial"/>
                          <a:sym typeface="Arial"/>
                        </a:rPr>
                        <a:t>├── index.js</a:t>
                      </a:r>
                      <a:endParaRPr sz="1000" u="none" cap="none" strike="noStrike">
                        <a:solidFill>
                          <a:srgbClr val="F8F8F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lang="en-US" sz="1000" u="none" cap="none" strike="noStrike">
                          <a:solidFill>
                            <a:srgbClr val="F8F8F2"/>
                          </a:solidFill>
                          <a:latin typeface="Arial"/>
                          <a:ea typeface="Arial"/>
                          <a:cs typeface="Arial"/>
                          <a:sym typeface="Arial"/>
                        </a:rPr>
                        <a:t>├── node_modules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hMerge="1"/>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2"/>
          <p:cNvSpPr txBox="1"/>
          <p:nvPr>
            <p:ph type="title"/>
          </p:nvPr>
        </p:nvSpPr>
        <p:spPr>
          <a:xfrm>
            <a:off x="1066788" y="46915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403" name="Google Shape;403;p5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404" name="Google Shape;404;p5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405" name="Google Shape;405;p52"/>
          <p:cNvGraphicFramePr/>
          <p:nvPr/>
        </p:nvGraphicFramePr>
        <p:xfrm>
          <a:off x="878613" y="1257426"/>
          <a:ext cx="3000000" cy="3000000"/>
        </p:xfrm>
        <a:graphic>
          <a:graphicData uri="http://schemas.openxmlformats.org/drawingml/2006/table">
            <a:tbl>
              <a:tblPr>
                <a:noFill/>
                <a:tableStyleId>{9B1B3F1A-3BD9-48A8-A0BD-65DC48EC79BF}</a:tableStyleId>
              </a:tblPr>
              <a:tblGrid>
                <a:gridCol w="5078000"/>
                <a:gridCol w="5078000"/>
              </a:tblGrid>
              <a:tr h="350150">
                <a:tc gridSpan="2">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Express looks for the files in the order in which we set the static directories with the express.static middleware function.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 our example, we have defined the images directory before htmls. So Express will look for the file: productsample.html in the images directory first. If the file is not found in the images directory, Express looks for the file in the htmls directory.</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Next we have defined a route with url product to serve the static HTML file productsample.html. The HTML file contains an image referred only with the image name sample.jpg:</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hMerge="1"/>
              </a:tr>
              <a:tr h="350150">
                <a:tc gridSpan="2">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html</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body</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h2</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My sample product page</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h2</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img</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src</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"sample.jpg"</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alt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"sample"</a:t>
                      </a:r>
                      <a:r>
                        <a:rPr lang="en-US" sz="1050" u="none" cap="none" strike="noStrike">
                          <a:solidFill>
                            <a:srgbClr val="808080"/>
                          </a:solidFill>
                          <a:latin typeface="Consolas"/>
                          <a:ea typeface="Consolas"/>
                          <a:cs typeface="Consolas"/>
                          <a:sym typeface="Consolas"/>
                        </a:rPr>
                        <a:t>&gt;&lt;/</a:t>
                      </a:r>
                      <a:r>
                        <a:rPr lang="en-US" sz="1050" u="none" cap="none" strike="noStrike">
                          <a:solidFill>
                            <a:srgbClr val="569CD6"/>
                          </a:solidFill>
                          <a:latin typeface="Consolas"/>
                          <a:ea typeface="Consolas"/>
                          <a:cs typeface="Consolas"/>
                          <a:sym typeface="Consolas"/>
                        </a:rPr>
                        <a:t>img</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body</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html</a:t>
                      </a:r>
                      <a:r>
                        <a:rPr lang="en-US" sz="1050" u="none" cap="none" strike="noStrike">
                          <a:solidFill>
                            <a:srgbClr val="808080"/>
                          </a:solidFill>
                          <a:latin typeface="Consolas"/>
                          <a:ea typeface="Consolas"/>
                          <a:cs typeface="Consolas"/>
                          <a:sym typeface="Consolas"/>
                        </a:rPr>
                        <a:t>&gt;</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hMerge="1"/>
              </a:tr>
              <a:tr h="350150">
                <a:tc gridSpan="2">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Express looks up the files relative to the static directory, so the name of the static directory is not part of the URL.</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Using express.json for Parsing JSON Payloads</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We use the express.json built-in middleware function to JSON content received from the incoming requests.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Let us suppose the route with URL /products in our Express application accepts product data from the request object in JSON format. So we will use Express' built-in middleware express.json for parsing the incoming JSON payload and attach it to our router object as shown in this code snippet: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hMerge="1"/>
              </a:tr>
              <a:tr h="350150">
                <a:tc gridSpan="2">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solidFill>
                            <a:srgbClr val="F8F8F2"/>
                          </a:solidFill>
                          <a:latin typeface="Arial"/>
                          <a:ea typeface="Arial"/>
                          <a:cs typeface="Arial"/>
                          <a:sym typeface="Arial"/>
                        </a:rPr>
                        <a:t>.</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require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Attach the express.json middleware to route "/products"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FC1FF"/>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'/products'</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json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limit:</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100</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handle post request for path /products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FC1FF"/>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post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'/products'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request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response</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response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json</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00" u="none" cap="none" strike="noStrike">
                        <a:solidFill>
                          <a:srgbClr val="F8F8F2"/>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hMerge="1"/>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3"/>
          <p:cNvSpPr txBox="1"/>
          <p:nvPr>
            <p:ph type="title"/>
          </p:nvPr>
        </p:nvSpPr>
        <p:spPr>
          <a:xfrm>
            <a:off x="1066788" y="46915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411" name="Google Shape;411;p5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412" name="Google Shape;412;p5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413" name="Google Shape;413;p53"/>
          <p:cNvGraphicFramePr/>
          <p:nvPr/>
        </p:nvGraphicFramePr>
        <p:xfrm>
          <a:off x="822863" y="1257426"/>
          <a:ext cx="3000000" cy="3000000"/>
        </p:xfrm>
        <a:graphic>
          <a:graphicData uri="http://schemas.openxmlformats.org/drawingml/2006/table">
            <a:tbl>
              <a:tblPr>
                <a:noFill/>
                <a:tableStyleId>{9B1B3F1A-3BD9-48A8-A0BD-65DC48EC79BF}</a:tableStyleId>
              </a:tblPr>
              <a:tblGrid>
                <a:gridCol w="3428750"/>
                <a:gridCol w="3391500"/>
                <a:gridCol w="3391500"/>
              </a:tblGrid>
              <a:tr h="350150">
                <a:tc gridSpan="3">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Here we are attaching the express.json middleware by calling the use() function on the app object. We have also configured a maximum size of 100 bytes for the JSON request.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We have used a slightly different signature of the use() function than the signature of the function used before. The use() function invoked on the app object here takes the URL of the route: /products to which the middleware function will get attached, as the first parameter. Due to this, this middleware function will be called only for this route.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we can extract the fields from the JSON payload sent in the request body as shown in this route definition:</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hMerge="1"/>
                <a:tc hMerge="1"/>
              </a:tr>
              <a:tr h="350150">
                <a:tc gridSpan="2">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require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Attach the express.json middleware to route "/products"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FC1FF"/>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'/products'</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json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limit:</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100</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handle post request for path /products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FC1FF"/>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post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'/products'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request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response</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products</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sample JSON request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{"name":"furniture", "brand":"century", "price":1067.67}</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JSON payload is parsed to extract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the fields name, brand, and category</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Extract name of product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name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request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body</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name</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Extract brand of product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brand</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request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body</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brand</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80808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hMerge="1"/>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Extract category of product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category</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request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body</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category</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name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E9178"/>
                          </a:solidFill>
                          <a:latin typeface="Consolas"/>
                          <a:ea typeface="Consolas"/>
                          <a:cs typeface="Consolas"/>
                          <a:sym typeface="Consolas"/>
                        </a:rPr>
                        <a:t>" "</a:t>
                      </a:r>
                      <a:r>
                        <a:rPr lang="en-US" sz="1050" u="none" cap="none" strike="noStrike">
                          <a:solidFill>
                            <a:srgbClr val="D4D4D4"/>
                          </a:solidFill>
                          <a:latin typeface="Consolas"/>
                          <a:ea typeface="Consolas"/>
                          <a:cs typeface="Consolas"/>
                          <a:sym typeface="Consolas"/>
                        </a:rPr>
                        <a:t> + </a:t>
                      </a:r>
                      <a:r>
                        <a:rPr lang="en-US" sz="1050" u="none" cap="none" strike="noStrike">
                          <a:solidFill>
                            <a:srgbClr val="4FC1FF"/>
                          </a:solidFill>
                          <a:latin typeface="Consolas"/>
                          <a:ea typeface="Consolas"/>
                          <a:cs typeface="Consolas"/>
                          <a:sym typeface="Consolas"/>
                        </a:rPr>
                        <a:t>brand</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E9178"/>
                          </a:solidFill>
                          <a:latin typeface="Consolas"/>
                          <a:ea typeface="Consolas"/>
                          <a:cs typeface="Consolas"/>
                          <a:sym typeface="Consolas"/>
                        </a:rPr>
                        <a:t>" "</a:t>
                      </a:r>
                      <a:r>
                        <a:rPr lang="en-US" sz="1050" u="none" cap="none" strike="noStrike">
                          <a:solidFill>
                            <a:srgbClr val="D4D4D4"/>
                          </a:solidFill>
                          <a:latin typeface="Consolas"/>
                          <a:ea typeface="Consolas"/>
                          <a:cs typeface="Consolas"/>
                          <a:sym typeface="Consolas"/>
                        </a:rPr>
                        <a:t> + </a:t>
                      </a:r>
                      <a:r>
                        <a:rPr lang="en-US" sz="1050" u="none" cap="none" strike="noStrike">
                          <a:solidFill>
                            <a:srgbClr val="4FC1FF"/>
                          </a:solidFill>
                          <a:latin typeface="Consolas"/>
                          <a:ea typeface="Consolas"/>
                          <a:cs typeface="Consolas"/>
                          <a:sym typeface="Consolas"/>
                        </a:rPr>
                        <a:t>category</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response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json</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80808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4"/>
          <p:cNvSpPr txBox="1"/>
          <p:nvPr>
            <p:ph type="title"/>
          </p:nvPr>
        </p:nvSpPr>
        <p:spPr>
          <a:xfrm>
            <a:off x="1066788" y="46915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419" name="Google Shape;419;p5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420" name="Google Shape;420;p5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421" name="Google Shape;421;p54"/>
          <p:cNvGraphicFramePr/>
          <p:nvPr/>
        </p:nvGraphicFramePr>
        <p:xfrm>
          <a:off x="878613" y="1257426"/>
          <a:ext cx="3000000" cy="3000000"/>
        </p:xfrm>
        <a:graphic>
          <a:graphicData uri="http://schemas.openxmlformats.org/drawingml/2006/table">
            <a:tbl>
              <a:tblPr>
                <a:noFill/>
                <a:tableStyleId>{9B1B3F1A-3BD9-48A8-A0BD-65DC48EC79BF}</a:tableStyleId>
              </a:tblPr>
              <a:tblGrid>
                <a:gridCol w="5078000"/>
                <a:gridCol w="5078000"/>
              </a:tblGrid>
              <a:tr h="350150">
                <a:tc gridSpan="2">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Here we are extracting the contents of the JSON request by calling request.body.FIELD_NAME before using those fields for adding a new product.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Similarly we can use express' built-in middleware express.urlencoded() to process URL encoded fields submitted through a HTTP form object: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hMerge="1"/>
              </a:tr>
              <a:tr h="350150">
                <a:tc gridSpan="2">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urlencoded</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extended:</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false</a:t>
                      </a:r>
                      <a:r>
                        <a:rPr lang="en-US" sz="1050" u="none" cap="none" strike="noStrike">
                          <a:solidFill>
                            <a:srgbClr val="D4D4D4"/>
                          </a:solidFill>
                          <a:latin typeface="Consolas"/>
                          <a:ea typeface="Consolas"/>
                          <a:cs typeface="Consolas"/>
                          <a:sym typeface="Consolas"/>
                        </a:rPr>
                        <a:t> }));</a:t>
                      </a:r>
                      <a:endParaRPr sz="1050" u="none" cap="none" strike="noStrike">
                        <a:solidFill>
                          <a:srgbClr val="80808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hMerge="1"/>
              </a:tr>
              <a:tr h="350150">
                <a:tc gridSpan="2">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Then we can use the same code for extracting the fields as we had used before for extracting the fields from a JSON payload.</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Third-party middleware</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We can also use third-party middleware to add functionality built by the community to our Express applications. These are usually available as npm modules which we install by running the npm install command in our terminal window.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following example illustrates installing and loading a third-party middleware named Morgan which is an HTTP request logging middleware for Node.js.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hMerge="1"/>
              </a:tr>
              <a:tr h="350150">
                <a:tc gridSpan="2">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npm</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install</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morgan</a:t>
                      </a:r>
                      <a:endParaRPr sz="1000" u="none" cap="none" strike="noStrike">
                        <a:solidFill>
                          <a:srgbClr val="F8F8F2"/>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hMerge="1"/>
              </a:tr>
              <a:tr h="350150">
                <a:tc gridSpan="2">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After installing the module containing the third-party middleware, we need to load the middleware function in our Express application as shown below:</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hMerge="1"/>
              </a:tr>
              <a:tr h="350150">
                <a:tc gridSpan="2">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require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morgan</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require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'morgan'</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FC1FF"/>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morgan</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'tiny'</a:t>
                      </a: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hMerge="1"/>
              </a:tr>
              <a:tr h="350150">
                <a:tc gridSpan="2">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Here we are loading the middleware function morgan by calling require() and then attaching the function to our routes with the use() method of the app instance.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Let us see another example of third-party middleware.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following example illustrates installing and loading the cookie-parsing middleware function cookie-parser.</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hMerge="1"/>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5"/>
          <p:cNvSpPr txBox="1"/>
          <p:nvPr>
            <p:ph type="title"/>
          </p:nvPr>
        </p:nvSpPr>
        <p:spPr>
          <a:xfrm>
            <a:off x="1066788" y="46915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427" name="Google Shape;427;p5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428" name="Google Shape;428;p5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429" name="Google Shape;429;p55"/>
          <p:cNvGraphicFramePr/>
          <p:nvPr/>
        </p:nvGraphicFramePr>
        <p:xfrm>
          <a:off x="878613" y="1257426"/>
          <a:ext cx="3000000" cy="3000000"/>
        </p:xfrm>
        <a:graphic>
          <a:graphicData uri="http://schemas.openxmlformats.org/drawingml/2006/table">
            <a:tbl>
              <a:tblPr>
                <a:noFill/>
                <a:tableStyleId>{9B1B3F1A-3BD9-48A8-A0BD-65DC48EC79BF}</a:tableStyleId>
              </a:tblPr>
              <a:tblGrid>
                <a:gridCol w="5078000"/>
                <a:gridCol w="5078000"/>
              </a:tblGrid>
              <a:tr h="350150">
                <a:tc gridSpan="2">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npm</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install</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cookie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parser</a:t>
                      </a:r>
                      <a:endParaRPr sz="1050" u="none" cap="none" strike="noStrike">
                        <a:solidFill>
                          <a:srgbClr val="9CDCFE"/>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9CDCFE"/>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require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cookieParser</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require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'cookie-parser'</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load the cookie-parsing middleware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FC1FF"/>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cookieParser</a:t>
                      </a:r>
                      <a:r>
                        <a:rPr lang="en-US" sz="1050" u="none" cap="none" strike="noStrike">
                          <a:solidFill>
                            <a:srgbClr val="D4D4D4"/>
                          </a:solidFill>
                          <a:latin typeface="Consolas"/>
                          <a:ea typeface="Consolas"/>
                          <a:cs typeface="Consolas"/>
                          <a:sym typeface="Consolas"/>
                        </a:rPr>
                        <a:t>())</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hMerge="1"/>
              </a:tr>
              <a:tr h="350150">
                <a:tc gridSpan="2">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For a partial list of third-party middleware functions that are commonly used with Express, see: </a:t>
                      </a:r>
                      <a:r>
                        <a:rPr lang="en-US" sz="1200" u="sng" cap="none" strike="noStrike">
                          <a:solidFill>
                            <a:schemeClr val="hlink"/>
                          </a:solidFill>
                          <a:latin typeface="Times New Roman"/>
                          <a:ea typeface="Times New Roman"/>
                          <a:cs typeface="Times New Roman"/>
                          <a:sym typeface="Times New Roman"/>
                          <a:hlinkClick r:id="rId3"/>
                        </a:rPr>
                        <a:t>Third-party middleware</a:t>
                      </a:r>
                      <a:r>
                        <a:rPr lang="en-US" sz="1200" u="none" cap="none" strike="noStrike">
                          <a:latin typeface="Times New Roman"/>
                          <a:ea typeface="Times New Roman"/>
                          <a:cs typeface="Times New Roman"/>
                          <a:sym typeface="Times New Roman"/>
                        </a:rPr>
                        <a:t>.</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Error handling middleware</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Express comes with a default error handler that takes care of any errors that might be encountered in the application. The default error handler is added as a middleware function at the end of the middleware function stack.</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We can change this default error handling behavior by adding a custom error handler which is a middleware function that takes an error parameter in addition to the parameters: request, response, and the next() function. The error handling middleware functions are attached after the route definitions.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basic signature of an error-handling middleware function in Express looks like this:</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hMerge="1"/>
              </a:tr>
              <a:tr h="350150">
                <a:tc gridSpan="2">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customErrorHandler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error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request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response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Error handling middleware functionality</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hMerge="1"/>
              </a:tr>
              <a:tr h="350150">
                <a:tc gridSpan="2">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Error-handling middleware always takes four arguments. You must provide four arguments to identify it as an error-handling middleware function. Even if you don’t need to use the next object, you must specify it to maintain the signature. Otherwise, the next object will be interpreted as regular middleware and will fail to handle errors.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When we want to call an error-handling middleware, we pass on the error object by calling the next() function with the error argument like this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hMerge="1"/>
              </a:tr>
              <a:tr h="350150">
                <a:tc gridSpan="2">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errorLogger</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error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request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response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`error </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err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message</a:t>
                      </a:r>
                      <a:r>
                        <a:rPr lang="en-US" sz="1050" u="none" cap="none" strike="noStrike">
                          <a:solidFill>
                            <a:srgbClr val="569CD6"/>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error</a:t>
                      </a: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calling next middleware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hMerge="1"/>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6"/>
          <p:cNvSpPr txBox="1"/>
          <p:nvPr>
            <p:ph type="title"/>
          </p:nvPr>
        </p:nvSpPr>
        <p:spPr>
          <a:xfrm>
            <a:off x="1066788" y="41713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435" name="Google Shape;435;p56"/>
          <p:cNvSpPr txBox="1"/>
          <p:nvPr>
            <p:ph idx="11" type="ftr"/>
          </p:nvPr>
        </p:nvSpPr>
        <p:spPr>
          <a:xfrm>
            <a:off x="4277900" y="-1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436" name="Google Shape;436;p5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437" name="Google Shape;437;p56"/>
          <p:cNvGraphicFramePr/>
          <p:nvPr/>
        </p:nvGraphicFramePr>
        <p:xfrm>
          <a:off x="892563" y="1090451"/>
          <a:ext cx="3000000" cy="3000000"/>
        </p:xfrm>
        <a:graphic>
          <a:graphicData uri="http://schemas.openxmlformats.org/drawingml/2006/table">
            <a:tbl>
              <a:tblPr>
                <a:noFill/>
                <a:tableStyleId>{9B1B3F1A-3BD9-48A8-A0BD-65DC48EC79BF}</a:tableStyleId>
              </a:tblPr>
              <a:tblGrid>
                <a:gridCol w="3385325"/>
                <a:gridCol w="3385325"/>
                <a:gridCol w="3385325"/>
              </a:tblGrid>
              <a:tr h="350150">
                <a:tc gridSpan="3">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Let us define three middleware error handling functions and add them to our routes. We have also added a new route that will throw an error as shown below:</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hMerge="1"/>
                <a:tc hMerge="1"/>
              </a:tr>
              <a:tr h="350150">
                <a:tc gridSpan="2">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Error handling Middleware functions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errorLogger</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error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request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response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`error </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error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message</a:t>
                      </a:r>
                      <a:r>
                        <a:rPr lang="en-US" sz="1050" u="none" cap="none" strike="noStrike">
                          <a:solidFill>
                            <a:srgbClr val="569CD6"/>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error</a:t>
                      </a: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calling next middleware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errorResponder</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error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request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response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response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header</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"Content-Type"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'application/json'</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status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error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status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B5CEA8"/>
                          </a:solidFill>
                          <a:latin typeface="Consolas"/>
                          <a:ea typeface="Consolas"/>
                          <a:cs typeface="Consolas"/>
                          <a:sym typeface="Consolas"/>
                        </a:rPr>
                        <a:t>400</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response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status</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status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error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message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invalidPathHandler</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request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response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response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status</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400</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response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'invalid path'</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'product'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request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response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response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sendFile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"productsample.html"</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handle get request for path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request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response</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response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'response for GET request'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hMerge="1"/>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post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'/products'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requireJsonContent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request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response</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'/productswitherror'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request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response</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let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error</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new</a:t>
                      </a:r>
                      <a:r>
                        <a:rPr lang="en-US" sz="1050" u="none" cap="none" strike="noStrike">
                          <a:solidFill>
                            <a:srgbClr val="D4D4D4"/>
                          </a:solidFill>
                          <a:latin typeface="Consolas"/>
                          <a:ea typeface="Consolas"/>
                          <a:cs typeface="Consolas"/>
                          <a:sym typeface="Consolas"/>
                        </a:rPr>
                        <a:t> </a:t>
                      </a:r>
                      <a:r>
                        <a:rPr lang="en-US" sz="1050" u="none" cap="none" strike="noStrike">
                          <a:solidFill>
                            <a:srgbClr val="4EC9B0"/>
                          </a:solidFill>
                          <a:latin typeface="Consolas"/>
                          <a:ea typeface="Consolas"/>
                          <a:cs typeface="Consolas"/>
                          <a:sym typeface="Consolas"/>
                        </a:rPr>
                        <a:t>Error</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`processing error in request at </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request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url</a:t>
                      </a:r>
                      <a:r>
                        <a:rPr lang="en-US" sz="1050" u="none" cap="none" strike="noStrike">
                          <a:solidFill>
                            <a:srgbClr val="569CD6"/>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error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statusCode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B5CEA8"/>
                          </a:solidFill>
                          <a:latin typeface="Consolas"/>
                          <a:ea typeface="Consolas"/>
                          <a:cs typeface="Consolas"/>
                          <a:sym typeface="Consolas"/>
                        </a:rPr>
                        <a:t>400</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throw</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error</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errorLogger</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errorResponder</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invalidPathHandler</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listen</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`Server listening at http://localhost:</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PORT</a:t>
                      </a:r>
                      <a:r>
                        <a:rPr lang="en-US" sz="1050" u="none" cap="none" strike="noStrike">
                          <a:solidFill>
                            <a:srgbClr val="569CD6"/>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6A9955"/>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7"/>
          <p:cNvSpPr txBox="1"/>
          <p:nvPr>
            <p:ph type="title"/>
          </p:nvPr>
        </p:nvSpPr>
        <p:spPr>
          <a:xfrm>
            <a:off x="1066788" y="46915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443" name="Google Shape;443;p5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444" name="Google Shape;444;p5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445" name="Google Shape;445;p57"/>
          <p:cNvGraphicFramePr/>
          <p:nvPr/>
        </p:nvGraphicFramePr>
        <p:xfrm>
          <a:off x="878613" y="1257426"/>
          <a:ext cx="3000000" cy="3000000"/>
        </p:xfrm>
        <a:graphic>
          <a:graphicData uri="http://schemas.openxmlformats.org/drawingml/2006/table">
            <a:tbl>
              <a:tblPr>
                <a:noFill/>
                <a:tableStyleId>{9B1B3F1A-3BD9-48A8-A0BD-65DC48EC79BF}</a:tableStyleId>
              </a:tblPr>
              <a:tblGrid>
                <a:gridCol w="5078000"/>
                <a:gridCol w="5078000"/>
              </a:tblGrid>
              <a:tr h="350150">
                <a:tc gridSpan="2">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These middleware error handling functions perform different tasks: errorLogger logs the error message,errorResponder sends the error response to the client, and invalidPathHandler responds with a message for invalid path when a non-existing route is requested.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We have next attached these three middleware functions for handling errors to the app object by calling the use() method after the route definitions.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To test how our application handles errors with the help of these error handling functions, let us invoke the route with URL: localhost:3000/productswitherror.</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instead of the default error handler, the first two error handlers get triggered. The first one logs the error message to the console and the second one sends the error message in the response.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When we request a non-existent route, the third error handler is invoked giving us an error message: invalid path.</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For details about error-handling middleware, see: </a:t>
                      </a:r>
                      <a:r>
                        <a:rPr lang="en-US" sz="1200" u="sng" cap="none" strike="noStrike">
                          <a:solidFill>
                            <a:schemeClr val="hlink"/>
                          </a:solidFill>
                          <a:latin typeface="Times New Roman"/>
                          <a:ea typeface="Times New Roman"/>
                          <a:cs typeface="Times New Roman"/>
                          <a:sym typeface="Times New Roman"/>
                          <a:hlinkClick r:id="rId3"/>
                        </a:rPr>
                        <a:t>Error handling</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hMerge="1"/>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8"/>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Closing (5 mins)</a:t>
            </a:r>
            <a:endParaRPr/>
          </a:p>
        </p:txBody>
      </p:sp>
      <p:sp>
        <p:nvSpPr>
          <p:cNvPr id="451" name="Google Shape;451;p5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452" name="Google Shape;452;p5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Content (2 hrs 20mins)</a:t>
            </a:r>
            <a:endParaRPr/>
          </a:p>
        </p:txBody>
      </p:sp>
      <p:sp>
        <p:nvSpPr>
          <p:cNvPr id="171" name="Google Shape;171;p2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72" name="Google Shape;172;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178" name="Google Shape;178;p2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79" name="Google Shape;179;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80" name="Google Shape;180;p24"/>
          <p:cNvGraphicFramePr/>
          <p:nvPr/>
        </p:nvGraphicFramePr>
        <p:xfrm>
          <a:off x="1018013" y="1814351"/>
          <a:ext cx="3000000" cy="3000000"/>
        </p:xfrm>
        <a:graphic>
          <a:graphicData uri="http://schemas.openxmlformats.org/drawingml/2006/table">
            <a:tbl>
              <a:tblPr>
                <a:noFill/>
                <a:tableStyleId>{9B1B3F1A-3BD9-48A8-A0BD-65DC48EC79BF}</a:tableStyleId>
              </a:tblPr>
              <a:tblGrid>
                <a:gridCol w="10155975"/>
              </a:tblGrid>
              <a:tr h="1019225">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Introduction:</a:t>
                      </a:r>
                      <a:endParaRPr b="1" sz="1200" u="sng"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Express website describes Express as “a minimal and flexible node.js web application framework, providing a robust set of features for building single and multipage and hybrid web applications.” What does that really mean, though? Let’s break that description down:</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Minimal: This is one of the most appealing aspects of Express. Many times, framework developers forget that usually “less is more.” The Express philosophy is to provide the minimal layer between your brain and the server. That doesn’t mean that it’s not robust, or that it doesn’t have enough useful features. It means that it gets in your</a:t>
                      </a:r>
                      <a:br>
                        <a:rPr lang="en-US" sz="1200" u="none" cap="none" strike="noStrike">
                          <a:latin typeface="Times New Roman"/>
                          <a:ea typeface="Times New Roman"/>
                          <a:cs typeface="Times New Roman"/>
                          <a:sym typeface="Times New Roman"/>
                        </a:rPr>
                      </a:br>
                      <a:r>
                        <a:rPr lang="en-US" sz="1200" u="none" cap="none" strike="noStrike">
                          <a:latin typeface="Times New Roman"/>
                          <a:ea typeface="Times New Roman"/>
                          <a:cs typeface="Times New Roman"/>
                          <a:sym typeface="Times New Roman"/>
                        </a:rPr>
                        <a:t>way less, allowing you full expression of your ideas, while at the same time providing something useful.</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Flexible: Another key aspect of the Express philosophy is that Express is extensible. Express provides you a very minimal framework, and you can add in different parts of Express functionality as needed, replacing whatever doesn’t meet your needs. This is a breath of fresh air. So many frameworks give you everything, leaving you with a bloated, mysterious, and complex project before you’ve even written a single line of code. Very often, the first task is to waste time carving off unneeded functionality, or replacing the functionality that doesn’t meet requirements. Express takes the opposite approach, allowing you to add what you need when you need it.</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Web application framework: Here’s where semantics starts to get tricky. What’s a web application? Does that mean you can’t build a website or web pages with Express? No, a website is a web application, and a web page is a web application. But a web application can be more: it can provide functionality to other web applications (among other things). In general, “app” is used to signify something that has functionality: it’s not just a static collection of content (though that is a very simple example of a web app). While there is currently a distinction between an “app” (something that runs natively on your device) and a “web page” (something that is served to your device over the network), that distinction is getting blurrier, thanks to projects like PhoneGap, as well as Microsoft’s move to allow HTML5 applications on the desktop, as if they were native applications. It’s easy to imagine that in a few years, there won’t be a distinction between an app and a website.</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186" name="Google Shape;186;p2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87" name="Google Shape;187;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88" name="Google Shape;188;p25"/>
          <p:cNvGraphicFramePr/>
          <p:nvPr/>
        </p:nvGraphicFramePr>
        <p:xfrm>
          <a:off x="1018013" y="1814351"/>
          <a:ext cx="3000000" cy="3000000"/>
        </p:xfrm>
        <a:graphic>
          <a:graphicData uri="http://schemas.openxmlformats.org/drawingml/2006/table">
            <a:tbl>
              <a:tblPr>
                <a:noFill/>
                <a:tableStyleId>{9B1B3F1A-3BD9-48A8-A0BD-65DC48EC79BF}</a:tableStyleId>
              </a:tblPr>
              <a:tblGrid>
                <a:gridCol w="10155975"/>
              </a:tblGrid>
              <a:tr h="1019225">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Introduction:</a:t>
                      </a:r>
                      <a:endParaRPr b="1" sz="1200" u="sng"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b="1" sz="1200" u="sng"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Single-page web applications: Single-page web applications are a relatively new idea. Instead of a website requiring a network request every time the user navigates to a different page, a single-page web application downloads the entire site (or a good chunk of it) to the client’s browser. After that initial download, navigation is faster because there is little or no communication with the server. Single-page application development is facilitated by the use of popular frameworks such as Angular or Ember, which Express is happy to serve up.</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Multipage and hybrid web applications: Multipage web applications are a more traditional approach to websites. Each page on a website is provided by a separate request to the server. Just because this approach is more traditional does not mean it is not without merit or that single-page applications are somehow better. There are simply more options now, and you can decide what parts of your content should be delivered as a single-page app, and Introducing Express | 3 what parts should be delivered via individual requests. “Hybrid” describes sites that utilize both of these approaches.</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6"/>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194" name="Google Shape;194;p2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95" name="Google Shape;195;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96" name="Google Shape;196;p26"/>
          <p:cNvGraphicFramePr/>
          <p:nvPr/>
        </p:nvGraphicFramePr>
        <p:xfrm>
          <a:off x="1018013" y="1814351"/>
          <a:ext cx="3000000" cy="3000000"/>
        </p:xfrm>
        <a:graphic>
          <a:graphicData uri="http://schemas.openxmlformats.org/drawingml/2006/table">
            <a:tbl>
              <a:tblPr>
                <a:noFill/>
                <a:tableStyleId>{9B1B3F1A-3BD9-48A8-A0BD-65DC48EC79BF}</a:tableStyleId>
              </a:tblPr>
              <a:tblGrid>
                <a:gridCol w="10155975"/>
              </a:tblGrid>
              <a:tr h="1019225">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Introduction:</a:t>
                      </a:r>
                      <a:endParaRPr b="1" sz="1200" u="sng"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you’re still feeling confused about what Express actually is, don’t worry: sometimes it’s much easier to just start using something to understand what it is, and this book will get you started building web applications with Express.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Express was initially released in November 2010 and is currently on version 4.17.3 of the API (with 5.0 in "beta").</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Is React Opinionated?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Web frameworks often refer to themselves as "opinionated" or "unopinionated".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Opinionated frameworks are those with opinions about the "right way" to handle any particular task. They often support rapid development in a particular domain (solving problems of a particular type) because the right way to do anything is usually well-understood and well-documented. However they can be less flexible at solving problems outside their main domain, and tend to offer fewer choices for what components and approaches they can use.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Unopinionated frameworks, by contrast, have far fewer restrictions on the best way to glue components together to achieve a goal, or even what components should be used. They make it easier for developers to use the most suitable tools to complete a particular task, albeit at the cost that you need to find those components yourself.</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Express is unopinionated. You can insert almost any compatible middleware you like into the request handling chain, in almost any order you like. You can structure the app in one file or multiple files, and using any directory structure. You may sometimes feel that you have too many choices!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7"/>
          <p:cNvSpPr txBox="1"/>
          <p:nvPr>
            <p:ph type="title"/>
          </p:nvPr>
        </p:nvSpPr>
        <p:spPr>
          <a:xfrm>
            <a:off x="1018013" y="633244"/>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202" name="Google Shape;202;p2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03" name="Google Shape;203;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04" name="Google Shape;204;p27"/>
          <p:cNvGraphicFramePr/>
          <p:nvPr/>
        </p:nvGraphicFramePr>
        <p:xfrm>
          <a:off x="1018013" y="1418626"/>
          <a:ext cx="3000000" cy="3000000"/>
        </p:xfrm>
        <a:graphic>
          <a:graphicData uri="http://schemas.openxmlformats.org/drawingml/2006/table">
            <a:tbl>
              <a:tblPr>
                <a:noFill/>
                <a:tableStyleId>{9B1B3F1A-3BD9-48A8-A0BD-65DC48EC79BF}</a:tableStyleId>
              </a:tblPr>
              <a:tblGrid>
                <a:gridCol w="10155975"/>
              </a:tblGrid>
              <a:tr h="1019225">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Introduction:</a:t>
                      </a:r>
                      <a:endParaRPr b="1" sz="1200" u="sng"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you’re still feeling confused about what Express actually is, don’t worry: sometimes it’s much easier to just start using something to understand what it is, and this book will get you started building web applications with Express.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Express was initially released in November 2010 and is currently on version 4.17.3 of the API (with 5.0 in "beta").</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Is React Opinionated?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Web frameworks often refer to themselves as "opinionated" or "unopinionated".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Opinionated frameworks are those with opinions about the "right way" to handle any particular task. They often support rapid development in a particular domain (solving problems of a particular type) because the right way to do anything is usually well-understood and well-documented. However they can be less flexible at solving problems outside their main domain, and tend to offer fewer choices for what components and approaches they can use.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Unopinionated frameworks, by contrast, have far fewer restrictions on the best way to glue components together to achieve a goal, or even what components should be used. They make it easier for developers to use the most suitable tools to complete a particular task, albeit at the cost that you need to find those components yourself.</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Express is unopinionated. You can insert almost any compatible middleware you like into the request handling chain, in almost any order you like. You can structure the app in one file or multiple files, and using any directory structure. You may sometimes feel that you have too many choices!</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What does Express code look like?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 a traditional data-driven website, a web application waits for HTTP requests from the web browser (or other client). When a request is received the application works out what action is needed based on the URL pattern and possibly associated information contained in POST data or GET data. Depending on what is required it may then read or write information from a database or perform other tasks required to satisfy the request. The application will then return a response to the web browser, often dynamically creating an HTML page for the browser to display by inserting the retrieved data into placeholders in an HTML template.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Express provides methods to specify what function is called for a particular HTTP verb (GET, POST, SET, etc.) and URL pattern ("Route"), and methods to specify what template ("view") engine is used, where template files are located, and what template to use to render a response. You can use Express middleware to add support for cookies, sessions, and users, getting POST/GET parameters, etc. You can use any database mechanism supported by Node (Express does not define any database-related behavior).</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210" name="Google Shape;210;p2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11" name="Google Shape;211;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12" name="Google Shape;212;p28"/>
          <p:cNvGraphicFramePr/>
          <p:nvPr/>
        </p:nvGraphicFramePr>
        <p:xfrm>
          <a:off x="1018013" y="1814351"/>
          <a:ext cx="3000000" cy="3000000"/>
        </p:xfrm>
        <a:graphic>
          <a:graphicData uri="http://schemas.openxmlformats.org/drawingml/2006/table">
            <a:tbl>
              <a:tblPr>
                <a:noFill/>
                <a:tableStyleId>{9B1B3F1A-3BD9-48A8-A0BD-65DC48EC79BF}</a:tableStyleId>
              </a:tblPr>
              <a:tblGrid>
                <a:gridCol w="10155975"/>
              </a:tblGrid>
              <a:tr h="698625">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Basic Server Setup </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Installation</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Assuming you’ve already installed Node.js, create a directory to hold your application, and make that you’re working directory.</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4756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mkdir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myapp</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cd</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myapp</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4756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Use the npm init command to create a package.json file for your application. For more information on how package.json works, see </a:t>
                      </a:r>
                      <a:r>
                        <a:rPr lang="en-US" sz="1200" u="sng" cap="none" strike="noStrike">
                          <a:solidFill>
                            <a:schemeClr val="hlink"/>
                          </a:solidFill>
                          <a:latin typeface="Times New Roman"/>
                          <a:ea typeface="Times New Roman"/>
                          <a:cs typeface="Times New Roman"/>
                          <a:sym typeface="Times New Roman"/>
                          <a:hlinkClick r:id="rId3"/>
                        </a:rPr>
                        <a:t>Specifics of npm’s package.json handling</a:t>
                      </a:r>
                      <a:r>
                        <a:rPr lang="en-US" sz="1200" u="none" cap="none" strike="noStrike">
                          <a:latin typeface="Times New Roman"/>
                          <a:ea typeface="Times New Roman"/>
                          <a:cs typeface="Times New Roman"/>
                          <a:sym typeface="Times New Roman"/>
                        </a:rPr>
                        <a:t>.</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28045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npm</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init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28045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command prompts you for a number of things, such as the name and version of your application. For now, you can simply hit RETURN to accept the defaults for most of them, with the following exception: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entry point: (index.js)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Enter app.js, or whatever you want the name of the main file to be. If you want it to be index.js, hit RETURN to accept the suggested default file name.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install Express in the myapp directory and save it in the dependencies list. For example:</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28045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npm</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install</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express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28045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To install Express temporarily and not add it to the dependencies list:</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28045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npm</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install</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no</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save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Theme1">
  <a:themeElements>
    <a:clrScheme name="TechLift 1">
      <a:dk1>
        <a:srgbClr val="333333"/>
      </a:dk1>
      <a:lt1>
        <a:srgbClr val="F2F2F2"/>
      </a:lt1>
      <a:dk2>
        <a:srgbClr val="273C75"/>
      </a:dk2>
      <a:lt2>
        <a:srgbClr val="FDB823"/>
      </a:lt2>
      <a:accent1>
        <a:srgbClr val="0BE881"/>
      </a:accent1>
      <a:accent2>
        <a:srgbClr val="FED330"/>
      </a:accent2>
      <a:accent3>
        <a:srgbClr val="0097E6"/>
      </a:accent3>
      <a:accent4>
        <a:srgbClr val="FA8231"/>
      </a:accent4>
      <a:accent5>
        <a:srgbClr val="8E44AD"/>
      </a:accent5>
      <a:accent6>
        <a:srgbClr val="FA8231"/>
      </a:accent6>
      <a:hlink>
        <a:srgbClr val="ED1B24"/>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0D4CEB536B37499FF605EABBA1649A" ma:contentTypeVersion="18" ma:contentTypeDescription="Create a new document." ma:contentTypeScope="" ma:versionID="42284d3473392e3855eab728922f0527">
  <xsd:schema xmlns:xsd="http://www.w3.org/2001/XMLSchema" xmlns:xs="http://www.w3.org/2001/XMLSchema" xmlns:p="http://schemas.microsoft.com/office/2006/metadata/properties" xmlns:ns2="dffc2d62-02fd-49cb-8e37-7788bb0cad48" xmlns:ns3="80782c8c-842d-4d61-859b-2c968903b156" targetNamespace="http://schemas.microsoft.com/office/2006/metadata/properties" ma:root="true" ma:fieldsID="1062c1af6ef3b6ab203531a114db4c3f" ns2:_="" ns3:_="">
    <xsd:import namespace="dffc2d62-02fd-49cb-8e37-7788bb0cad48"/>
    <xsd:import namespace="80782c8c-842d-4d61-859b-2c968903b156"/>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OCR" minOccurs="0"/>
                <xsd:element ref="ns3:MediaServiceAutoKeyPoints" minOccurs="0"/>
                <xsd:element ref="ns3:MediaServiceKeyPoints" minOccurs="0"/>
                <xsd:element ref="ns3:MediaServiceGenerationTime" minOccurs="0"/>
                <xsd:element ref="ns3:MediaServiceEventHashCode"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fc2d62-02fd-49cb-8e37-7788bb0cad4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4" nillable="true" ma:displayName="Taxonomy Catch All Column" ma:hidden="true" ma:list="{6ae76d3f-67b7-4fa4-a107-3a568caecef8}" ma:internalName="TaxCatchAll" ma:showField="CatchAllData" ma:web="dffc2d62-02fd-49cb-8e37-7788bb0cad4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0782c8c-842d-4d61-859b-2c968903b156"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ffba1a00-cd55-4846-a578-cb4195594600"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782c8c-842d-4d61-859b-2c968903b156">
      <Terms xmlns="http://schemas.microsoft.com/office/infopath/2007/PartnerControls"/>
    </lcf76f155ced4ddcb4097134ff3c332f>
    <TaxCatchAll xmlns="dffc2d62-02fd-49cb-8e37-7788bb0cad48" xsi:nil="true"/>
  </documentManagement>
</p:properties>
</file>

<file path=customXml/itemProps1.xml><?xml version="1.0" encoding="utf-8"?>
<ds:datastoreItem xmlns:ds="http://schemas.openxmlformats.org/officeDocument/2006/customXml" ds:itemID="{D2402F98-CF4A-4C06-8822-F61AF01A41CF}"/>
</file>

<file path=customXml/itemProps2.xml><?xml version="1.0" encoding="utf-8"?>
<ds:datastoreItem xmlns:ds="http://schemas.openxmlformats.org/officeDocument/2006/customXml" ds:itemID="{87EF9ED0-F1F4-460C-AA18-7FB4D345E29C}"/>
</file>

<file path=customXml/itemProps3.xml><?xml version="1.0" encoding="utf-8"?>
<ds:datastoreItem xmlns:ds="http://schemas.openxmlformats.org/officeDocument/2006/customXml" ds:itemID="{A90AFD08-15D4-464D-99F7-684A2BDF1AD0}"/>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0x0101004E0D4CEB536B37499FF605EABBA1649A</vt:lpwstr>
  </property>
</Properties>
</file>