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Source Sans Pr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B1322E2-0B06-4942-9FB3-1DABE8D3B6BC}">
  <a:tblStyle styleId="{7B1322E2-0B06-4942-9FB3-1DABE8D3B6B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B0B66050-5FDD-4F54-ABCF-9912E9580312}" styleName="Table_1">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font" Target="fonts/SourceSansPro-boldItalic.fntdata"/><Relationship Id="rId8" Type="http://schemas.openxmlformats.org/officeDocument/2006/relationships/slide" Target="slides/slide3.xml"/><Relationship Id="rId3" Type="http://schemas.openxmlformats.org/officeDocument/2006/relationships/tableStyles" Target="tableStyles.xml"/><Relationship Id="rId21"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font" Target="fonts/SourceSansPro-italic.fntdata"/><Relationship Id="rId7" Type="http://schemas.openxmlformats.org/officeDocument/2006/relationships/slide" Target="slides/slide2.xml"/><Relationship Id="rId2" Type="http://schemas.openxmlformats.org/officeDocument/2006/relationships/presProps" Target="presProps.xml"/><Relationship Id="rId16" Type="http://schemas.openxmlformats.org/officeDocument/2006/relationships/font" Target="fonts/SourceSansPro-bold.fntdata"/><Relationship Id="rId20" Type="http://schemas.openxmlformats.org/officeDocument/2006/relationships/customXml" Target="../customXml/item2.xml"/><Relationship Id="rId11" Type="http://schemas.openxmlformats.org/officeDocument/2006/relationships/slide" Target="slides/slide6.xml"/><Relationship Id="rId1" Type="http://schemas.openxmlformats.org/officeDocument/2006/relationships/theme" Target="theme/theme2.xml"/><Relationship Id="rId6" Type="http://schemas.openxmlformats.org/officeDocument/2006/relationships/slide" Target="slides/slide1.xml"/><Relationship Id="rId15" Type="http://schemas.openxmlformats.org/officeDocument/2006/relationships/font" Target="fonts/SourceSansPro-regular.fntdata"/><Relationship Id="rId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customXml" Target="../customXml/item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1.png"/><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1.png"/><Relationship Id="rId4"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0" name="Google Shape;80;p11"/>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2" name="Google Shape;82;p11"/>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3" name="Google Shape;83;p11"/>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84" name="Google Shape;84;p11"/>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11"/>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3"/>
          <p:cNvSpPr/>
          <p:nvPr/>
        </p:nvSpPr>
        <p:spPr>
          <a:xfrm>
            <a:off x="8141209" y="0"/>
            <a:ext cx="4050791"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3"/>
          <p:cNvCxnSpPr/>
          <p:nvPr/>
        </p:nvCxnSpPr>
        <p:spPr>
          <a:xfrm>
            <a:off x="8322906" y="2699177"/>
            <a:ext cx="3030894" cy="0"/>
          </a:xfrm>
          <a:prstGeom prst="straightConnector1">
            <a:avLst/>
          </a:prstGeom>
          <a:noFill/>
          <a:ln cap="sq" cmpd="sng" w="76200">
            <a:solidFill>
              <a:schemeClr val="lt2"/>
            </a:solidFill>
            <a:prstDash val="solid"/>
            <a:round/>
            <a:headEnd len="sm" w="sm" type="none"/>
            <a:tailEnd len="sm" w="sm" type="none"/>
          </a:ln>
        </p:spPr>
      </p:cxnSp>
      <p:sp>
        <p:nvSpPr>
          <p:cNvPr id="94" name="Google Shape;94;p13"/>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3"/>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7" name="Google Shape;97;p1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14"/>
          <p:cNvSpPr/>
          <p:nvPr>
            <p:ph idx="2" type="pic"/>
          </p:nvPr>
        </p:nvSpPr>
        <p:spPr>
          <a:xfrm>
            <a:off x="15" y="0"/>
            <a:ext cx="12191985" cy="4600574"/>
          </a:xfrm>
          <a:prstGeom prst="rect">
            <a:avLst/>
          </a:prstGeom>
          <a:noFill/>
          <a:ln>
            <a:noFill/>
          </a:ln>
        </p:spPr>
      </p:sp>
      <p:sp>
        <p:nvSpPr>
          <p:cNvPr id="101" name="Google Shape;101;p14"/>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4" name="Google Shape;104;p14"/>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05" name="Google Shape;105;p14"/>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7" name="Google Shape;107;p14"/>
          <p:cNvCxnSpPr/>
          <p:nvPr/>
        </p:nvCxnSpPr>
        <p:spPr>
          <a:xfrm>
            <a:off x="920940" y="5406763"/>
            <a:ext cx="10346944" cy="0"/>
          </a:xfrm>
          <a:prstGeom prst="straightConnector1">
            <a:avLst/>
          </a:prstGeom>
          <a:noFill/>
          <a:ln cap="sq" cmpd="sng" w="76200">
            <a:solidFill>
              <a:schemeClr val="accent1"/>
            </a:solidFill>
            <a:prstDash val="solid"/>
            <a:round/>
            <a:headEnd len="sm" w="sm" type="none"/>
            <a:tailEnd len="sm" w="sm" type="none"/>
          </a:ln>
        </p:spPr>
      </p:cxnSp>
      <p:sp>
        <p:nvSpPr>
          <p:cNvPr id="108" name="Google Shape;108;p1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0" name="Shape 110"/>
        <p:cNvGrpSpPr/>
        <p:nvPr/>
      </p:nvGrpSpPr>
      <p:grpSpPr>
        <a:xfrm>
          <a:off x="0" y="0"/>
          <a:ext cx="0" cy="0"/>
          <a:chOff x="0" y="0"/>
          <a:chExt cx="0" cy="0"/>
        </a:xfrm>
      </p:grpSpPr>
      <p:sp>
        <p:nvSpPr>
          <p:cNvPr id="111" name="Google Shape;111;p15"/>
          <p:cNvSpPr/>
          <p:nvPr>
            <p:ph idx="2" type="pic"/>
          </p:nvPr>
        </p:nvSpPr>
        <p:spPr>
          <a:xfrm>
            <a:off x="5391150" y="0"/>
            <a:ext cx="6864856" cy="6864856"/>
          </a:xfrm>
          <a:prstGeom prst="rect">
            <a:avLst/>
          </a:prstGeom>
          <a:noFill/>
          <a:ln>
            <a:noFill/>
          </a:ln>
        </p:spPr>
      </p:sp>
      <p:sp>
        <p:nvSpPr>
          <p:cNvPr id="112" name="Google Shape;112;p15"/>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5" name="Google Shape;115;p15"/>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16" name="Google Shape;116;p15"/>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8" name="Google Shape;118;p15"/>
          <p:cNvCxnSpPr/>
          <p:nvPr/>
        </p:nvCxnSpPr>
        <p:spPr>
          <a:xfrm>
            <a:off x="838200" y="2885289"/>
            <a:ext cx="4248150" cy="0"/>
          </a:xfrm>
          <a:prstGeom prst="straightConnector1">
            <a:avLst/>
          </a:prstGeom>
          <a:noFill/>
          <a:ln cap="sq" cmpd="sng" w="76200">
            <a:solidFill>
              <a:schemeClr val="accent1"/>
            </a:solidFill>
            <a:prstDash val="solid"/>
            <a:round/>
            <a:headEnd len="sm" w="sm" type="none"/>
            <a:tailEnd len="sm" w="sm" type="none"/>
          </a:ln>
        </p:spPr>
      </p:cxnSp>
      <p:sp>
        <p:nvSpPr>
          <p:cNvPr id="119" name="Google Shape;119;p1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1" name="Shape 121"/>
        <p:cNvGrpSpPr/>
        <p:nvPr/>
      </p:nvGrpSpPr>
      <p:grpSpPr>
        <a:xfrm>
          <a:off x="0" y="0"/>
          <a:ext cx="0" cy="0"/>
          <a:chOff x="0" y="0"/>
          <a:chExt cx="0" cy="0"/>
        </a:xfrm>
      </p:grpSpPr>
      <p:sp>
        <p:nvSpPr>
          <p:cNvPr id="122" name="Google Shape;122;p1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4" name="Google Shape;124;p16"/>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5" name="Google Shape;125;p1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17"/>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7"/>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0" name="Google Shape;130;p17"/>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1" name="Google Shape;131;p17"/>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132" name="Google Shape;132;p17"/>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133" name="Google Shape;133;p17"/>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4" name="Google Shape;134;p1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9"/>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1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3"/>
          <p:cNvPicPr preferRelativeResize="0"/>
          <p:nvPr/>
        </p:nvPicPr>
        <p:blipFill rotWithShape="1">
          <a:blip r:embed="rId3">
            <a:alphaModFix/>
          </a:blip>
          <a:srcRect b="8933" l="6481" r="3738" t="7062"/>
          <a:stretch/>
        </p:blipFill>
        <p:spPr>
          <a:xfrm>
            <a:off x="1097280" y="6481397"/>
            <a:ext cx="569369" cy="180000"/>
          </a:xfrm>
          <a:prstGeom prst="rect">
            <a:avLst/>
          </a:prstGeom>
          <a:noFill/>
          <a:ln>
            <a:noFill/>
          </a:ln>
        </p:spPr>
      </p:pic>
      <p:pic>
        <p:nvPicPr>
          <p:cNvPr id="26" name="Google Shape;26;p3"/>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7" name="Google Shape;27;p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8" name="Google Shape;28;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 name="Google Shape;33;p4"/>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4" name="Google Shape;34;p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8" name="Google Shape;38;p5"/>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9" name="Google Shape;39;p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4" name="Google Shape;44;p6"/>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5" name="Google Shape;45;p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9" name="Google Shape;49;p7"/>
          <p:cNvCxnSpPr/>
          <p:nvPr/>
        </p:nvCxnSpPr>
        <p:spPr>
          <a:xfrm>
            <a:off x="1143000" y="5895975"/>
            <a:ext cx="10012680" cy="9525"/>
          </a:xfrm>
          <a:prstGeom prst="straightConnector1">
            <a:avLst/>
          </a:prstGeom>
          <a:noFill/>
          <a:ln cap="sq" cmpd="sng" w="152400">
            <a:solidFill>
              <a:schemeClr val="accent1"/>
            </a:solidFill>
            <a:prstDash val="solid"/>
            <a:round/>
            <a:headEnd len="sm" w="sm" type="none"/>
            <a:tailEnd len="sm" w="sm" type="none"/>
          </a:ln>
        </p:spPr>
      </p:cxnSp>
      <p:sp>
        <p:nvSpPr>
          <p:cNvPr id="50" name="Google Shape;50;p7"/>
          <p:cNvSpPr txBox="1"/>
          <p:nvPr/>
        </p:nvSpPr>
        <p:spPr>
          <a:xfrm>
            <a:off x="10393193"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1" name="Google Shape;51;p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7" name="Google Shape;57;p8"/>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58" name="Google Shape;58;p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0" name="Shape 60"/>
        <p:cNvGrpSpPr/>
        <p:nvPr/>
      </p:nvGrpSpPr>
      <p:grpSpPr>
        <a:xfrm>
          <a:off x="0" y="0"/>
          <a:ext cx="0" cy="0"/>
          <a:chOff x="0" y="0"/>
          <a:chExt cx="0" cy="0"/>
        </a:xfrm>
      </p:grpSpPr>
      <p:sp>
        <p:nvSpPr>
          <p:cNvPr id="61" name="Google Shape;61;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9"/>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4" name="Google Shape;64;p9"/>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65" name="Google Shape;65;p9"/>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1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10"/>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4" name="Google Shape;74;p10"/>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75" name="Google Shape;75;p1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2.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3.png"/><Relationship Id="rId2" Type="http://schemas.openxmlformats.org/officeDocument/2006/relationships/image" Target="../media/image11.png"/><Relationship Id="rId3" Type="http://schemas.openxmlformats.org/officeDocument/2006/relationships/image" Target="../media/image10.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8933" l="6481" r="3738" t="7062"/>
          <a:stretch/>
        </p:blipFill>
        <p:spPr>
          <a:xfrm>
            <a:off x="1097280" y="6481397"/>
            <a:ext cx="569369" cy="180000"/>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lang="en-US" sz="2900"/>
              <a:t>1_NEM-1: Node.js Debugging - SYNC  (45 mins)</a:t>
            </a:r>
            <a:endParaRPr sz="2900"/>
          </a:p>
        </p:txBody>
      </p:sp>
      <p:sp>
        <p:nvSpPr>
          <p:cNvPr id="150" name="Google Shape;150;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(5 mins)</a:t>
            </a:r>
            <a:endParaRPr/>
          </a:p>
        </p:txBody>
      </p:sp>
      <p:sp>
        <p:nvSpPr>
          <p:cNvPr id="156" name="Google Shape;156;p2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7" name="Google Shape;157;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3" name="Google Shape;163;p22"/>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1400"/>
              </a:spcBef>
              <a:spcAft>
                <a:spcPts val="0"/>
              </a:spcAft>
              <a:buSzPts val="1800"/>
              <a:buNone/>
            </a:pPr>
            <a:r>
              <a:t/>
            </a:r>
            <a:endParaRPr/>
          </a:p>
          <a:p>
            <a:pPr indent="-144780" lvl="1" marL="384048" rtl="0" algn="l">
              <a:lnSpc>
                <a:spcPct val="100000"/>
              </a:lnSpc>
              <a:spcBef>
                <a:spcPts val="0"/>
              </a:spcBef>
              <a:spcAft>
                <a:spcPts val="0"/>
              </a:spcAft>
              <a:buClr>
                <a:srgbClr val="000000"/>
              </a:buClr>
              <a:buSzPts val="1200"/>
              <a:buFont typeface="Times New Roman"/>
              <a:buChar char="►"/>
            </a:pPr>
            <a:r>
              <a:rPr lang="en-US" sz="2000"/>
              <a:t>Node Debugging</a:t>
            </a:r>
            <a:endParaRPr sz="2000"/>
          </a:p>
          <a:p>
            <a:pPr indent="0" lvl="0" marL="914400" rtl="0" algn="l">
              <a:lnSpc>
                <a:spcPct val="100000"/>
              </a:lnSpc>
              <a:spcBef>
                <a:spcPts val="0"/>
              </a:spcBef>
              <a:spcAft>
                <a:spcPts val="0"/>
              </a:spcAft>
              <a:buSzPts val="1800"/>
              <a:buNone/>
            </a:pPr>
            <a:r>
              <a:t/>
            </a:r>
            <a:endParaRPr sz="2000"/>
          </a:p>
          <a:p>
            <a:pPr indent="0" lvl="0" marL="0" rtl="0" algn="l">
              <a:lnSpc>
                <a:spcPct val="100000"/>
              </a:lnSpc>
              <a:spcBef>
                <a:spcPts val="0"/>
              </a:spcBef>
              <a:spcAft>
                <a:spcPts val="0"/>
              </a:spcAft>
              <a:buSzPts val="1800"/>
              <a:buNone/>
            </a:pPr>
            <a:r>
              <a:t/>
            </a:r>
            <a:endParaRPr sz="2000"/>
          </a:p>
          <a:p>
            <a:pPr indent="0" lvl="0" marL="914400"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p:txBody>
      </p:sp>
      <p:sp>
        <p:nvSpPr>
          <p:cNvPr id="164" name="Google Shape;164;p2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5" name="Google Shape;165;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(35 mins)</a:t>
            </a:r>
            <a:endParaRPr/>
          </a:p>
        </p:txBody>
      </p:sp>
      <p:sp>
        <p:nvSpPr>
          <p:cNvPr id="171" name="Google Shape;171;p2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2" name="Google Shape;17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18000" y="10258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Node.js Debugging </a:t>
            </a:r>
            <a:endParaRPr sz="2900"/>
          </a:p>
        </p:txBody>
      </p:sp>
      <p:sp>
        <p:nvSpPr>
          <p:cNvPr id="178" name="Google Shape;178;p2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79" name="Google Shape;179;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0" name="Google Shape;180;p24"/>
          <p:cNvGraphicFramePr/>
          <p:nvPr/>
        </p:nvGraphicFramePr>
        <p:xfrm>
          <a:off x="969213" y="2037401"/>
          <a:ext cx="3000000" cy="3000000"/>
        </p:xfrm>
        <a:graphic>
          <a:graphicData uri="http://schemas.openxmlformats.org/drawingml/2006/table">
            <a:tbl>
              <a:tblPr>
                <a:noFill/>
                <a:tableStyleId>{7B1322E2-0B06-4942-9FB3-1DABE8D3B6BC}</a:tableStyleId>
              </a:tblPr>
              <a:tblGrid>
                <a:gridCol w="10155975"/>
              </a:tblGrid>
              <a:tr h="10192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Node.js Web Server:</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Debugging is a concept to identify and remove errors from software applications. In this article, we will learn about the technique to debug a Node.js application.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Why not to use console.log()?</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Using console.log to debug the code generally dives into an infinite loop of “stopping the app and adding a console.log, and start the app again” operations.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Besides slowing down the development of the app, it also makes the writing dirty and creates unnecessary code.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Finally, trying to log out variables alongside with the noise of other potential logging operations, may make the process of debugging difficult when attempting to find the values you are debugging.</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When started with the --inspect switch, a Node.js process listens for a debugging client. By default, it will listen at host and port 127.0.0.1:9229. Each process is also assigned a unique UUID.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nspector clients must know and specify host address, port, and UUID to connect. A full URL will look something like ws://127.0.0.1:9229/0f2c936f-b1cd-4ac9-aab3-f63b0f33d55e.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Node.js will also start listening for debugging messages if it receives a SIGUSR1 signal. (SIGUSR1 is not available on Windows.) In Node.js 7 and earlier, this activates the legacy Debugger API. In Node.js 8 and later, it will activate the Inspector API.</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the debugger is bound to a public IP address, or to 0.0.0.0, any clients that can reach your IP address will be able to connect to the debugger without any restriction and will be able to run arbitrary code.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By default node --inspect binds to 127.0.0.1. You explicitly need to provide a public IP address or 0.0.0.0, etc., if you intend to allow external connections to the debugger. Doing so may expose you to a potentially significant security threat. We suggest you ensure appropriate firewalls and access controls in place to prevent a security exposure.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Even if you bind the inspector port to 127.0.0.1 (the default), any applications running locally on your machine will have unrestricted access. This is by design to allow local debuggers to be able to attach conveniently.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Websites open in a web-browser can make WebSocket and HTTP requests under the browser security model.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1066788" y="103973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Node.js Debugging </a:t>
            </a:r>
            <a:endParaRPr sz="2900"/>
          </a:p>
        </p:txBody>
      </p:sp>
      <p:sp>
        <p:nvSpPr>
          <p:cNvPr id="186" name="Google Shape;186;p2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7" name="Google Shape;187;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8" name="Google Shape;188;p25"/>
          <p:cNvGraphicFramePr/>
          <p:nvPr/>
        </p:nvGraphicFramePr>
        <p:xfrm>
          <a:off x="1080700" y="1898001"/>
          <a:ext cx="3000000" cy="3000000"/>
        </p:xfrm>
        <a:graphic>
          <a:graphicData uri="http://schemas.openxmlformats.org/drawingml/2006/table">
            <a:tbl>
              <a:tblPr>
                <a:noFill/>
                <a:tableStyleId>{7B1322E2-0B06-4942-9FB3-1DABE8D3B6BC}</a:tableStyleId>
              </a:tblPr>
              <a:tblGrid>
                <a:gridCol w="10155975"/>
              </a:tblGrid>
              <a:tr h="10192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Node.js Web Server:</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An initial HTTP connection is necessary to obtain a unique debugger session id.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same-origin-policy prevents websites from being able to make this HTTP connection.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additional security against DNS rebinding attacks, Node.js verifies that the 'Host' headers for the connection either specify an IP address or localhost or localhost6 precisely.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These security policies disallow connecting to a remote debug server by specifying the hostname.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work-around this restriction by specifying either the IP address or by using ssh tunnels as described below.</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 minimal CLI debugger is available with node inspect myscript.js. Several commercial and open source tools can also connect to the Node.js Inspector.</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Since the debugger has full access to the Node.js execution environment.</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 malicious actor able to connect to this port may be able to execute arbitrary code on behalf of the Node.js process. </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It is important to understand the security implications of exposing the debugger port on public and private networks.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1066788" y="103973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Node.js Debugging </a:t>
            </a:r>
            <a:endParaRPr sz="2900"/>
          </a:p>
        </p:txBody>
      </p:sp>
      <p:sp>
        <p:nvSpPr>
          <p:cNvPr id="194" name="Google Shape;194;p2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95" name="Google Shape;195;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96" name="Google Shape;196;p26"/>
          <p:cNvGraphicFramePr/>
          <p:nvPr/>
        </p:nvGraphicFramePr>
        <p:xfrm>
          <a:off x="1080700" y="1898001"/>
          <a:ext cx="3000000" cy="3000000"/>
        </p:xfrm>
        <a:graphic>
          <a:graphicData uri="http://schemas.openxmlformats.org/drawingml/2006/table">
            <a:tbl>
              <a:tblPr>
                <a:noFill/>
                <a:tableStyleId>{7B1322E2-0B06-4942-9FB3-1DABE8D3B6BC}</a:tableStyleId>
              </a:tblPr>
              <a:tblGrid>
                <a:gridCol w="4266925"/>
              </a:tblGrid>
              <a:tr h="201165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Chrome Dev Tool:</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Open chrome://inspect in a Chromium-based browser or edge://inspect in Edge. Click the Configure button and ensure your target host and port are listed.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Copy the devtoolsFrontendUrl from the output of /json/list (see above) or the --inspect hint text and paste into Chrome.</a:t>
                      </a:r>
                      <a:endParaRPr sz="1200" u="none" cap="none" strike="noStrike">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Visual Studio Code: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the Debug panel, click the settings icon to open .vscode/launch.json. Select "Node.js" for initial setup.</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Command-line options:</a:t>
                      </a:r>
                      <a:endParaRPr b="1" sz="1200" u="sng"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graphicFrame>
        <p:nvGraphicFramePr>
          <p:cNvPr id="197" name="Google Shape;197;p26"/>
          <p:cNvGraphicFramePr/>
          <p:nvPr/>
        </p:nvGraphicFramePr>
        <p:xfrm>
          <a:off x="5546800" y="850900"/>
          <a:ext cx="3000000" cy="3000000"/>
        </p:xfrm>
        <a:graphic>
          <a:graphicData uri="http://schemas.openxmlformats.org/drawingml/2006/table">
            <a:tbl>
              <a:tblPr bandRow="1">
                <a:noFill/>
                <a:tableStyleId>{B0B66050-5FDD-4F54-ABCF-9912E9580312}</a:tableStyleId>
              </a:tblPr>
              <a:tblGrid>
                <a:gridCol w="1931675"/>
                <a:gridCol w="4011925"/>
              </a:tblGrid>
              <a:tr h="12700">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solidFill>
                            <a:srgbClr val="FFFFFF"/>
                          </a:solidFill>
                          <a:latin typeface="Source Sans Pro"/>
                          <a:ea typeface="Source Sans Pro"/>
                          <a:cs typeface="Source Sans Pro"/>
                          <a:sym typeface="Source Sans Pro"/>
                        </a:rPr>
                        <a:t>Flag</a:t>
                      </a:r>
                      <a:endParaRPr b="1" sz="1500" u="none" cap="none" strike="noStrike">
                        <a:solidFill>
                          <a:srgbClr val="FFFFFF"/>
                        </a:solidFill>
                        <a:latin typeface="Source Sans Pro"/>
                        <a:ea typeface="Source Sans Pro"/>
                        <a:cs typeface="Source Sans Pro"/>
                        <a:sym typeface="Source Sans Pro"/>
                      </a:endParaRPr>
                    </a:p>
                  </a:txBody>
                  <a:tcPr marT="9525" marB="9525" marR="9525" marL="9525" anchor="ctr">
                    <a:solidFill>
                      <a:srgbClr val="000000"/>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solidFill>
                            <a:srgbClr val="FFFFFF"/>
                          </a:solidFill>
                          <a:latin typeface="Source Sans Pro"/>
                          <a:ea typeface="Source Sans Pro"/>
                          <a:cs typeface="Source Sans Pro"/>
                          <a:sym typeface="Source Sans Pro"/>
                        </a:rPr>
                        <a:t>Meaning</a:t>
                      </a:r>
                      <a:endParaRPr b="1" sz="1500" u="none" cap="none" strike="noStrike">
                        <a:solidFill>
                          <a:srgbClr val="FFFFFF"/>
                        </a:solidFill>
                        <a:latin typeface="Source Sans Pro"/>
                        <a:ea typeface="Source Sans Pro"/>
                        <a:cs typeface="Source Sans Pro"/>
                        <a:sym typeface="Source Sans Pro"/>
                      </a:endParaRPr>
                    </a:p>
                  </a:txBody>
                  <a:tcPr marT="9525" marB="9525" marR="9525" marL="9525" anchor="ctr">
                    <a:solidFill>
                      <a:srgbClr val="000000"/>
                    </a:solidFill>
                  </a:tcPr>
                </a:tc>
              </a:tr>
              <a:tr h="12700">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FFFFFF"/>
                          </a:solidFill>
                          <a:latin typeface="Source Sans Pro"/>
                          <a:ea typeface="Source Sans Pro"/>
                          <a:cs typeface="Source Sans Pro"/>
                          <a:sym typeface="Source Sans Pro"/>
                        </a:rPr>
                        <a:t>--inspect</a:t>
                      </a:r>
                      <a:endParaRPr sz="1500" u="none" cap="none" strike="noStrike">
                        <a:solidFill>
                          <a:srgbClr val="FFFFFF"/>
                        </a:solidFill>
                        <a:latin typeface="Source Sans Pro"/>
                        <a:ea typeface="Source Sans Pro"/>
                        <a:cs typeface="Source Sans Pro"/>
                        <a:sym typeface="Source Sans Pro"/>
                      </a:endParaRPr>
                    </a:p>
                  </a:txBody>
                  <a:tcPr marT="0" marB="0" marR="0" marL="0" anchor="ctr">
                    <a:solidFill>
                      <a:srgbClr val="233056"/>
                    </a:solidFill>
                  </a:tcPr>
                </a:tc>
                <a:tc>
                  <a:txBody>
                    <a:bodyPr/>
                    <a:lstStyle/>
                    <a:p>
                      <a:pPr indent="-292100" lvl="0" marL="457200" marR="0" rtl="0" algn="l">
                        <a:lnSpc>
                          <a:spcPct val="100000"/>
                        </a:lnSpc>
                        <a:spcBef>
                          <a:spcPts val="0"/>
                        </a:spcBef>
                        <a:spcAft>
                          <a:spcPts val="0"/>
                        </a:spcAft>
                        <a:buClr>
                          <a:srgbClr val="F0F0F0"/>
                        </a:buClr>
                        <a:buSzPts val="1000"/>
                        <a:buFont typeface="Noto Sans Symbols"/>
                        <a:buChar char="●"/>
                      </a:pPr>
                      <a:r>
                        <a:rPr lang="en-US" sz="1500" u="none" cap="none" strike="noStrike">
                          <a:solidFill>
                            <a:srgbClr val="F0F0F0"/>
                          </a:solidFill>
                          <a:latin typeface="Source Sans Pro"/>
                          <a:ea typeface="Source Sans Pro"/>
                          <a:cs typeface="Source Sans Pro"/>
                          <a:sym typeface="Source Sans Pro"/>
                        </a:rPr>
                        <a:t>Enable inspector agent</a:t>
                      </a:r>
                      <a:endParaRPr sz="1500" u="none" cap="none" strike="noStrike">
                        <a:solidFill>
                          <a:srgbClr val="F0F0F0"/>
                        </a:solidFill>
                        <a:latin typeface="Source Sans Pro"/>
                        <a:ea typeface="Source Sans Pro"/>
                        <a:cs typeface="Source Sans Pro"/>
                        <a:sym typeface="Source Sans Pro"/>
                      </a:endParaRPr>
                    </a:p>
                    <a:p>
                      <a:pPr indent="-292100" lvl="0" marL="457200" marR="0" rtl="0" algn="l">
                        <a:lnSpc>
                          <a:spcPct val="100000"/>
                        </a:lnSpc>
                        <a:spcBef>
                          <a:spcPts val="0"/>
                        </a:spcBef>
                        <a:spcAft>
                          <a:spcPts val="0"/>
                        </a:spcAft>
                        <a:buClr>
                          <a:srgbClr val="F0F0F0"/>
                        </a:buClr>
                        <a:buSzPts val="1000"/>
                        <a:buFont typeface="Noto Sans Symbols"/>
                        <a:buChar char="●"/>
                      </a:pPr>
                      <a:r>
                        <a:rPr lang="en-US" sz="1500" u="none" cap="none" strike="noStrike">
                          <a:solidFill>
                            <a:srgbClr val="F0F0F0"/>
                          </a:solidFill>
                          <a:latin typeface="Source Sans Pro"/>
                          <a:ea typeface="Source Sans Pro"/>
                          <a:cs typeface="Source Sans Pro"/>
                          <a:sym typeface="Source Sans Pro"/>
                        </a:rPr>
                        <a:t>Listen on default address and port (127.0.0.1:9229)</a:t>
                      </a:r>
                      <a:endParaRPr sz="1500" u="none" cap="none" strike="noStrike">
                        <a:solidFill>
                          <a:srgbClr val="F0F0F0"/>
                        </a:solidFill>
                        <a:latin typeface="Source Sans Pro"/>
                        <a:ea typeface="Source Sans Pro"/>
                        <a:cs typeface="Source Sans Pro"/>
                        <a:sym typeface="Source Sans Pro"/>
                      </a:endParaRPr>
                    </a:p>
                  </a:txBody>
                  <a:tcPr marT="0" marB="0" marR="0" marL="0" anchor="ctr">
                    <a:solidFill>
                      <a:srgbClr val="233056"/>
                    </a:solidFill>
                  </a:tcPr>
                </a:tc>
              </a:tr>
              <a:tr h="12700">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FFFFFF"/>
                          </a:solidFill>
                          <a:latin typeface="Source Sans Pro"/>
                          <a:ea typeface="Source Sans Pro"/>
                          <a:cs typeface="Source Sans Pro"/>
                          <a:sym typeface="Source Sans Pro"/>
                        </a:rPr>
                        <a:t>--inspect=</a:t>
                      </a:r>
                      <a:r>
                        <a:rPr i="1" lang="en-US" sz="1500" u="none" cap="none" strike="noStrike">
                          <a:solidFill>
                            <a:srgbClr val="FFFFFF"/>
                          </a:solidFill>
                          <a:latin typeface="Source Sans Pro"/>
                          <a:ea typeface="Source Sans Pro"/>
                          <a:cs typeface="Source Sans Pro"/>
                          <a:sym typeface="Source Sans Pro"/>
                        </a:rPr>
                        <a:t>[host:port]</a:t>
                      </a:r>
                      <a:endParaRPr sz="1500" u="none" cap="none" strike="noStrike">
                        <a:solidFill>
                          <a:srgbClr val="FFFFFF"/>
                        </a:solidFill>
                        <a:latin typeface="Source Sans Pro"/>
                        <a:ea typeface="Source Sans Pro"/>
                        <a:cs typeface="Source Sans Pro"/>
                        <a:sym typeface="Source Sans Pro"/>
                      </a:endParaRPr>
                    </a:p>
                  </a:txBody>
                  <a:tcPr marT="0" marB="0" marR="0" marL="0" anchor="ctr">
                    <a:solidFill>
                      <a:srgbClr val="000000"/>
                    </a:solidFill>
                  </a:tcPr>
                </a:tc>
                <a:tc>
                  <a:txBody>
                    <a:bodyPr/>
                    <a:lstStyle/>
                    <a:p>
                      <a:pPr indent="-292100" lvl="0" marL="457200" marR="0" rtl="0" algn="l">
                        <a:lnSpc>
                          <a:spcPct val="100000"/>
                        </a:lnSpc>
                        <a:spcBef>
                          <a:spcPts val="0"/>
                        </a:spcBef>
                        <a:spcAft>
                          <a:spcPts val="0"/>
                        </a:spcAft>
                        <a:buClr>
                          <a:srgbClr val="F0F0F0"/>
                        </a:buClr>
                        <a:buSzPts val="1000"/>
                        <a:buFont typeface="Noto Sans Symbols"/>
                        <a:buChar char="●"/>
                      </a:pPr>
                      <a:r>
                        <a:rPr lang="en-US" sz="1500" u="none" cap="none" strike="noStrike">
                          <a:solidFill>
                            <a:srgbClr val="F0F0F0"/>
                          </a:solidFill>
                          <a:latin typeface="Source Sans Pro"/>
                          <a:ea typeface="Source Sans Pro"/>
                          <a:cs typeface="Source Sans Pro"/>
                          <a:sym typeface="Source Sans Pro"/>
                        </a:rPr>
                        <a:t>Enable inspector agent</a:t>
                      </a:r>
                      <a:endParaRPr sz="1500" u="none" cap="none" strike="noStrike">
                        <a:solidFill>
                          <a:srgbClr val="F0F0F0"/>
                        </a:solidFill>
                        <a:latin typeface="Source Sans Pro"/>
                        <a:ea typeface="Source Sans Pro"/>
                        <a:cs typeface="Source Sans Pro"/>
                        <a:sym typeface="Source Sans Pro"/>
                      </a:endParaRPr>
                    </a:p>
                    <a:p>
                      <a:pPr indent="-292100" lvl="0" marL="457200" marR="0" rtl="0" algn="l">
                        <a:lnSpc>
                          <a:spcPct val="100000"/>
                        </a:lnSpc>
                        <a:spcBef>
                          <a:spcPts val="0"/>
                        </a:spcBef>
                        <a:spcAft>
                          <a:spcPts val="0"/>
                        </a:spcAft>
                        <a:buClr>
                          <a:srgbClr val="F0F0F0"/>
                        </a:buClr>
                        <a:buSzPts val="1000"/>
                        <a:buFont typeface="Noto Sans Symbols"/>
                        <a:buChar char="●"/>
                      </a:pPr>
                      <a:r>
                        <a:rPr lang="en-US" sz="1500" u="none" cap="none" strike="noStrike">
                          <a:solidFill>
                            <a:srgbClr val="F0F0F0"/>
                          </a:solidFill>
                          <a:latin typeface="Source Sans Pro"/>
                          <a:ea typeface="Source Sans Pro"/>
                          <a:cs typeface="Source Sans Pro"/>
                          <a:sym typeface="Source Sans Pro"/>
                        </a:rPr>
                        <a:t>Bind to address or hostname </a:t>
                      </a:r>
                      <a:r>
                        <a:rPr i="1" lang="en-US" sz="1500" u="none" cap="none" strike="noStrike">
                          <a:solidFill>
                            <a:srgbClr val="F0F0F0"/>
                          </a:solidFill>
                          <a:latin typeface="Source Sans Pro"/>
                          <a:ea typeface="Source Sans Pro"/>
                          <a:cs typeface="Source Sans Pro"/>
                          <a:sym typeface="Source Sans Pro"/>
                        </a:rPr>
                        <a:t>host</a:t>
                      </a:r>
                      <a:r>
                        <a:rPr lang="en-US" sz="1500" u="none" cap="none" strike="noStrike">
                          <a:solidFill>
                            <a:srgbClr val="F0F0F0"/>
                          </a:solidFill>
                          <a:latin typeface="Source Sans Pro"/>
                          <a:ea typeface="Source Sans Pro"/>
                          <a:cs typeface="Source Sans Pro"/>
                          <a:sym typeface="Source Sans Pro"/>
                        </a:rPr>
                        <a:t> (default: 127.0.0.1)</a:t>
                      </a:r>
                      <a:endParaRPr sz="1500" u="none" cap="none" strike="noStrike">
                        <a:solidFill>
                          <a:srgbClr val="F0F0F0"/>
                        </a:solidFill>
                        <a:latin typeface="Source Sans Pro"/>
                        <a:ea typeface="Source Sans Pro"/>
                        <a:cs typeface="Source Sans Pro"/>
                        <a:sym typeface="Source Sans Pro"/>
                      </a:endParaRPr>
                    </a:p>
                    <a:p>
                      <a:pPr indent="-292100" lvl="0" marL="457200" marR="0" rtl="0" algn="l">
                        <a:lnSpc>
                          <a:spcPct val="100000"/>
                        </a:lnSpc>
                        <a:spcBef>
                          <a:spcPts val="0"/>
                        </a:spcBef>
                        <a:spcAft>
                          <a:spcPts val="0"/>
                        </a:spcAft>
                        <a:buClr>
                          <a:srgbClr val="F0F0F0"/>
                        </a:buClr>
                        <a:buSzPts val="1000"/>
                        <a:buFont typeface="Noto Sans Symbols"/>
                        <a:buChar char="●"/>
                      </a:pPr>
                      <a:r>
                        <a:rPr lang="en-US" sz="1500" u="none" cap="none" strike="noStrike">
                          <a:solidFill>
                            <a:srgbClr val="F0F0F0"/>
                          </a:solidFill>
                          <a:latin typeface="Source Sans Pro"/>
                          <a:ea typeface="Source Sans Pro"/>
                          <a:cs typeface="Source Sans Pro"/>
                          <a:sym typeface="Source Sans Pro"/>
                        </a:rPr>
                        <a:t>Listen on port </a:t>
                      </a:r>
                      <a:r>
                        <a:rPr i="1" lang="en-US" sz="1500" u="none" cap="none" strike="noStrike">
                          <a:solidFill>
                            <a:srgbClr val="F0F0F0"/>
                          </a:solidFill>
                          <a:latin typeface="Source Sans Pro"/>
                          <a:ea typeface="Source Sans Pro"/>
                          <a:cs typeface="Source Sans Pro"/>
                          <a:sym typeface="Source Sans Pro"/>
                        </a:rPr>
                        <a:t>port</a:t>
                      </a:r>
                      <a:r>
                        <a:rPr lang="en-US" sz="1500" u="none" cap="none" strike="noStrike">
                          <a:solidFill>
                            <a:srgbClr val="F0F0F0"/>
                          </a:solidFill>
                          <a:latin typeface="Source Sans Pro"/>
                          <a:ea typeface="Source Sans Pro"/>
                          <a:cs typeface="Source Sans Pro"/>
                          <a:sym typeface="Source Sans Pro"/>
                        </a:rPr>
                        <a:t> (default: 9229)</a:t>
                      </a:r>
                      <a:endParaRPr sz="1500" u="none" cap="none" strike="noStrike">
                        <a:solidFill>
                          <a:srgbClr val="F0F0F0"/>
                        </a:solidFill>
                        <a:latin typeface="Source Sans Pro"/>
                        <a:ea typeface="Source Sans Pro"/>
                        <a:cs typeface="Source Sans Pro"/>
                        <a:sym typeface="Source Sans Pro"/>
                      </a:endParaRPr>
                    </a:p>
                  </a:txBody>
                  <a:tcPr marT="0" marB="0" marR="0" marL="0" anchor="ctr">
                    <a:solidFill>
                      <a:srgbClr val="000000"/>
                    </a:solidFill>
                  </a:tcPr>
                </a:tc>
              </a:tr>
              <a:tr h="12700">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FFFFFF"/>
                          </a:solidFill>
                          <a:latin typeface="Source Sans Pro"/>
                          <a:ea typeface="Source Sans Pro"/>
                          <a:cs typeface="Source Sans Pro"/>
                          <a:sym typeface="Source Sans Pro"/>
                        </a:rPr>
                        <a:t>--inspect-brk</a:t>
                      </a:r>
                      <a:endParaRPr sz="1500" u="none" cap="none" strike="noStrike">
                        <a:solidFill>
                          <a:srgbClr val="FFFFFF"/>
                        </a:solidFill>
                        <a:latin typeface="Source Sans Pro"/>
                        <a:ea typeface="Source Sans Pro"/>
                        <a:cs typeface="Source Sans Pro"/>
                        <a:sym typeface="Source Sans Pro"/>
                      </a:endParaRPr>
                    </a:p>
                  </a:txBody>
                  <a:tcPr marT="0" marB="0" marR="0" marL="0" anchor="ctr">
                    <a:solidFill>
                      <a:srgbClr val="233056"/>
                    </a:solidFill>
                  </a:tcPr>
                </a:tc>
                <a:tc>
                  <a:txBody>
                    <a:bodyPr/>
                    <a:lstStyle/>
                    <a:p>
                      <a:pPr indent="-292100" lvl="0" marL="457200" marR="0" rtl="0" algn="l">
                        <a:lnSpc>
                          <a:spcPct val="100000"/>
                        </a:lnSpc>
                        <a:spcBef>
                          <a:spcPts val="0"/>
                        </a:spcBef>
                        <a:spcAft>
                          <a:spcPts val="0"/>
                        </a:spcAft>
                        <a:buClr>
                          <a:srgbClr val="F0F0F0"/>
                        </a:buClr>
                        <a:buSzPts val="1000"/>
                        <a:buFont typeface="Noto Sans Symbols"/>
                        <a:buChar char="●"/>
                      </a:pPr>
                      <a:r>
                        <a:rPr lang="en-US" sz="1500" u="none" cap="none" strike="noStrike">
                          <a:solidFill>
                            <a:srgbClr val="F0F0F0"/>
                          </a:solidFill>
                          <a:latin typeface="Source Sans Pro"/>
                          <a:ea typeface="Source Sans Pro"/>
                          <a:cs typeface="Source Sans Pro"/>
                          <a:sym typeface="Source Sans Pro"/>
                        </a:rPr>
                        <a:t>Enable inspector agent</a:t>
                      </a:r>
                      <a:endParaRPr sz="1500" u="none" cap="none" strike="noStrike">
                        <a:solidFill>
                          <a:srgbClr val="F0F0F0"/>
                        </a:solidFill>
                        <a:latin typeface="Source Sans Pro"/>
                        <a:ea typeface="Source Sans Pro"/>
                        <a:cs typeface="Source Sans Pro"/>
                        <a:sym typeface="Source Sans Pro"/>
                      </a:endParaRPr>
                    </a:p>
                    <a:p>
                      <a:pPr indent="-292100" lvl="0" marL="457200" marR="0" rtl="0" algn="l">
                        <a:lnSpc>
                          <a:spcPct val="100000"/>
                        </a:lnSpc>
                        <a:spcBef>
                          <a:spcPts val="0"/>
                        </a:spcBef>
                        <a:spcAft>
                          <a:spcPts val="0"/>
                        </a:spcAft>
                        <a:buClr>
                          <a:srgbClr val="F0F0F0"/>
                        </a:buClr>
                        <a:buSzPts val="1000"/>
                        <a:buFont typeface="Noto Sans Symbols"/>
                        <a:buChar char="●"/>
                      </a:pPr>
                      <a:r>
                        <a:rPr lang="en-US" sz="1500" u="none" cap="none" strike="noStrike">
                          <a:solidFill>
                            <a:srgbClr val="F0F0F0"/>
                          </a:solidFill>
                          <a:latin typeface="Source Sans Pro"/>
                          <a:ea typeface="Source Sans Pro"/>
                          <a:cs typeface="Source Sans Pro"/>
                          <a:sym typeface="Source Sans Pro"/>
                        </a:rPr>
                        <a:t>Listen on default address and port (127.0.0.1:9229)</a:t>
                      </a:r>
                      <a:endParaRPr sz="1500" u="none" cap="none" strike="noStrike">
                        <a:solidFill>
                          <a:srgbClr val="F0F0F0"/>
                        </a:solidFill>
                        <a:latin typeface="Source Sans Pro"/>
                        <a:ea typeface="Source Sans Pro"/>
                        <a:cs typeface="Source Sans Pro"/>
                        <a:sym typeface="Source Sans Pro"/>
                      </a:endParaRPr>
                    </a:p>
                    <a:p>
                      <a:pPr indent="-292100" lvl="0" marL="457200" marR="0" rtl="0" algn="l">
                        <a:lnSpc>
                          <a:spcPct val="100000"/>
                        </a:lnSpc>
                        <a:spcBef>
                          <a:spcPts val="0"/>
                        </a:spcBef>
                        <a:spcAft>
                          <a:spcPts val="0"/>
                        </a:spcAft>
                        <a:buClr>
                          <a:srgbClr val="F0F0F0"/>
                        </a:buClr>
                        <a:buSzPts val="1000"/>
                        <a:buFont typeface="Noto Sans Symbols"/>
                        <a:buChar char="●"/>
                      </a:pPr>
                      <a:r>
                        <a:rPr lang="en-US" sz="1500" u="none" cap="none" strike="noStrike">
                          <a:solidFill>
                            <a:srgbClr val="F0F0F0"/>
                          </a:solidFill>
                          <a:latin typeface="Source Sans Pro"/>
                          <a:ea typeface="Source Sans Pro"/>
                          <a:cs typeface="Source Sans Pro"/>
                          <a:sym typeface="Source Sans Pro"/>
                        </a:rPr>
                        <a:t>Break before user code starts</a:t>
                      </a:r>
                      <a:endParaRPr sz="1500" u="none" cap="none" strike="noStrike">
                        <a:solidFill>
                          <a:srgbClr val="F0F0F0"/>
                        </a:solidFill>
                        <a:latin typeface="Source Sans Pro"/>
                        <a:ea typeface="Source Sans Pro"/>
                        <a:cs typeface="Source Sans Pro"/>
                        <a:sym typeface="Source Sans Pro"/>
                      </a:endParaRPr>
                    </a:p>
                  </a:txBody>
                  <a:tcPr marT="0" marB="0" marR="0" marL="0" anchor="ctr">
                    <a:solidFill>
                      <a:srgbClr val="233056"/>
                    </a:solidFill>
                  </a:tcPr>
                </a:tc>
              </a:tr>
              <a:tr h="12700">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FFFFFF"/>
                          </a:solidFill>
                          <a:latin typeface="Source Sans Pro"/>
                          <a:ea typeface="Source Sans Pro"/>
                          <a:cs typeface="Source Sans Pro"/>
                          <a:sym typeface="Source Sans Pro"/>
                        </a:rPr>
                        <a:t>--inspect-brk=</a:t>
                      </a:r>
                      <a:r>
                        <a:rPr i="1" lang="en-US" sz="1500" u="none" cap="none" strike="noStrike">
                          <a:solidFill>
                            <a:srgbClr val="FFFFFF"/>
                          </a:solidFill>
                          <a:latin typeface="Source Sans Pro"/>
                          <a:ea typeface="Source Sans Pro"/>
                          <a:cs typeface="Source Sans Pro"/>
                          <a:sym typeface="Source Sans Pro"/>
                        </a:rPr>
                        <a:t>[host:port]</a:t>
                      </a:r>
                      <a:endParaRPr sz="1500" u="none" cap="none" strike="noStrike">
                        <a:solidFill>
                          <a:srgbClr val="FFFFFF"/>
                        </a:solidFill>
                        <a:latin typeface="Source Sans Pro"/>
                        <a:ea typeface="Source Sans Pro"/>
                        <a:cs typeface="Source Sans Pro"/>
                        <a:sym typeface="Source Sans Pro"/>
                      </a:endParaRPr>
                    </a:p>
                  </a:txBody>
                  <a:tcPr marT="0" marB="0" marR="0" marL="0" anchor="ctr">
                    <a:solidFill>
                      <a:srgbClr val="000000"/>
                    </a:solidFill>
                  </a:tcPr>
                </a:tc>
                <a:tc>
                  <a:txBody>
                    <a:bodyPr/>
                    <a:lstStyle/>
                    <a:p>
                      <a:pPr indent="-292100" lvl="0" marL="457200" marR="0" rtl="0" algn="l">
                        <a:lnSpc>
                          <a:spcPct val="100000"/>
                        </a:lnSpc>
                        <a:spcBef>
                          <a:spcPts val="0"/>
                        </a:spcBef>
                        <a:spcAft>
                          <a:spcPts val="0"/>
                        </a:spcAft>
                        <a:buClr>
                          <a:srgbClr val="F0F0F0"/>
                        </a:buClr>
                        <a:buSzPts val="1000"/>
                        <a:buFont typeface="Noto Sans Symbols"/>
                        <a:buChar char="●"/>
                      </a:pPr>
                      <a:r>
                        <a:rPr lang="en-US" sz="1500" u="none" cap="none" strike="noStrike">
                          <a:solidFill>
                            <a:srgbClr val="F0F0F0"/>
                          </a:solidFill>
                          <a:latin typeface="Source Sans Pro"/>
                          <a:ea typeface="Source Sans Pro"/>
                          <a:cs typeface="Source Sans Pro"/>
                          <a:sym typeface="Source Sans Pro"/>
                        </a:rPr>
                        <a:t>Enable inspector agent</a:t>
                      </a:r>
                      <a:endParaRPr sz="1500" u="none" cap="none" strike="noStrike">
                        <a:solidFill>
                          <a:srgbClr val="F0F0F0"/>
                        </a:solidFill>
                        <a:latin typeface="Source Sans Pro"/>
                        <a:ea typeface="Source Sans Pro"/>
                        <a:cs typeface="Source Sans Pro"/>
                        <a:sym typeface="Source Sans Pro"/>
                      </a:endParaRPr>
                    </a:p>
                    <a:p>
                      <a:pPr indent="-292100" lvl="0" marL="457200" marR="0" rtl="0" algn="l">
                        <a:lnSpc>
                          <a:spcPct val="100000"/>
                        </a:lnSpc>
                        <a:spcBef>
                          <a:spcPts val="0"/>
                        </a:spcBef>
                        <a:spcAft>
                          <a:spcPts val="0"/>
                        </a:spcAft>
                        <a:buClr>
                          <a:srgbClr val="F0F0F0"/>
                        </a:buClr>
                        <a:buSzPts val="1000"/>
                        <a:buFont typeface="Noto Sans Symbols"/>
                        <a:buChar char="●"/>
                      </a:pPr>
                      <a:r>
                        <a:rPr lang="en-US" sz="1500" u="none" cap="none" strike="noStrike">
                          <a:solidFill>
                            <a:srgbClr val="F0F0F0"/>
                          </a:solidFill>
                          <a:latin typeface="Source Sans Pro"/>
                          <a:ea typeface="Source Sans Pro"/>
                          <a:cs typeface="Source Sans Pro"/>
                          <a:sym typeface="Source Sans Pro"/>
                        </a:rPr>
                        <a:t>Bind to address or hostname </a:t>
                      </a:r>
                      <a:r>
                        <a:rPr i="1" lang="en-US" sz="1500" u="none" cap="none" strike="noStrike">
                          <a:solidFill>
                            <a:srgbClr val="F0F0F0"/>
                          </a:solidFill>
                          <a:latin typeface="Source Sans Pro"/>
                          <a:ea typeface="Source Sans Pro"/>
                          <a:cs typeface="Source Sans Pro"/>
                          <a:sym typeface="Source Sans Pro"/>
                        </a:rPr>
                        <a:t>host</a:t>
                      </a:r>
                      <a:r>
                        <a:rPr lang="en-US" sz="1500" u="none" cap="none" strike="noStrike">
                          <a:solidFill>
                            <a:srgbClr val="F0F0F0"/>
                          </a:solidFill>
                          <a:latin typeface="Source Sans Pro"/>
                          <a:ea typeface="Source Sans Pro"/>
                          <a:cs typeface="Source Sans Pro"/>
                          <a:sym typeface="Source Sans Pro"/>
                        </a:rPr>
                        <a:t> (default: 127.0.0.1)</a:t>
                      </a:r>
                      <a:endParaRPr sz="1500" u="none" cap="none" strike="noStrike">
                        <a:solidFill>
                          <a:srgbClr val="F0F0F0"/>
                        </a:solidFill>
                        <a:latin typeface="Source Sans Pro"/>
                        <a:ea typeface="Source Sans Pro"/>
                        <a:cs typeface="Source Sans Pro"/>
                        <a:sym typeface="Source Sans Pro"/>
                      </a:endParaRPr>
                    </a:p>
                    <a:p>
                      <a:pPr indent="-292100" lvl="0" marL="457200" marR="0" rtl="0" algn="l">
                        <a:lnSpc>
                          <a:spcPct val="100000"/>
                        </a:lnSpc>
                        <a:spcBef>
                          <a:spcPts val="0"/>
                        </a:spcBef>
                        <a:spcAft>
                          <a:spcPts val="0"/>
                        </a:spcAft>
                        <a:buClr>
                          <a:srgbClr val="F0F0F0"/>
                        </a:buClr>
                        <a:buSzPts val="1000"/>
                        <a:buFont typeface="Noto Sans Symbols"/>
                        <a:buChar char="●"/>
                      </a:pPr>
                      <a:r>
                        <a:rPr lang="en-US" sz="1500" u="none" cap="none" strike="noStrike">
                          <a:solidFill>
                            <a:srgbClr val="F0F0F0"/>
                          </a:solidFill>
                          <a:latin typeface="Source Sans Pro"/>
                          <a:ea typeface="Source Sans Pro"/>
                          <a:cs typeface="Source Sans Pro"/>
                          <a:sym typeface="Source Sans Pro"/>
                        </a:rPr>
                        <a:t>Listen on port </a:t>
                      </a:r>
                      <a:r>
                        <a:rPr i="1" lang="en-US" sz="1500" u="none" cap="none" strike="noStrike">
                          <a:solidFill>
                            <a:srgbClr val="F0F0F0"/>
                          </a:solidFill>
                          <a:latin typeface="Source Sans Pro"/>
                          <a:ea typeface="Source Sans Pro"/>
                          <a:cs typeface="Source Sans Pro"/>
                          <a:sym typeface="Source Sans Pro"/>
                        </a:rPr>
                        <a:t>port</a:t>
                      </a:r>
                      <a:r>
                        <a:rPr lang="en-US" sz="1500" u="none" cap="none" strike="noStrike">
                          <a:solidFill>
                            <a:srgbClr val="F0F0F0"/>
                          </a:solidFill>
                          <a:latin typeface="Source Sans Pro"/>
                          <a:ea typeface="Source Sans Pro"/>
                          <a:cs typeface="Source Sans Pro"/>
                          <a:sym typeface="Source Sans Pro"/>
                        </a:rPr>
                        <a:t> (default: 9229)</a:t>
                      </a:r>
                      <a:endParaRPr sz="1500" u="none" cap="none" strike="noStrike">
                        <a:solidFill>
                          <a:srgbClr val="F0F0F0"/>
                        </a:solidFill>
                        <a:latin typeface="Source Sans Pro"/>
                        <a:ea typeface="Source Sans Pro"/>
                        <a:cs typeface="Source Sans Pro"/>
                        <a:sym typeface="Source Sans Pro"/>
                      </a:endParaRPr>
                    </a:p>
                    <a:p>
                      <a:pPr indent="-292100" lvl="0" marL="457200" marR="0" rtl="0" algn="l">
                        <a:lnSpc>
                          <a:spcPct val="100000"/>
                        </a:lnSpc>
                        <a:spcBef>
                          <a:spcPts val="0"/>
                        </a:spcBef>
                        <a:spcAft>
                          <a:spcPts val="0"/>
                        </a:spcAft>
                        <a:buClr>
                          <a:srgbClr val="F0F0F0"/>
                        </a:buClr>
                        <a:buSzPts val="1000"/>
                        <a:buFont typeface="Noto Sans Symbols"/>
                        <a:buChar char="●"/>
                      </a:pPr>
                      <a:r>
                        <a:rPr lang="en-US" sz="1500" u="none" cap="none" strike="noStrike">
                          <a:solidFill>
                            <a:srgbClr val="F0F0F0"/>
                          </a:solidFill>
                          <a:latin typeface="Source Sans Pro"/>
                          <a:ea typeface="Source Sans Pro"/>
                          <a:cs typeface="Source Sans Pro"/>
                          <a:sym typeface="Source Sans Pro"/>
                        </a:rPr>
                        <a:t>Break before user code starts</a:t>
                      </a:r>
                      <a:endParaRPr sz="1500" u="none" cap="none" strike="noStrike">
                        <a:solidFill>
                          <a:srgbClr val="F0F0F0"/>
                        </a:solidFill>
                        <a:latin typeface="Source Sans Pro"/>
                        <a:ea typeface="Source Sans Pro"/>
                        <a:cs typeface="Source Sans Pro"/>
                        <a:sym typeface="Source Sans Pro"/>
                      </a:endParaRPr>
                    </a:p>
                  </a:txBody>
                  <a:tcPr marT="0" marB="0" marR="0" marL="0" anchor="ctr">
                    <a:solidFill>
                      <a:srgbClr val="000000"/>
                    </a:solidFill>
                  </a:tcPr>
                </a:tc>
              </a:tr>
              <a:tr h="12700">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solidFill>
                            <a:srgbClr val="64DE64"/>
                          </a:solidFill>
                          <a:highlight>
                            <a:srgbClr val="2C3437"/>
                          </a:highlight>
                          <a:latin typeface="Courier New"/>
                          <a:ea typeface="Courier New"/>
                          <a:cs typeface="Courier New"/>
                          <a:sym typeface="Courier New"/>
                        </a:rPr>
                        <a:t>node inspect </a:t>
                      </a:r>
                      <a:r>
                        <a:rPr i="1" lang="en-US" sz="1300" u="none" cap="none" strike="noStrike">
                          <a:solidFill>
                            <a:srgbClr val="64DE64"/>
                          </a:solidFill>
                          <a:highlight>
                            <a:srgbClr val="2C3437"/>
                          </a:highlight>
                          <a:latin typeface="Courier New"/>
                          <a:ea typeface="Courier New"/>
                          <a:cs typeface="Courier New"/>
                          <a:sym typeface="Courier New"/>
                        </a:rPr>
                        <a:t>script.js</a:t>
                      </a:r>
                      <a:endParaRPr sz="1500" u="none" cap="none" strike="noStrike">
                        <a:solidFill>
                          <a:srgbClr val="FFFFFF"/>
                        </a:solidFill>
                        <a:latin typeface="Source Sans Pro"/>
                        <a:ea typeface="Source Sans Pro"/>
                        <a:cs typeface="Source Sans Pro"/>
                        <a:sym typeface="Source Sans Pro"/>
                      </a:endParaRPr>
                    </a:p>
                  </a:txBody>
                  <a:tcPr marT="0" marB="0" marR="0" marL="0" anchor="ctr">
                    <a:solidFill>
                      <a:srgbClr val="233056"/>
                    </a:solidFill>
                  </a:tcPr>
                </a:tc>
                <a:tc>
                  <a:txBody>
                    <a:bodyPr/>
                    <a:lstStyle/>
                    <a:p>
                      <a:pPr indent="-292100" lvl="0" marL="457200" marR="0" rtl="0" algn="l">
                        <a:lnSpc>
                          <a:spcPct val="100000"/>
                        </a:lnSpc>
                        <a:spcBef>
                          <a:spcPts val="0"/>
                        </a:spcBef>
                        <a:spcAft>
                          <a:spcPts val="0"/>
                        </a:spcAft>
                        <a:buClr>
                          <a:srgbClr val="F0F0F0"/>
                        </a:buClr>
                        <a:buSzPts val="1000"/>
                        <a:buFont typeface="Noto Sans Symbols"/>
                        <a:buChar char="●"/>
                      </a:pPr>
                      <a:r>
                        <a:rPr lang="en-US" sz="1500" u="none" cap="none" strike="noStrike">
                          <a:solidFill>
                            <a:srgbClr val="F0F0F0"/>
                          </a:solidFill>
                          <a:latin typeface="Source Sans Pro"/>
                          <a:ea typeface="Source Sans Pro"/>
                          <a:cs typeface="Source Sans Pro"/>
                          <a:sym typeface="Source Sans Pro"/>
                        </a:rPr>
                        <a:t>Spawn child process to run user's script under --inspect flag; and use main process to run CLI debugger.</a:t>
                      </a:r>
                      <a:endParaRPr sz="1500" u="none" cap="none" strike="noStrike">
                        <a:solidFill>
                          <a:srgbClr val="F0F0F0"/>
                        </a:solidFill>
                        <a:latin typeface="Source Sans Pro"/>
                        <a:ea typeface="Source Sans Pro"/>
                        <a:cs typeface="Source Sans Pro"/>
                        <a:sym typeface="Source Sans Pro"/>
                      </a:endParaRPr>
                    </a:p>
                  </a:txBody>
                  <a:tcPr marT="0" marB="0" marR="0" marL="0" anchor="ctr">
                    <a:solidFill>
                      <a:srgbClr val="233056"/>
                    </a:solidFill>
                  </a:tcPr>
                </a:tc>
              </a:tr>
              <a:tr h="12700">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solidFill>
                            <a:srgbClr val="64DE64"/>
                          </a:solidFill>
                          <a:highlight>
                            <a:srgbClr val="2C3437"/>
                          </a:highlight>
                          <a:latin typeface="Courier New"/>
                          <a:ea typeface="Courier New"/>
                          <a:cs typeface="Courier New"/>
                          <a:sym typeface="Courier New"/>
                        </a:rPr>
                        <a:t>node inspect --port=xxxx </a:t>
                      </a:r>
                      <a:r>
                        <a:rPr i="1" lang="en-US" sz="1300" u="none" cap="none" strike="noStrike">
                          <a:solidFill>
                            <a:srgbClr val="64DE64"/>
                          </a:solidFill>
                          <a:highlight>
                            <a:srgbClr val="2C3437"/>
                          </a:highlight>
                          <a:latin typeface="Courier New"/>
                          <a:ea typeface="Courier New"/>
                          <a:cs typeface="Courier New"/>
                          <a:sym typeface="Courier New"/>
                        </a:rPr>
                        <a:t>script.js</a:t>
                      </a:r>
                      <a:endParaRPr sz="1500" u="none" cap="none" strike="noStrike">
                        <a:solidFill>
                          <a:srgbClr val="FFFFFF"/>
                        </a:solidFill>
                        <a:latin typeface="Source Sans Pro"/>
                        <a:ea typeface="Source Sans Pro"/>
                        <a:cs typeface="Source Sans Pro"/>
                        <a:sym typeface="Source Sans Pro"/>
                      </a:endParaRPr>
                    </a:p>
                  </a:txBody>
                  <a:tcPr marT="0" marB="0" marR="0" marL="0" anchor="ctr">
                    <a:solidFill>
                      <a:srgbClr val="000000"/>
                    </a:solidFill>
                  </a:tcPr>
                </a:tc>
                <a:tc>
                  <a:txBody>
                    <a:bodyPr/>
                    <a:lstStyle/>
                    <a:p>
                      <a:pPr indent="-292100" lvl="0" marL="457200" marR="0" rtl="0" algn="l">
                        <a:lnSpc>
                          <a:spcPct val="100000"/>
                        </a:lnSpc>
                        <a:spcBef>
                          <a:spcPts val="0"/>
                        </a:spcBef>
                        <a:spcAft>
                          <a:spcPts val="0"/>
                        </a:spcAft>
                        <a:buClr>
                          <a:srgbClr val="F0F0F0"/>
                        </a:buClr>
                        <a:buSzPts val="1000"/>
                        <a:buFont typeface="Noto Sans Symbols"/>
                        <a:buChar char="●"/>
                      </a:pPr>
                      <a:r>
                        <a:rPr lang="en-US" sz="1500" u="none" cap="none" strike="noStrike">
                          <a:solidFill>
                            <a:srgbClr val="F0F0F0"/>
                          </a:solidFill>
                          <a:latin typeface="Source Sans Pro"/>
                          <a:ea typeface="Source Sans Pro"/>
                          <a:cs typeface="Source Sans Pro"/>
                          <a:sym typeface="Source Sans Pro"/>
                        </a:rPr>
                        <a:t>Spawn child process to run user's script under --inspect flag; and use main process to run CLI debugger.</a:t>
                      </a:r>
                      <a:endParaRPr sz="1500" u="none" cap="none" strike="noStrike">
                        <a:solidFill>
                          <a:srgbClr val="F0F0F0"/>
                        </a:solidFill>
                        <a:latin typeface="Source Sans Pro"/>
                        <a:ea typeface="Source Sans Pro"/>
                        <a:cs typeface="Source Sans Pro"/>
                        <a:sym typeface="Source Sans Pro"/>
                      </a:endParaRPr>
                    </a:p>
                    <a:p>
                      <a:pPr indent="-292100" lvl="0" marL="457200" marR="0" rtl="0" algn="l">
                        <a:lnSpc>
                          <a:spcPct val="100000"/>
                        </a:lnSpc>
                        <a:spcBef>
                          <a:spcPts val="0"/>
                        </a:spcBef>
                        <a:spcAft>
                          <a:spcPts val="0"/>
                        </a:spcAft>
                        <a:buClr>
                          <a:srgbClr val="F0F0F0"/>
                        </a:buClr>
                        <a:buSzPts val="1000"/>
                        <a:buFont typeface="Noto Sans Symbols"/>
                        <a:buChar char="●"/>
                      </a:pPr>
                      <a:r>
                        <a:rPr lang="en-US" sz="1500" u="none" cap="none" strike="noStrike">
                          <a:solidFill>
                            <a:srgbClr val="F0F0F0"/>
                          </a:solidFill>
                          <a:latin typeface="Source Sans Pro"/>
                          <a:ea typeface="Source Sans Pro"/>
                          <a:cs typeface="Source Sans Pro"/>
                          <a:sym typeface="Source Sans Pro"/>
                        </a:rPr>
                        <a:t>Listen on port </a:t>
                      </a:r>
                      <a:r>
                        <a:rPr i="1" lang="en-US" sz="1500" u="none" cap="none" strike="noStrike">
                          <a:solidFill>
                            <a:srgbClr val="F0F0F0"/>
                          </a:solidFill>
                          <a:latin typeface="Source Sans Pro"/>
                          <a:ea typeface="Source Sans Pro"/>
                          <a:cs typeface="Source Sans Pro"/>
                          <a:sym typeface="Source Sans Pro"/>
                        </a:rPr>
                        <a:t>port</a:t>
                      </a:r>
                      <a:r>
                        <a:rPr lang="en-US" sz="1500" u="none" cap="none" strike="noStrike">
                          <a:solidFill>
                            <a:srgbClr val="F0F0F0"/>
                          </a:solidFill>
                          <a:latin typeface="Source Sans Pro"/>
                          <a:ea typeface="Source Sans Pro"/>
                          <a:cs typeface="Source Sans Pro"/>
                          <a:sym typeface="Source Sans Pro"/>
                        </a:rPr>
                        <a:t> (default: 9229)</a:t>
                      </a:r>
                      <a:endParaRPr sz="1500" u="none" cap="none" strike="noStrike">
                        <a:solidFill>
                          <a:srgbClr val="F0F0F0"/>
                        </a:solidFill>
                        <a:latin typeface="Source Sans Pro"/>
                        <a:ea typeface="Source Sans Pro"/>
                        <a:cs typeface="Source Sans Pro"/>
                        <a:sym typeface="Source Sans Pro"/>
                      </a:endParaRPr>
                    </a:p>
                  </a:txBody>
                  <a:tcPr marT="0" marB="0" marR="0" marL="0" anchor="ctr">
                    <a:solidFill>
                      <a:srgbClr val="000000"/>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1066788" y="103973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Node.js Debugging </a:t>
            </a:r>
            <a:endParaRPr sz="2900"/>
          </a:p>
        </p:txBody>
      </p:sp>
      <p:sp>
        <p:nvSpPr>
          <p:cNvPr id="203" name="Google Shape;203;p2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04" name="Google Shape;204;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05" name="Google Shape;205;p27"/>
          <p:cNvGraphicFramePr/>
          <p:nvPr/>
        </p:nvGraphicFramePr>
        <p:xfrm>
          <a:off x="1080700" y="1898001"/>
          <a:ext cx="3000000" cy="3000000"/>
        </p:xfrm>
        <a:graphic>
          <a:graphicData uri="http://schemas.openxmlformats.org/drawingml/2006/table">
            <a:tbl>
              <a:tblPr>
                <a:noFill/>
                <a:tableStyleId>{7B1322E2-0B06-4942-9FB3-1DABE8D3B6BC}</a:tableStyleId>
              </a:tblPr>
              <a:tblGrid>
                <a:gridCol w="10058400"/>
              </a:tblGrid>
              <a:tr h="14067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Enabling remote debugging scenarios:</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 recommend that you never have the debugger listen on a public IP address.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you need to allow remote debugging connections we recommend the use of ssh tunnels instead.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 provide the following example for illustrative purposes only.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Please understand the security risk of allowing remote access to a privileged service before proceeding.</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Let's say you are running Node.js on a remote machine, remote.example.com, that you want to be able to debug.</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On that machine, you should start the node process with the inspector listening only to localhost (the default).</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34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node --inspect server.js</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34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on your local machine from where you want to initiate a debug client connection, you can setup an ssh tunnel:</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334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ssh -L 9221:localhost:9229 user@remote.example.com</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334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starts a ssh tunnel session where a connection to port 9221 on your local machine will be forwarded to port 9229 on remote.example.com.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now attach a debugger such as Chrome DevTools or Visual Studio Code to localhost:9221, which should be able to debug as if the Node.js application was running locally.</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(5 mins)</a:t>
            </a:r>
            <a:endParaRPr/>
          </a:p>
        </p:txBody>
      </p:sp>
      <p:sp>
        <p:nvSpPr>
          <p:cNvPr id="211" name="Google Shape;211;p2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212" name="Google Shape;212;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24D53BCC-AD1E-4EB3-82DE-5D810A0AD79B}"/>
</file>

<file path=customXml/itemProps2.xml><?xml version="1.0" encoding="utf-8"?>
<ds:datastoreItem xmlns:ds="http://schemas.openxmlformats.org/officeDocument/2006/customXml" ds:itemID="{C624181D-2A09-4F00-A1D8-2E70B06354D4}"/>
</file>

<file path=customXml/itemProps3.xml><?xml version="1.0" encoding="utf-8"?>
<ds:datastoreItem xmlns:ds="http://schemas.openxmlformats.org/officeDocument/2006/customXml" ds:itemID="{8B71E790-C27B-4338-9F23-9A98DBF0F1B1}"/>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ies>
</file>