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1AB98A-B1B1-4AE7-9A49-AE1179A5C389}">
  <a:tblStyle styleId="{011AB98A-B1B1-4AE7-9A49-AE1179A5C38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21" Type="http://schemas.openxmlformats.org/officeDocument/2006/relationships/slide" Target="slides/slide16.xml"/><Relationship Id="rId68" Type="http://schemas.openxmlformats.org/officeDocument/2006/relationships/slide" Target="slides/slide63.xml"/><Relationship Id="rId16" Type="http://schemas.openxmlformats.org/officeDocument/2006/relationships/slide" Target="slides/slide11.xml"/><Relationship Id="rId74" Type="http://schemas.openxmlformats.org/officeDocument/2006/relationships/slide" Target="slides/slide69.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79" Type="http://schemas.openxmlformats.org/officeDocument/2006/relationships/customXml" Target="../customXml/item1.xml"/><Relationship Id="rId5" Type="http://schemas.openxmlformats.org/officeDocument/2006/relationships/notesMaster" Target="notesMasters/notesMaster1.xml"/><Relationship Id="rId61" Type="http://schemas.openxmlformats.org/officeDocument/2006/relationships/slide" Target="slides/slide56.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77" Type="http://schemas.openxmlformats.org/officeDocument/2006/relationships/slide" Target="slides/slide72.xml"/><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69" Type="http://schemas.openxmlformats.org/officeDocument/2006/relationships/slide" Target="slides/slide64.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 Type="http://schemas.openxmlformats.org/officeDocument/2006/relationships/slide" Target="slides/slide3.xml"/><Relationship Id="rId72" Type="http://schemas.openxmlformats.org/officeDocument/2006/relationships/slide" Target="slides/slide67.xml"/><Relationship Id="rId51" Type="http://schemas.openxmlformats.org/officeDocument/2006/relationships/slide" Target="slides/slide46.xml"/><Relationship Id="rId80" Type="http://schemas.openxmlformats.org/officeDocument/2006/relationships/customXml" Target="../customXml/item2.xml"/><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67" Type="http://schemas.openxmlformats.org/officeDocument/2006/relationships/slide" Target="slides/slide62.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41" Type="http://schemas.openxmlformats.org/officeDocument/2006/relationships/slide" Target="slides/slide36.xml"/><Relationship Id="rId75" Type="http://schemas.openxmlformats.org/officeDocument/2006/relationships/slide" Target="slides/slide70.xml"/><Relationship Id="rId70" Type="http://schemas.openxmlformats.org/officeDocument/2006/relationships/slide" Target="slides/slide65.xml"/><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73" Type="http://schemas.openxmlformats.org/officeDocument/2006/relationships/slide" Target="slides/slide68.xml"/><Relationship Id="rId31" Type="http://schemas.openxmlformats.org/officeDocument/2006/relationships/slide" Target="slides/slide26.xml"/><Relationship Id="rId78" Type="http://schemas.openxmlformats.org/officeDocument/2006/relationships/slide" Target="slides/slide73.xml"/><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81"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76" Type="http://schemas.openxmlformats.org/officeDocument/2006/relationships/slide" Target="slides/slide7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presProps" Target="presProps.xml"/><Relationship Id="rId29" Type="http://schemas.openxmlformats.org/officeDocument/2006/relationships/slide" Target="slides/slide24.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24"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5" name="Google Shape;69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3" name="Google Shape;71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1" name="Google Shape;73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expressjs.com/en/4x/api.html#express.stati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expressjs.com/en/4x/api.html#app.use" TargetMode="External"/><Relationship Id="rId4" Type="http://schemas.openxmlformats.org/officeDocument/2006/relationships/hyperlink" Target="http://expressjs.com/resources/middleware/serve-static.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gist.github.com/nanotaboada/639643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hyperlink" Target="http://localhost:3000/book/978159327584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jwt.io/"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expressjs.com/en/4x/api.html#app.METHOD" TargetMode="External"/><Relationship Id="rId4" Type="http://schemas.openxmlformats.org/officeDocument/2006/relationships/hyperlink" Target="http://expressjs.com/en/4x/api.html#app.all" TargetMode="External"/><Relationship Id="rId5" Type="http://schemas.openxmlformats.org/officeDocument/2006/relationships/hyperlink" Target="http://expressjs.com/en/4x/api.html#app.us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odejs.org/api/http.html#http_http_method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1_NEM-3_ Express JS-2 - SYNC </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18000" y="16749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/abe and /abcde.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Examples of route paths based on regular expressions: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anything with an “a” in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butterfly and dragonfly, but not butterflyman, dragonflyman, and so 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a:t>
                      </a:r>
                      <a:r>
                        <a:rPr lang="en-US" sz="1050" u="none" cap="none" strike="noStrike">
                          <a:solidFill>
                            <a:srgbClr val="D7BA7D"/>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fly</a:t>
                      </a:r>
                      <a:r>
                        <a:rPr lang="en-US" sz="1050" u="none" cap="none" strike="noStrike">
                          <a:solidFill>
                            <a:srgbClr val="DCDCAA"/>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'/.*fly$/'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Route parameters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parameters are named URL segments that are used to capture the values specified at their position in the URL. The captured values are populated in the req.params object, with the name of the route parameter specified in the path as their respective keys.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 /users/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//localhost:3000/users/34/books/8989</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"34"</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"bookId"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"8989"</a:t>
                      </a:r>
                      <a:r>
                        <a:rPr lang="en-US" sz="1050" u="none" cap="none" strike="noStrike">
                          <a:solidFill>
                            <a:srgbClr val="D4D4D4"/>
                          </a:solidFill>
                          <a:latin typeface="Consolas"/>
                          <a:ea typeface="Consolas"/>
                          <a:cs typeface="Consolas"/>
                          <a:sym typeface="Consolas"/>
                        </a:rPr>
                        <a:t>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18000" y="16749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define routes with route parameters, simply specify the route parameters in the path of the route as shown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'/users/:userId/books/:bookId'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name of route parameters must be made up of “word characters” ([A-Za-z0-9_]).</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the hyphen (-) and the dot (.) are interpreted literally, they can be used along with route parameters for useful purposes.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 /flights/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//localhost:3000/flights/LAX-SFO</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"from"</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"LAX"</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"to"</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"SFO"</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 /plantae/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genus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species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//localhost:3000/plantae/Prunus.persica</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"genus"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"Prunus"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"species"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"persica"</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have more control over the exact string that can be matched by a route parameter, you can append a regular expression in parentheses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 /user/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userId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Request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//localhost:3000/user/42</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"userId"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"42"</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the regular expression is usually part of a literal string, be sure to escape any \ characters with an additional backslash, for example </a:t>
                      </a:r>
                      <a:r>
                        <a:rPr lang="en-US" sz="1200" u="sng" cap="none" strike="noStrike">
                          <a:solidFill>
                            <a:schemeClr val="hlink"/>
                          </a:solidFill>
                          <a:latin typeface="Times New Roman"/>
                          <a:ea typeface="Times New Roman"/>
                          <a:cs typeface="Times New Roman"/>
                          <a:sym typeface="Times New Roman"/>
                          <a:hlinkClick r:id="rId3"/>
                        </a:rPr>
                        <a:t>\\d</a:t>
                      </a:r>
                      <a:r>
                        <a:rPr lang="en-US" sz="1200" u="none" cap="none" strike="noStrike">
                          <a:latin typeface="Times New Roman"/>
                          <a:ea typeface="Times New Roman"/>
                          <a:cs typeface="Times New Roman"/>
                          <a:sym typeface="Times New Roman"/>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18013" y="21210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Route handlers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handlers can be in the form of a function, an array of functions, or combinations of both, as shown in the following examples.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single callback function can handle a route. For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51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'/example/a'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from 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More than one callback function can handle a route (make sure you specify the next object). For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'/example/b'</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'the response will be sent by the next function ...'</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from 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array of callback functions can handle a route. For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18000" y="1738089"/>
          <a:ext cx="3000000" cy="3000000"/>
        </p:xfrm>
        <a:graphic>
          <a:graphicData uri="http://schemas.openxmlformats.org/drawingml/2006/table">
            <a:tbl>
              <a:tblPr>
                <a:noFill/>
                <a:tableStyleId>{011AB98A-B1B1-4AE7-9A49-AE1179A5C389}</a:tableStyleId>
              </a:tblPr>
              <a:tblGrid>
                <a:gridCol w="5078000"/>
                <a:gridCol w="5078000"/>
              </a:tblGrid>
              <a:tr h="551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cb2</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from 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'/example/c'</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cb2</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combination of independent functions and arrays of functions can handle a route. For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'/example/d'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cb0</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cb1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'the response will be sent by the next function ...'</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from 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1018013" y="21210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Response methods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methods on the response object (res) in the following table can send a response to the client, and terminate the request-response cycle. If none of these methods are called from a route handler, the client request will be left hanging.</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53" name="Google Shape;253;p33"/>
          <p:cNvPicPr preferRelativeResize="0"/>
          <p:nvPr/>
        </p:nvPicPr>
        <p:blipFill rotWithShape="1">
          <a:blip r:embed="rId3">
            <a:alphaModFix/>
          </a:blip>
          <a:srcRect b="0" l="0" r="0" t="0"/>
          <a:stretch/>
        </p:blipFill>
        <p:spPr>
          <a:xfrm>
            <a:off x="2354750" y="2935191"/>
            <a:ext cx="7277100" cy="278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59" name="Google Shape;259;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1" name="Google Shape;261;p34"/>
          <p:cNvGraphicFramePr/>
          <p:nvPr/>
        </p:nvGraphicFramePr>
        <p:xfrm>
          <a:off x="1018013" y="21210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app.route()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create chainable route handlers for a route path by using app.route(). Because the path is specified at a single location, creating modular routes is helpful, as is reducing redundancy and typos.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is an example of chained route handlers that are defined by using app.route().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'Get a random 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'Add a 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put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'Update the 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express.Router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the express.Router class to create modular, mountable route handlers. A Router instance is a complete middleware and routing system; for this reason, it is often referred to as a “mini-app”.</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example creates a router as a module, loads a middleware function in it, defines some routes, and mounts the router module on a path in the main app.</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router file named birds.js in the app directory, with the following content: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67" name="Google Shape;267;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8" name="Google Shape;26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9" name="Google Shape;269;p35"/>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middleware that is specific to this router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'Time: '</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now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define the home page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'Birds home page'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define the about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 birds'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router</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load the router module in the app: The app will now be able to handle requests to /birds and /birds/about, as well as call the timeLog middleware function that is specific to the route.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birds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'./birds'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'/birds'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birds</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75" name="Google Shape;27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6" name="Google Shape;27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7" name="Google Shape;277;p36"/>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Static files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section, you will learn how to serve static files in Express. A Node.js framework, Express facilitates data in a server and includes rendering your static files on the client-side such as images, HTML, CSS, and JavaScript.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Setting up Express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begin, run the following in your terminal: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new directory for your project named express-static-file-tutorial: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Then, load the router module in the app: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8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mkdir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file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tutorial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Change into your new directory: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file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tutorial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Initialize a new Node project with defaults. This will set a package.json file to access your dependencies: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your entry file, index.js. This is where you will store your Express server:</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touch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Install Express as a dependency:</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83" name="Google Shape;283;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4" name="Google Shape;28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5" name="Google Shape;285;p37"/>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save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88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Within your package.json, update your start script to include node and your index.js file.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"express-static-file-tutorial"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"description"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"index.js"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"scripts"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"start"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"node index.js"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"keywords"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"Paul Halliday"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"license"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"MIT"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will allow you to use the npm start command in your terminal to launch your Express server.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Structuring Your Files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store your files on the client-side, create a public directory and include an index.html file along with an image. Your file structure will look like this: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file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tutorial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public</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shark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html</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91" name="Google Shape;291;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2" name="Google Shape;292;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3" name="Google Shape;293;p38"/>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that your files are set up let’s begin your Express server.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Creating Your Express Server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your index.js file, require in an Express instance and implement a GET request: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88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listening on port: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tell Express to handle your static files.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Serving Your Static Files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provides a built-in method to serve your static files::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you call app.use(), you’re telling Express to use a piece of middleware. Middleware is a function that Express passes requests through before sending them to your routing functions, such as your app.get('/') route. express.static() finds and returns the static files requested. The argument you pass into express.static() is the name of the directory you want Express to serve files. Here, the public directory.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index.js, serve your static files below your PORT variable. Pass in your public directory as the argument: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99" name="Google Shape;299;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0" name="Google Shape;300;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1" name="Google Shape;301;p39"/>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288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listening on port: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your Express server set, let’s focus on the client-side.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Building Your Web Page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Navigate to your index.html file in the public directory. Populate the file with body and image elements: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html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World!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World!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img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src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"shark.png"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alt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"shark"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07" name="Google Shape;307;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8" name="Google Shape;308;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9" name="Google Shape;309;p40"/>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288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Notice the image element source to shark.png. Since you’ve served the public directory through Express, you can add the file name as your image source’s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Running Your 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your terminal, launch your Express project: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Server listening on port: 3000</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Open your web browser, and navigate to http://localhost:3000. You will see your project: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10" name="Google Shape;310;p40"/>
          <p:cNvPicPr preferRelativeResize="0"/>
          <p:nvPr/>
        </p:nvPicPr>
        <p:blipFill rotWithShape="1">
          <a:blip r:embed="rId3">
            <a:alphaModFix/>
          </a:blip>
          <a:srcRect b="0" l="0" r="0" t="0"/>
          <a:stretch/>
        </p:blipFill>
        <p:spPr>
          <a:xfrm>
            <a:off x="3810588" y="3697701"/>
            <a:ext cx="4570789" cy="2450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16" name="Google Shape;316;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7" name="Google Shape;31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8" name="Google Shape;318;p41"/>
          <p:cNvGraphicFramePr/>
          <p:nvPr/>
        </p:nvGraphicFramePr>
        <p:xfrm>
          <a:off x="1018000" y="1795201"/>
          <a:ext cx="3000000" cy="3000000"/>
        </p:xfrm>
        <a:graphic>
          <a:graphicData uri="http://schemas.openxmlformats.org/drawingml/2006/table">
            <a:tbl>
              <a:tblPr>
                <a:noFill/>
                <a:tableStyleId>{011AB98A-B1B1-4AE7-9A49-AE1179A5C389}</a:tableStyleId>
              </a:tblPr>
              <a:tblGrid>
                <a:gridCol w="10155975"/>
              </a:tblGrid>
              <a:tr h="288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serve static files such as images, CSS files, and JavaScript files, use the express.static built-in middleware function in Express.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function signature 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root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options</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root argument specifies the root directory from which to serve static assets. For more information on the options argument, see </a:t>
                      </a:r>
                      <a:r>
                        <a:rPr lang="en-US" sz="1200" u="sng" cap="none" strike="noStrike">
                          <a:solidFill>
                            <a:schemeClr val="hlink"/>
                          </a:solidFill>
                          <a:latin typeface="Times New Roman"/>
                          <a:ea typeface="Times New Roman"/>
                          <a:cs typeface="Times New Roman"/>
                          <a:sym typeface="Times New Roman"/>
                          <a:hlinkClick r:id="rId3"/>
                        </a:rPr>
                        <a:t>express.static</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use the following code to serve images, CSS files, and JavaScript files in a directory named public:</a:t>
                      </a:r>
                      <a:endParaRPr i="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you can load the files that are in the public directory:</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//localhost:3000/images/kitten.jpg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//localhost:3000/css/style.css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//localhost:3000/js/app.js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//localhost:3000/images/bg.png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//localhost:3000/hello.html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looks up the files relative to the static directory, so the name of the static directory is not part of the URL.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use multiple static assets directories, call the express.static middleware function multiple times:</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'files'</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24" name="Google Shape;324;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5" name="Google Shape;325;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6" name="Google Shape;326;p42"/>
          <p:cNvGraphicFramePr/>
          <p:nvPr/>
        </p:nvGraphicFramePr>
        <p:xfrm>
          <a:off x="1018013" y="2129751"/>
          <a:ext cx="3000000" cy="3000000"/>
        </p:xfrm>
        <a:graphic>
          <a:graphicData uri="http://schemas.openxmlformats.org/drawingml/2006/table">
            <a:tbl>
              <a:tblPr>
                <a:noFill/>
                <a:tableStyleId>{011AB98A-B1B1-4AE7-9A49-AE1179A5C389}</a:tableStyleId>
              </a:tblPr>
              <a:tblGrid>
                <a:gridCol w="10155975"/>
              </a:tblGrid>
              <a:tr h="288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looks up the files in the order in which you set the static directories with the express.static middleware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create a virtual path prefix (where the path does not actually exist in the file system) for files that are served by the express.static function, </a:t>
                      </a:r>
                      <a:r>
                        <a:rPr lang="en-US" sz="1200" u="sng" cap="none" strike="noStrike">
                          <a:solidFill>
                            <a:schemeClr val="hlink"/>
                          </a:solidFill>
                          <a:latin typeface="Times New Roman"/>
                          <a:ea typeface="Times New Roman"/>
                          <a:cs typeface="Times New Roman"/>
                          <a:sym typeface="Times New Roman"/>
                          <a:hlinkClick r:id="rId3"/>
                        </a:rPr>
                        <a:t>specify a mount path</a:t>
                      </a:r>
                      <a:r>
                        <a:rPr lang="en-US" sz="1200" u="none" cap="none" strike="noStrike">
                          <a:latin typeface="Times New Roman"/>
                          <a:ea typeface="Times New Roman"/>
                          <a:cs typeface="Times New Roman"/>
                          <a:sym typeface="Times New Roman"/>
                        </a:rPr>
                        <a:t> for the static directory, as shown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you can load the files that are in the public directory from the /static path prefix.</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//localhost:3000/static/images/kitten.jpg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//localhost:3000/static/css/style.css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//localhost:3000/static/js/app.js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//localhost:3000/static/images/bg.png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6A9955"/>
                          </a:solidFill>
                          <a:latin typeface="Consolas"/>
                          <a:ea typeface="Consolas"/>
                          <a:cs typeface="Consolas"/>
                          <a:sym typeface="Consolas"/>
                        </a:rPr>
                        <a:t>//localhost:3000/static/hello.html</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However, the path that you provide to the express.static function is relative to the directory from where you launch your node process. If you run the express app from another directory, it’s safer to use the absolute path of the directory that you want to serve: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static</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join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__dirname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'public'</a:t>
                      </a:r>
                      <a:r>
                        <a:rPr lang="en-US" sz="1050" u="none" cap="none" strike="noStrike">
                          <a:solidFill>
                            <a:srgbClr val="D4D4D4"/>
                          </a:solidFill>
                          <a:latin typeface="Consolas"/>
                          <a:ea typeface="Consolas"/>
                          <a:cs typeface="Consolas"/>
                          <a:sym typeface="Consolas"/>
                        </a:rPr>
                        <a:t>)))</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more details about the serve-static function and its options, see </a:t>
                      </a:r>
                      <a:r>
                        <a:rPr lang="en-US" sz="1200" u="sng" cap="none" strike="noStrike">
                          <a:solidFill>
                            <a:schemeClr val="hlink"/>
                          </a:solidFill>
                          <a:latin typeface="Times New Roman"/>
                          <a:ea typeface="Times New Roman"/>
                          <a:cs typeface="Times New Roman"/>
                          <a:sym typeface="Times New Roman"/>
                          <a:hlinkClick r:id="rId4"/>
                        </a:rPr>
                        <a:t>serve-static</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32" name="Google Shape;332;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3" name="Google Shape;333;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4" name="Google Shape;334;p43"/>
          <p:cNvGraphicFramePr/>
          <p:nvPr/>
        </p:nvGraphicFramePr>
        <p:xfrm>
          <a:off x="1066788" y="1795251"/>
          <a:ext cx="3000000" cy="3000000"/>
        </p:xfrm>
        <a:graphic>
          <a:graphicData uri="http://schemas.openxmlformats.org/drawingml/2006/table">
            <a:tbl>
              <a:tblPr>
                <a:noFill/>
                <a:tableStyleId>{011AB98A-B1B1-4AE7-9A49-AE1179A5C389}</a:tableStyleId>
              </a:tblPr>
              <a:tblGrid>
                <a:gridCol w="10155975"/>
              </a:tblGrid>
              <a:tr h="288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Templating</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What is template engine?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Template Engine is used to merge HTML page with the data from your program. The engine is simple and powerful.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 runtime, it replaces variables in a template file with actual values and transforms the template into an HTML file sent to the client.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Welcome</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%&gt;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username is a variable.It will replace the username with the value received from the backend. Say username variable contains  “John”  value  then the output will be:-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just">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Welcome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John</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are number of template engines available some of them are given below:-</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EJS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Jade(pug)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Vash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Mustache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Dust.js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Nunjucks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Handlebars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ATPL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HAML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section, we are going to learn about EJS Template Engine. EJS Stands for Embedded JavaScript.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40" name="Google Shape;340;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1" name="Google Shape;341;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2" name="Google Shape;342;p44"/>
          <p:cNvGraphicFramePr/>
          <p:nvPr/>
        </p:nvGraphicFramePr>
        <p:xfrm>
          <a:off x="1066788" y="17952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 install --save ejs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folder named  “Views”  in project’s root directory Because by default Express.js searches all the views(templates) in the views folder under the root folder. If you don’t want your folder to be named as views you can change name using views property in express.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eg : the name of your folder is myviews then in our main file in this case app.js we write  app.set(‘views’,./myviews);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All the templates file are saved with template engine’s extension and in views folder. Here we are using EJS so all templates are saved with .ejs extension in views folder.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EJS files are simple to write because in this file we write simple HTML and write logic, backend variables between these tags:-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 %&gt;(to write logics)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 %&gt;( when we want to display content use this)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 %&gt;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in this tutorial, we have two files one is main JS file i.e.  app.js  , which creates a server and one template file( display.ejs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app.js first create a basic server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//requiring express module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//creating express instance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"Node server is running.."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48" name="Google Shape;348;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9" name="Google Shape;34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0" name="Google Shape;350;p45"/>
          <p:cNvGraphicFramePr/>
          <p:nvPr/>
        </p:nvGraphicFramePr>
        <p:xfrm>
          <a:off x="1066788" y="17952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Now to send templates to frontend, first we set the view engine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"view engine"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"ejs"</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Add the following line to app.js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After setting the view engine we create a simple display.ejs file in view folder with a simple ‘hello user’ message in it.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&lt;!</a:t>
                      </a:r>
                      <a:r>
                        <a:rPr lang="en-US" sz="1050" u="none" cap="none" strike="noStrike">
                          <a:solidFill>
                            <a:srgbClr val="4FC1FF"/>
                          </a:solidFill>
                          <a:latin typeface="Consolas"/>
                          <a:ea typeface="Consolas"/>
                          <a:cs typeface="Consolas"/>
                          <a:sym typeface="Consolas"/>
                        </a:rPr>
                        <a:t>DOCTYPE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html</a:t>
                      </a:r>
                      <a:r>
                        <a:rPr lang="en-US" sz="1050" u="none" cap="none" strike="noStrike">
                          <a:solidFill>
                            <a:srgbClr val="D4D4D4"/>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lang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charset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"UTF-8"</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"viewport"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"width=device-width, initial-scale=1.0"</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http-equiv</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"X-UA-Compatible"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"ie=edge"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templates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User</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Now to send the file to frontend we have a function called i.e.  res.render() , it renders a view and sends the rendered HTML string to the client. To render our file in previous code we replace res.send(“hello”); with  res.render(‘display’)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56" name="Google Shape;356;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7" name="Google Shape;357;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8" name="Google Shape;358;p46"/>
          <p:cNvGraphicFramePr/>
          <p:nvPr/>
        </p:nvGraphicFramePr>
        <p:xfrm>
          <a:off x="1066788" y="17952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"view engine"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//rendering our ejs template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'demo'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server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'Node server is running..'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AutoNum type="arabicPeriod"/>
                      </a:pPr>
                      <a:r>
                        <a:rPr lang="en-US" sz="1200" u="none" cap="none" strike="noStrike">
                          <a:latin typeface="Times New Roman"/>
                          <a:ea typeface="Times New Roman"/>
                          <a:cs typeface="Times New Roman"/>
                          <a:sym typeface="Times New Roman"/>
                        </a:rPr>
                        <a:t>Run the following code as “node app.js” in terminal and press enter:-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project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project</a:t>
                      </a: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AutoNum type="arabicPeriod"/>
                      </a:pPr>
                      <a:r>
                        <a:rPr lang="en-US" sz="1200" u="none" cap="none" strike="noStrike">
                          <a:latin typeface="Times New Roman"/>
                          <a:ea typeface="Times New Roman"/>
                          <a:cs typeface="Times New Roman"/>
                          <a:sym typeface="Times New Roman"/>
                        </a:rPr>
                        <a:t>The server is now started you can see the message in terminal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project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project</a:t>
                      </a:r>
                      <a:r>
                        <a:rPr lang="en-US" sz="1050" u="none" cap="none" strike="noStrike">
                          <a:solidFill>
                            <a:srgbClr val="D4D4D4"/>
                          </a:solidFill>
                          <a:latin typeface="Consolas"/>
                          <a:ea typeface="Consolas"/>
                          <a:cs typeface="Consolas"/>
                          <a:sym typeface="Consolas"/>
                        </a:rPr>
                        <a:t>&gt;</a:t>
                      </a:r>
                      <a:r>
                        <a:rPr lang="en-US" sz="1050" u="none" cap="none" strike="noStrike">
                          <a:solidFill>
                            <a:srgbClr val="9CDCFE"/>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server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running</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point your browser to http://localhost:3000 and you will see the message “Hello User”.</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64" name="Google Shape;364;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5" name="Google Shape;365;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6" name="Google Shape;366;p47"/>
          <p:cNvGraphicFramePr/>
          <p:nvPr/>
        </p:nvGraphicFramePr>
        <p:xfrm>
          <a:off x="1066788" y="17952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Sending variables to EJS and show on frontend</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 want to send data from backend and use it in EJS file we can do this in the following manner:-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instead of user in our display.ejs file I want to specify the name of the user. We can send data where we are rendering the file. Eg:- res.render(‘display’,{variable_name:’value’});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Say the username is ‘Rahul’ then our code will be:-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'display'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CE9178"/>
                          </a:solidFill>
                          <a:latin typeface="Consolas"/>
                          <a:ea typeface="Consolas"/>
                          <a:cs typeface="Consolas"/>
                          <a:sym typeface="Consolas"/>
                        </a:rPr>
                        <a:t>'John'</a:t>
                      </a:r>
                      <a:r>
                        <a:rPr lang="en-US" sz="1050" u="none" cap="none" strike="noStrike">
                          <a:solidFill>
                            <a:srgbClr val="D4D4D4"/>
                          </a:solidFill>
                          <a:latin typeface="Consolas"/>
                          <a:ea typeface="Consolas"/>
                          <a:cs typeface="Consolas"/>
                          <a:sym typeface="Consolas"/>
                        </a:rPr>
                        <a:t>});</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AutoNum type="arabicPeriod"/>
                      </a:pPr>
                      <a:r>
                        <a:rPr lang="en-US" sz="1200" u="none" cap="none" strike="noStrike">
                          <a:latin typeface="Times New Roman"/>
                          <a:ea typeface="Times New Roman"/>
                          <a:cs typeface="Times New Roman"/>
                          <a:sym typeface="Times New Roman"/>
                        </a:rPr>
                        <a:t>And to display this on front end we write this user variable inside &lt;%= %&gt;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&lt;%= user%&gt;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C8C8C8"/>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restart the server and run the code again and on refreshing the page you will see Hello Rahul instead of Hello User.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Sending Arrays or Objects(JSON data)</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send any sort of data to the frontend. Suppose if I have a JSON data having an array named authors[] of author object having name and article, and I want to display it on frontend via a list, I can send an array to EJS and then loop through it and display the data.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this follow the given example:-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72" name="Google Shape;372;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3" name="Google Shape;373;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4" name="Google Shape;374;p48"/>
          <p:cNvGraphicFramePr/>
          <p:nvPr/>
        </p:nvGraphicFramePr>
        <p:xfrm>
          <a:off x="1018000" y="2195238"/>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"view engine"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authors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"Andrew"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"node.js"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"Brad"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"express.js"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"John"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"mongoose"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"display"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authors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server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"Node server is running.."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Routing</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static files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Templating</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Restful API</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Authentication and Authorization with JWT token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80" name="Google Shape;380;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1" name="Google Shape;381;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2" name="Google Shape;382;p49"/>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Copy and paste this code in your app.js file here I have created an array named “authors” and I have rendered it with the ejs file. Note:- you can send the data by assigning it to a variable{values: data} or directly{data} in direct case you can access it with data and by assigning it you can access it with whatever variable you have assigned in given example by values.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to access the author array in EJS follow the below EJS code:-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&lt;!</a:t>
                      </a:r>
                      <a:r>
                        <a:rPr lang="en-US" sz="1050" u="none" cap="none" strike="noStrike">
                          <a:solidFill>
                            <a:srgbClr val="4FC1FF"/>
                          </a:solidFill>
                          <a:latin typeface="Consolas"/>
                          <a:ea typeface="Consolas"/>
                          <a:cs typeface="Consolas"/>
                          <a:sym typeface="Consolas"/>
                        </a:rPr>
                        <a:t>DOCTYPE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html</a:t>
                      </a:r>
                      <a:r>
                        <a:rPr lang="en-US" sz="1050" u="none" cap="none" strike="noStrike">
                          <a:solidFill>
                            <a:srgbClr val="D4D4D4"/>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lang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charset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"UTF-8"</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"viewport"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"width=device-width, initial-scale=1.0"</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meta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http-equiv</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"X-UA-Compatible"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content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"ie=edge"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Document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Name Of Authors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h3</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 looping through authors array  --&gt;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 authors.forEach(function(author)</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 author.name %&gt;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ul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html</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88" name="Google Shape;388;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9" name="Google Shape;389;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0" name="Google Shape;390;p50"/>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In the above EJS code, we have used a forEach loop to iterate through “authors” array and to access data of authors array one by 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Save app.js and display.ejs with the following code and then run the code, now as you refresh the web page(http://localhost:3000) you will see the following output.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91" name="Google Shape;391;p50"/>
          <p:cNvPicPr preferRelativeResize="0"/>
          <p:nvPr/>
        </p:nvPicPr>
        <p:blipFill rotWithShape="1">
          <a:blip r:embed="rId3">
            <a:alphaModFix/>
          </a:blip>
          <a:srcRect b="0" l="0" r="0" t="0"/>
          <a:stretch/>
        </p:blipFill>
        <p:spPr>
          <a:xfrm>
            <a:off x="2759000" y="2470179"/>
            <a:ext cx="6362700" cy="341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397" name="Google Shape;397;p5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8" name="Google Shape;398;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9" name="Google Shape;399;p51"/>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REST API</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REST APIs are an industry-standard way for web services to send and receive data. They use HTTP request methods to facilitate the request-response cycle and typically transfer data using JSON, and more rarely - HTML, XML and other formats.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the sake of simplicity, we won't be using a database, so you don't need experience using one. We will use a simple JavaScript array to store our data instead.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What is a REST API?</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REST (Representational State Transfer) is a standard architecture for building and communicating with web services. It typically mandates resources on the web are represented in a text format (like JSON, HTML, or XML) and can be accessed or modified by a predetermined set of operations. Given that we typically build REST APIs to leverage with HTTP instead of other protocols, these operations correspond to HTTP methods like GET, POST, or PUT.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a collection of data, like books for example, there are a few actions we'll need to perform frequently, which boil down to - Create, Read, Update and Delete (also known as CRUD Functionality).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API (Application Programming Interface), as the name suggests, is an interface that defines the interaction between different software components. Web APIs define what requests can be made to a component (for example, an endpoint to get a list of books), how to make them (for example, a GET request), and their expected responses.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REST APIs, ExpressJS is one of the most popular HTTP server libraries for Node.js, which by default isn't as friendly for API development. Using Express, we simplify API development by abstracting away the boilerplate needed to set up a server, which makes development faster, more readable and simpler. You can spin up a prototype API in seconds and a couple of lines of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Although it's primary use was to simplify things with sensible defaults, it's highly customizable using functions called "middleware".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Even though we are only going to build a REST API in this guide, the ExpressJS framework is not limited to just that - hosting static files, performing server-side rendering, or even using it as a proxy server isn't uncommon and the sky's the limit with additional middleware.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05" name="Google Shape;405;p5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6" name="Google Shape;406;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7" name="Google Shape;407;p52"/>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HTTP Request Types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a few types of HTTP methods that we need to grasp before building a REST API. These are the methods that correspond to the CRUD tasks: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POST: Used to submit data, typically used to create new entities or edit already existing entities.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 Used to request data from the server, typically used to read data.</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PUT: Used to completely replace the resource with the submitted resource, typically used to update data.</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DELETE: Used to delete an entity from the server.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create a simple app to store information about books. In this app, we will store information about the ISBN of the book, title, author, published date, publisher and number of pages.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Naturally, the basic functionality of the API will be CRUD functionality. We'll want to be able to send requests to it to create, read, update and delete Book entities. Of course, an API may do much more than this - provide users with an enpoint to get statistical data, summaries, call other APIs, etc.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Non-CRUD functionalities are application-dependent, and based on your project's nature, you'll probably have other endpoints. However, practically no project can go without CRUD.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avoid making up book data - let's use a </a:t>
                      </a:r>
                      <a:r>
                        <a:rPr lang="en-US" sz="1200" u="sng" cap="none" strike="noStrike">
                          <a:solidFill>
                            <a:schemeClr val="hlink"/>
                          </a:solidFill>
                          <a:latin typeface="Times New Roman"/>
                          <a:ea typeface="Times New Roman"/>
                          <a:cs typeface="Times New Roman"/>
                          <a:sym typeface="Times New Roman"/>
                          <a:hlinkClick r:id="rId3"/>
                        </a:rPr>
                        <a:t>dataset</a:t>
                      </a:r>
                      <a:r>
                        <a:rPr lang="en-US" sz="1200" u="none" cap="none" strike="noStrike">
                          <a:latin typeface="Times New Roman"/>
                          <a:ea typeface="Times New Roman"/>
                          <a:cs typeface="Times New Roman"/>
                          <a:sym typeface="Times New Roman"/>
                        </a:rPr>
                        <a:t> from GitHub to get some sample details about books.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Setting Up the Project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let's initialize a new Node.js project: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Fill the requested information to your requirements - you don't have to fill all of the fields, but they're an easy way to set up identifiable data for a project. Fields like the name are much more relevant for publishing applications to the Node Package Manager, amongst other fields.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Alternatively, you can use the default settings by adding the -y flag to the call:</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13" name="Google Shape;413;p5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4" name="Google Shape;414;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15" name="Google Shape;415;p53"/>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Either way - you'll end up with a project with a package.json file. This is a json file that contains all the relevant metadata on your project and will look something along these lines by default: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"index.js"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"scripts"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"test"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"echo </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Error: no test specified</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&amp;&amp; exit 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"license"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"ISC"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"keywords"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"description"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"entry"/"main" of your application is the file to run to start the project correctly - usually your main script, and index.js by default.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Additionally, the version of your application and "scripts" are here! You can supply any number of custom commands in the "scripts" section, with a command associated to an alias. Here, the test alias is a wrapper for an echo statement.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You'd run the test of the application via:</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XYZ</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Desktop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echo</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"Error: no test specified"</a:t>
                      </a:r>
                      <a:r>
                        <a:rPr lang="en-US" sz="1050" u="none" cap="none" strike="noStrike">
                          <a:solidFill>
                            <a:srgbClr val="D4D4D4"/>
                          </a:solidFill>
                          <a:latin typeface="Consolas"/>
                          <a:ea typeface="Consolas"/>
                          <a:cs typeface="Consolas"/>
                          <a:sym typeface="Consolas"/>
                        </a:rPr>
                        <a:t> &amp;&amp; </a:t>
                      </a:r>
                      <a:r>
                        <a:rPr lang="en-US" sz="1050" u="none" cap="none" strike="noStrike">
                          <a:solidFill>
                            <a:srgbClr val="9CDCFE"/>
                          </a:solidFill>
                          <a:latin typeface="Consolas"/>
                          <a:ea typeface="Consolas"/>
                          <a:cs typeface="Consolas"/>
                          <a:sym typeface="Consolas"/>
                        </a:rPr>
                        <a:t>exit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8C8C8"/>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specified</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21" name="Google Shape;421;p5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2" name="Google Shape;422;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3" name="Google Shape;423;p54"/>
          <p:cNvGraphicFramePr/>
          <p:nvPr/>
        </p:nvGraphicFramePr>
        <p:xfrm>
          <a:off x="969225" y="16580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Oftentimes, there's a start alias that masks one or more processes that should be run when we want to start an application. In the basic form - we just run the index page with node: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"index.js"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"scripts"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"test"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"echo </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Error: no test specified</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&amp;&amp; exit 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"start"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"node index.js"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"license"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"ISC"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"keywords"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"description"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put any number of commands besides node index.js as the start script and when you run npm start - they'll all run: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XYZ</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Desktop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&gt; </a:t>
                      </a:r>
                      <a:r>
                        <a:rPr lang="en-US" sz="1050" u="none" cap="none" strike="noStrike">
                          <a:solidFill>
                            <a:srgbClr val="9CDCFE"/>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we only have one command in the starting script, it's functionally equivalent to just calling $ node index.js in the command line to start the application.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that you're familiar with the project, let's install Express!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29" name="Google Shape;429;p5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30" name="Google Shape;430;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1" name="Google Shape;431;p55"/>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save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new file is created in the directory, alongside a node_modules directory. The package-lock.json file keeps track of your dependencies and contains their versions and names: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"lockfileVersion"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"requires"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"dependencies"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"accepts"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"1.3.7"</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"resolved"</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"https://registry.npmjs.org/accepts/-/accepts-1.3.7.tgz"</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"integrity"</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"sha512-Il80Qs2WjYlJIBNzNkK6KYqlVMTbZLXgHx2oT0pU/fjRHyEp+PEfEPY0R3WCwAGVOtauxh1hOxNgIf5bv7dQpA=="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"requires"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"mime-types"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"~2.1.24"</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"negotiator"</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"0.6.2"</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37" name="Google Shape;437;p5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38" name="Google Shape;438;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9" name="Google Shape;439;p56"/>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node_modules directory actually hosts the code of the dependencies, and can get quite large very quickly. Just by installing Express, we've already got a hefty number of modules installed and tracked in the package-lock.json file.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modules are, factually, small so it's not an issue by any means. By using the package-lock.json file, another client can know which dependencies to download and which versions to use to correctly be able to start up your application.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doing version control with tools like Git - it's considered a good practice not to version the source code of the modules you use in the application. In practical terms - don't keep track or push node_modules to a repository. Others can download the dependencies based on the crucial package-lock.json which happens automatically when they run the application with npm.</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Creating a Simple Endpoint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start building a simple "Hello World" app. It'll have a single simple endpoint that just returns a message as a response to our request to get the home page.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let's create a file called hello-world.js. Then, let's import the Express framework within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Next, we'll want to instantiate the Express app:</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set our port: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45" name="Google Shape;445;p5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46" name="Google Shape;446;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47" name="Google Shape;447;p57"/>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port will be used a bit later, when we tell the app to listen to requests. These three lines are boilerplate - but the great thing is, that's all the boilerplate there 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create a simple GET endpoint right beneath the boilerplate. When a user hits the endpoint with a GET request, the message "Hello World, from express" will be returned (and rendered in the browser or displayed on the console).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We'd like to set it to be on the home page, so the URL for the endpoint is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 from 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 this point, let's start our clients: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 app listening on port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run the application and visit the only endpoint we have via our browser: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node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hello</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world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Hello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world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listening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53" name="Google Shape;453;p5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54" name="Google Shape;454;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455" name="Google Shape;455;p58"/>
          <p:cNvPicPr preferRelativeResize="0"/>
          <p:nvPr/>
        </p:nvPicPr>
        <p:blipFill rotWithShape="1">
          <a:blip r:embed="rId3">
            <a:alphaModFix/>
          </a:blip>
          <a:srcRect b="0" l="0" r="0" t="0"/>
          <a:stretch/>
        </p:blipFill>
        <p:spPr>
          <a:xfrm>
            <a:off x="2971800" y="2064356"/>
            <a:ext cx="5638800" cy="386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 hrs 20mins)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61" name="Google Shape;461;p5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62" name="Google Shape;462;p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63" name="Google Shape;463;p59"/>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technically a working API! Though, this endpoint doesn't really do much. Let's take a look at some common middleware that'll be useful for further work and create some more useful endpoints.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mentioned above - ExpressJS is a simple HTTP server and it does not come with a lot of features out of the box. Middleware act almost like extensions for the Express server and provide additional functionalities in the "middle" of a request. Many third-party extensions like morgan for logging, multer for handling file uploads, are used routinely.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now, to get started, we need to install a middleware called body-parser, which helps us decode the body from an HTTP request: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save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parser</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parses the body of the request and lets us react to it accordingly.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we are calling the API from different locations by hitting endpoints in the browser. We also have to install the CORS middleware.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not yet familiar with cross-origin resource sharing, it is okay for now. Let's just install the middleware and configure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install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save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cors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69" name="Google Shape;469;p6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70" name="Google Shape;470;p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71" name="Google Shape;471;p60"/>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Building a REST API with Node and Express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Adding Books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start building our app. Create a new file called book-api.js: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bodyParser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'body-parser'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3000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Where we will keep books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cors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Configuring body parser middleware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bodyParser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urlencoded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extended: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bodyParser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We will be coding here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 app listening on port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77" name="Google Shape;477;p6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78" name="Google Shape;478;p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79" name="Google Shape;479;p61"/>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we can configure body-parser by importing it and passing it to the app.use method, which enables it as middleware to the Express app instance.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will be using the books array to store our collection of books, simulating a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a few types of HTTP request body types. For an example, application/x-www-form-urlencoded is the default body type for forms, whereas application/json is something we'd use when requesting a resource using jQuery or backend REST client.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the body-parser middleware will be doing is grabbing the HTTP body, decoding the information, and appending it to the req.body. From there, we can easily retrieve the information from the form - in our case, a book's information.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Inside the app.post method let's add the book to the book array:</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Output the book to the console for debugging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 is added to the database'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85" name="Google Shape;485;p6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86" name="Google Shape;486;p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87" name="Google Shape;487;p62"/>
          <p:cNvGraphicFramePr/>
          <p:nvPr/>
        </p:nvGraphicFramePr>
        <p:xfrm>
          <a:off x="1018013" y="19781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create a simple HTML form with the fields: ISBN, title, author, published date, publisher, and number of pages in a new file, say new-book.html.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We'll be sending the data to the API using this HTML form's action attribute: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"container"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Create New Book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"http://localhost:3000/book"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"form-group"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"form-control"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"form-group"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"form-control"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&lt;!--Other fields--&gt;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"submit"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"btn btn-primary"</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Submit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493" name="Google Shape;493;p6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94" name="Google Shape;494;p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95" name="Google Shape;495;p63"/>
          <p:cNvGraphicFramePr/>
          <p:nvPr/>
        </p:nvGraphicFramePr>
        <p:xfrm>
          <a:off x="1018000" y="17777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our &lt;form&gt; tag's attribute corresponds to our endpoint and the information we send with the submit button is the information our method parses and adds to the array. Note that the method parameter is POST, just like in our API.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should see something like that when you open the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496" name="Google Shape;496;p63"/>
          <p:cNvPicPr preferRelativeResize="0"/>
          <p:nvPr/>
        </p:nvPicPr>
        <p:blipFill rotWithShape="1">
          <a:blip r:embed="rId3">
            <a:alphaModFix/>
          </a:blip>
          <a:srcRect b="0" l="0" r="0" t="0"/>
          <a:stretch/>
        </p:blipFill>
        <p:spPr>
          <a:xfrm>
            <a:off x="2410525" y="2430804"/>
            <a:ext cx="6811079" cy="384359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02" name="Google Shape;502;p6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03" name="Google Shape;503;p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04" name="Google Shape;504;p64"/>
          <p:cNvGraphicFramePr/>
          <p:nvPr/>
        </p:nvGraphicFramePr>
        <p:xfrm>
          <a:off x="1018000" y="17777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Clicking "Submit", we're greeted with the our applications console.log(book) statement: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'9781593275846'</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'Eloquent JavaScript, Second Edition'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'Marijn Haverbeke'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publish_date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'2014-12-14'</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publisher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 Starch 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numOfPages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'472'</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Please note that since we are using an array to store data we will lose them in our next app restart.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10" name="Google Shape;510;p6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11" name="Google Shape;511;p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12" name="Google Shape;512;p65"/>
          <p:cNvGraphicFramePr/>
          <p:nvPr/>
        </p:nvGraphicFramePr>
        <p:xfrm>
          <a:off x="1018000" y="17777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Clicking "Submit", we're greeted with the our applications console.log(book) statement: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'9781593275846'</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'Eloquent JavaScript, Second Edition'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'Marijn Haverbeke'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publish_date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'2014-12-14'</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publisher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 Starch 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numOfPages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'472'</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Please note that since we are using an array to store data we will lose them in our next app restart.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Getting All Books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create an endpoint to get all the books from the API:</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Restart the server. If the server is already running press Ctrl + C to stop it first. Add some books and open http://localhost:3000/books in your browser. You should see a JSON response with all the books that you've added.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create an HTML page to display these books in a user-friendly way.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time around, we'll create two files - book-list.html which we'll use as a template and a book-list.js file which will hold the logic to updating/deleting books and displaying them on the page: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start off with the template: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18" name="Google Shape;518;p6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19" name="Google Shape;519;p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20" name="Google Shape;520;p66"/>
          <p:cNvGraphicFramePr/>
          <p:nvPr/>
        </p:nvGraphicFramePr>
        <p:xfrm>
          <a:off x="976175" y="1777751"/>
          <a:ext cx="3000000" cy="3000000"/>
        </p:xfrm>
        <a:graphic>
          <a:graphicData uri="http://schemas.openxmlformats.org/drawingml/2006/table">
            <a:tbl>
              <a:tblPr>
                <a:noFill/>
                <a:tableStyleId>{011AB98A-B1B1-4AE7-9A49-AE1179A5C389}</a:tableStyleId>
              </a:tblPr>
              <a:tblGrid>
                <a:gridCol w="5098900"/>
                <a:gridCol w="5098900"/>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"container"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List of books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"books"</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"editBookModal"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tabindex</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"dialog"</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"modal-dialog"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"document"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"modal-content"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h5</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Edit Book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h5</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"close"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data-dismiss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aria-label</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"Close"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aria-hidden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"true"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&amp;times;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"modal-body"</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"editForm"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"form-group"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"form-control"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"form-group"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"form-control"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&lt;!--Other fields--&gt;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"submit"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"btn btn-primary"</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Submit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form</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&lt;!--Our JS file--&gt;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script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src</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"book-list.js"</a:t>
                      </a:r>
                      <a:r>
                        <a:rPr lang="en-US" sz="1050" u="none" cap="none" strike="noStrike">
                          <a:solidFill>
                            <a:srgbClr val="808080"/>
                          </a:solidFill>
                          <a:latin typeface="Consolas"/>
                          <a:ea typeface="Consolas"/>
                          <a:cs typeface="Consolas"/>
                          <a:sym typeface="Consolas"/>
                        </a:rPr>
                        <a:t>&gt;&lt;/</a:t>
                      </a:r>
                      <a:r>
                        <a:rPr lang="en-US" sz="1050" u="none" cap="none" strike="noStrike">
                          <a:solidFill>
                            <a:srgbClr val="569CD6"/>
                          </a:solidFill>
                          <a:latin typeface="Consolas"/>
                          <a:ea typeface="Consolas"/>
                          <a:cs typeface="Consolas"/>
                          <a:sym typeface="Consolas"/>
                        </a:rPr>
                        <a:t>script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26" name="Google Shape;526;p6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27" name="Google Shape;527;p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28" name="Google Shape;528;p67"/>
          <p:cNvGraphicFramePr/>
          <p:nvPr/>
        </p:nvGraphicFramePr>
        <p:xfrm>
          <a:off x="1018000" y="1777751"/>
          <a:ext cx="3000000" cy="3000000"/>
        </p:xfrm>
        <a:graphic>
          <a:graphicData uri="http://schemas.openxmlformats.org/drawingml/2006/table">
            <a:tbl>
              <a:tblPr>
                <a:noFill/>
                <a:tableStyleId>{011AB98A-B1B1-4AE7-9A49-AE1179A5C389}</a:tableStyleId>
              </a:tblPr>
              <a:tblGrid>
                <a:gridCol w="5078000"/>
                <a:gridCol w="50780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the template done, we can implement the actual logic to retrieve all books using browser-side JavaScript and our REST API:</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setEditModal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We will implement this later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deleteBook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We will implement this later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loadBooks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XMLHttpRequest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open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"http://localhost:3000/books"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responseText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of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 class="col-4"&gt;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 class="card"&gt;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 class="card-body"&gt;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&lt;h5 class="card-title"&gt;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&lt;/h5&gt;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&lt;h6 class="card-subtitle mb-2 text-muted"&gt;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&lt;/h6&gt;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&lt;div&gt;Author: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author</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&lt;div&gt;Publisher: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publisher</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&lt;div&gt;Number Of Pages: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numOfPages</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&lt;hr&gt;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&lt;button type="button" class="btn btn-danger"&gt;Delete&lt;/button&gt;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&lt;button types="button" class="btn btn-primary" data-toggle="modal"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data-target="#editBookModal" onClick="setEditModal(</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Edit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&lt;/button&gt;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&lt;/div&gt;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innerHTML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innerHTML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x</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loadBooks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34" name="Google Shape;534;p6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35" name="Google Shape;535;p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36" name="Google Shape;536;p68"/>
          <p:cNvGraphicFramePr/>
          <p:nvPr/>
        </p:nvGraphicFramePr>
        <p:xfrm>
          <a:off x="1018000" y="17777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above script, we are sending a GET request to the endpoint http://localhost:3000/books to retrieve the books and then creating a Bootstrap card for every book to display it. If everything is working correctly you should see something like this on your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537" name="Google Shape;537;p68"/>
          <p:cNvPicPr preferRelativeResize="0"/>
          <p:nvPr/>
        </p:nvPicPr>
        <p:blipFill rotWithShape="1">
          <a:blip r:embed="rId3">
            <a:alphaModFix/>
          </a:blip>
          <a:srcRect b="0" l="0" r="0" t="0"/>
          <a:stretch/>
        </p:blipFill>
        <p:spPr>
          <a:xfrm>
            <a:off x="2533638" y="2526711"/>
            <a:ext cx="7124700" cy="2438400"/>
          </a:xfrm>
          <a:prstGeom prst="rect">
            <a:avLst/>
          </a:prstGeom>
          <a:noFill/>
          <a:ln>
            <a:noFill/>
          </a:ln>
        </p:spPr>
      </p:pic>
      <p:sp>
        <p:nvSpPr>
          <p:cNvPr id="538" name="Google Shape;538;p68"/>
          <p:cNvSpPr txBox="1"/>
          <p:nvPr/>
        </p:nvSpPr>
        <p:spPr>
          <a:xfrm>
            <a:off x="1225700" y="5268025"/>
            <a:ext cx="98994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probably noticed the Edit and Create buttons and their respective methods. For now, let's leave them empty and implement them as we go.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18013" y="1814351"/>
          <a:ext cx="3000000" cy="3000000"/>
        </p:xfrm>
        <a:graphic>
          <a:graphicData uri="http://schemas.openxmlformats.org/drawingml/2006/table">
            <a:tbl>
              <a:tblPr>
                <a:noFill/>
                <a:tableStyleId>{011AB98A-B1B1-4AE7-9A49-AE1179A5C389}</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Routing</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Routing refers to determining how an application responds to a client request to a particular endpoint, which is a URI (or path) and a specific HTTP request method (GET, POST, and so 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Each route can have one or more handler functions, which are executed when the route is matched.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definition takes the following structure: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METHOD</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HANDLER</a:t>
                      </a: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app is an instance of express.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METHOD is an HTTP request method, in lowercase.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is a path on the server.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HANDLER is the function executed when the route is matched.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assumed that an instance of express named app is created and the server is running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examples illustrate defining simple routes.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Respond to POST request on the root route (/), the application’s home page: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'Got a POST 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9"/>
          <p:cNvSpPr txBox="1"/>
          <p:nvPr>
            <p:ph type="title"/>
          </p:nvPr>
        </p:nvSpPr>
        <p:spPr>
          <a:xfrm>
            <a:off x="1066788" y="2452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44" name="Google Shape;544;p6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45" name="Google Shape;545;p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46" name="Google Shape;546;p69"/>
          <p:cNvGraphicFramePr/>
          <p:nvPr/>
        </p:nvGraphicFramePr>
        <p:xfrm>
          <a:off x="1018000" y="100590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Retrieving a Book by ISBN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we'd like to display a specific book to the user, we'll need a way to retrieve it from the database (or the array, in our case). This is always done by a key specific to that entity. In most cases, each entity has a unique id that helps us identify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our case, each book has an ISBN which is unique by nature, so there's no need for another id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typically done by parsing the URL parameter for an id and searching for the book with the corresponding id.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an example, if the ISBN is 9781593275846 the URL would look like, </a:t>
                      </a:r>
                      <a:r>
                        <a:rPr lang="en-US" sz="1200" u="sng" cap="none" strike="noStrike">
                          <a:solidFill>
                            <a:schemeClr val="hlink"/>
                          </a:solidFill>
                          <a:latin typeface="Times New Roman"/>
                          <a:ea typeface="Times New Roman"/>
                          <a:cs typeface="Times New Roman"/>
                          <a:sym typeface="Times New Roman"/>
                          <a:hlinkClick r:id="rId3"/>
                        </a:rPr>
                        <a:t>http://localhost:3000/book/9781593275846</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Reading isbn from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we're introduced to parametrized URLs. Since the ISBN depends on the book, there's potentially an infinite number of endpoints here. By adding a colon (:) to the path, we can define a variable, mapped to the variable isbn. So, if a user visits localhost:3000/book/5 the isbn parameter will be 5.</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accept more than one parameter in your URL if it makes sense in your scenario. For example /image/:width/:height, and then you can get those parameters using req.params.width and req.params.height.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using our endpoint, we can retrieve a single book:</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Reading isbn from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Searching books for the isbn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of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Sending 404 when not found something is a good practice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404</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 not found'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0"/>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52" name="Google Shape;552;p7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53" name="Google Shape;553;p7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54" name="Google Shape;554;p70"/>
          <p:cNvGraphicFramePr/>
          <p:nvPr/>
        </p:nvGraphicFramePr>
        <p:xfrm>
          <a:off x="969225" y="17028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Again restart the server, add a new book, and open localhost/3000/{your_isbn} and the application will return the book's information.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Deleting Books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deleting entities, we typically delete them one by one to avoid big accidental data loss. To delete items, we use the HTTP DELETE method and specify a book using its ISBN number, just like how we retrieved it: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delete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Reading isbn from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Remove item from the books array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filter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 is deleted'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are using the app.delete method to accept DELETE requests. We have also used the array filter method to filter out the book with the relevant ISBN to remove it from the array.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implement the deleteBook method in the book-list.js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1"/>
          <p:cNvSpPr txBox="1"/>
          <p:nvPr>
            <p:ph type="title"/>
          </p:nvPr>
        </p:nvSpPr>
        <p:spPr>
          <a:xfrm>
            <a:off x="1066788" y="3706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60" name="Google Shape;560;p7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61" name="Google Shape;561;p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62" name="Google Shape;562;p71"/>
          <p:cNvGraphicFramePr/>
          <p:nvPr/>
        </p:nvGraphicFramePr>
        <p:xfrm>
          <a:off x="1018000" y="1022439"/>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deleteBook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XMLHttpRequest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open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"DELETE"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`http://localhost:3000/book/</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Reloading the 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reload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this method, we are sending the delete request when the button is pressed and reloading the page to display the changes.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Editing Books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Very similar to deleting entities, updating them requires us to snatch a specific one, based on the ISBN and then send either a POST or PUT HTTP call with the new information.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go back to our book-api.js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Reading isbn from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newBook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Remove item from the books array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&lt;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length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books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newBook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'Book is edited'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2"/>
          <p:cNvSpPr txBox="1"/>
          <p:nvPr>
            <p:ph type="title"/>
          </p:nvPr>
        </p:nvSpPr>
        <p:spPr>
          <a:xfrm>
            <a:off x="1018013" y="8332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68" name="Google Shape;568;p7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69" name="Google Shape;569;p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70" name="Google Shape;570;p72"/>
          <p:cNvGraphicFramePr/>
          <p:nvPr/>
        </p:nvGraphicFramePr>
        <p:xfrm>
          <a:off x="1129513" y="1905238"/>
          <a:ext cx="3000000" cy="3000000"/>
        </p:xfrm>
        <a:graphic>
          <a:graphicData uri="http://schemas.openxmlformats.org/drawingml/2006/table">
            <a:tbl>
              <a:tblPr>
                <a:noFill/>
                <a:tableStyleId>{011AB98A-B1B1-4AE7-9A49-AE1179A5C389}</a:tableStyleId>
              </a:tblPr>
              <a:tblGrid>
                <a:gridCol w="5078000"/>
                <a:gridCol w="507800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Upon sending a POST request, aimed at a specific ISBN, the adequate book is updated with new information.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we have already created the edit modal, we can use the setEditModal method to gather information about the book when "Edit" button is clicked.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will also set the form's action parameter with the clicked book's URL to send the request: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verify if the update function works, edit a book. The form should be filled with the existing information about the book. Change something and click "Submit" after which you should see a "Book is edited" message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setEditModal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Get information about the book using isbn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XMLHttpRequest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open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`http://localhost:3000/book/</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xhttp</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responseText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publisher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publish_date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numOfPages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 </a:t>
                      </a:r>
                      <a:r>
                        <a:rPr lang="en-US" sz="1050" u="none" cap="none" strike="noStrike">
                          <a:solidFill>
                            <a:srgbClr val="4FC1FF"/>
                          </a:solidFill>
                          <a:latin typeface="Consolas"/>
                          <a:ea typeface="Consolas"/>
                          <a:cs typeface="Consolas"/>
                          <a:sym typeface="Consolas"/>
                        </a:rPr>
                        <a:t>book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Filling information about the book in the form inside the modal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title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'publisher'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publisher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'publish_date'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publish_date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'numOfPages'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numOfPages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Setting up the action url for the book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'editForm'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`http://localhost:3000/book/</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isbn</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3"/>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76" name="Google Shape;576;p7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77" name="Google Shape;577;p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78" name="Google Shape;578;p73"/>
          <p:cNvGraphicFramePr/>
          <p:nvPr/>
        </p:nvGraphicFramePr>
        <p:xfrm>
          <a:off x="1197825" y="2132313"/>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Authentication and Authorization with JWT token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JSON Web Tokens (JWT) have been introduced as a method of secure communication between two parties.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Although it was meant for any secure communication, JWT is mainly associated with authentication and authorization.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sample JWT token looks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eyJhbGciOiJIUzI1NiIsInR5cCI6IkpXVCJ9</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eyJzdWIiOiIxMjM0NTY3ODkwIiwibmFtZSI6IkpvaG4gRG9lIiwiaWF0Ijo…</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Which is constructed as–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HMACSHA256</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base64UrlEncode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base64UrlEncode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your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256</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bit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secret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first part is base64 encoded header, which looks like this when decoded</a:t>
                      </a:r>
                      <a:endParaRPr sz="1050" u="none" cap="none" strike="noStrike">
                        <a:solidFill>
                          <a:srgbClr val="DCDCAA"/>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"alg"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"HS256"</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"typ"</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"JWT"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4"/>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84" name="Google Shape;584;p7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85" name="Google Shape;585;p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586" name="Google Shape;586;p74"/>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basically contains the algorithm type, which is HMAC SHA 256, and token type, which is JWT.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second part contains base64 encoded JSON data that is being exchanged (mostly a few user details in the case of authentication), which in our token looks like this,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"sub"</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"1234567890"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"John Doe"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1516239022</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third part is a signature to verify that the token is legit and information has not been changed.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recommended to not include any sensitive data in JWT like user password.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play around with JWT visit </a:t>
                      </a:r>
                      <a:r>
                        <a:rPr lang="en-US" sz="1200" u="sng" cap="none" strike="noStrike">
                          <a:solidFill>
                            <a:schemeClr val="hlink"/>
                          </a:solidFill>
                          <a:latin typeface="Times New Roman"/>
                          <a:ea typeface="Times New Roman"/>
                          <a:cs typeface="Times New Roman"/>
                          <a:sym typeface="Times New Roman"/>
                          <a:hlinkClick r:id="rId3"/>
                        </a:rPr>
                        <a:t>jwt.io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Below is a working diagram of JWT authentication and authorization.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5"/>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592" name="Google Shape;592;p7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593" name="Google Shape;593;p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C:\Users\ST\AppData\Local\Microsoft\Windows\INetCache\Content.Word\image.png" id="594" name="Google Shape;594;p75"/>
          <p:cNvPicPr preferRelativeResize="0"/>
          <p:nvPr/>
        </p:nvPicPr>
        <p:blipFill rotWithShape="1">
          <a:blip r:embed="rId3">
            <a:alphaModFix/>
          </a:blip>
          <a:srcRect b="0" l="0" r="0" t="0"/>
          <a:stretch/>
        </p:blipFill>
        <p:spPr>
          <a:xfrm>
            <a:off x="1985125" y="2070649"/>
            <a:ext cx="7656749" cy="3917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6"/>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00" name="Google Shape;600;p7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01" name="Google Shape;601;p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02" name="Google Shape;602;p76"/>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the client sends a login request with login credentials (mainly username, email, password), then on the server side we check if the given login credentials are correct. If so, we generate a signed JWT token with user info and send it back to the client.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After the user is logged in, a data request is sent by the client with a signed JWT token (to inform the server who is asking for data). On the server side we check if the provided JWT is valid, then we check if the user is allowed to see the data that was requested (this step is known as authorization). We send the data if both steps check out, otherwise we send an error message.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implement this.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your project folder, open it, and then open the terminal (git bash if you are using Windows) at that location and run.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y</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file with name app.js (this is our main server file). Now we will install some node packages required for this tutorial.</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Express (framework to design API)</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Mongoose (to manage MongoDB database)</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jsonwebtoken (for JWT tokens)</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dotenv (store and access environment variables)</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bcrypt (to encrypt the password)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install packages run: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jsonwebtoken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bcrypt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dotenv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save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7"/>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08" name="Google Shape;608;p7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09" name="Google Shape;609;p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10" name="Google Shape;610;p77"/>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need to install dev dependency nodemon to make our work easier (it reruns the application when we make changes to it).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install nodemon run: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nodemon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open package.json and change the main file to app.js (as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"jwt-authentication"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"version"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"description"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"main"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"scripts"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"test"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"echo </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Error: no test specified</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&amp;&amp; exit 1"</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"keywords"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"author"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"license"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"ISC"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"dependencies"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"bcrypt"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"^5.0.1"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E9178"/>
                          </a:solidFill>
                          <a:latin typeface="Consolas"/>
                          <a:ea typeface="Consolas"/>
                          <a:cs typeface="Consolas"/>
                          <a:sym typeface="Consolas"/>
                        </a:rPr>
                        <a:t>"dotenv"</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"^10.0.0"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"^4.17.1"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"jsonwebtoken"</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"^8.5.1"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"mongoose"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"^6.0.7"</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"devDependencies"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"nodemon"</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"^2.0.12"</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8"/>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16" name="Google Shape;616;p7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17" name="Google Shape;617;p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18" name="Google Shape;618;p78"/>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open app.js and write the code given: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"dotenv"</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application/json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application/x-www-form-urlencoded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urlencoded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extended: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//setup server to listen on port 8080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env</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8080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is live on port 8080"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create file with the name “.env”, we will store environment passwords in it in the given form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8080</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18013" y="18143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Respond to a PUT request to the /user route: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'Got a PUT request at /user'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Respond to a DELETE request to the /user route: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delete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'Got a DELETE request at /user'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Routing refers to how an application’s endpoints (URIs) respond to client requests.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define routing using methods of the Express app object that correspond to HTTP methods; for example, app.get() to handle GET requests and app.post to handle POST requests. For a full list, see </a:t>
                      </a:r>
                      <a:r>
                        <a:rPr lang="en-US" sz="1200" u="sng" cap="none" strike="noStrike">
                          <a:solidFill>
                            <a:schemeClr val="hlink"/>
                          </a:solidFill>
                          <a:latin typeface="Times New Roman"/>
                          <a:ea typeface="Times New Roman"/>
                          <a:cs typeface="Times New Roman"/>
                          <a:sym typeface="Times New Roman"/>
                          <a:hlinkClick r:id="rId3"/>
                        </a:rPr>
                        <a:t>app.METHOD</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use </a:t>
                      </a:r>
                      <a:r>
                        <a:rPr lang="en-US" sz="1200" u="sng" cap="none" strike="noStrike">
                          <a:solidFill>
                            <a:schemeClr val="hlink"/>
                          </a:solidFill>
                          <a:latin typeface="Times New Roman"/>
                          <a:ea typeface="Times New Roman"/>
                          <a:cs typeface="Times New Roman"/>
                          <a:sym typeface="Times New Roman"/>
                          <a:hlinkClick r:id="rId4"/>
                        </a:rPr>
                        <a:t>app.all()</a:t>
                      </a:r>
                      <a:r>
                        <a:rPr lang="en-US" sz="1200" u="none" cap="none" strike="noStrike">
                          <a:latin typeface="Times New Roman"/>
                          <a:ea typeface="Times New Roman"/>
                          <a:cs typeface="Times New Roman"/>
                          <a:sym typeface="Times New Roman"/>
                        </a:rPr>
                        <a:t> to handle all HTTP methods and </a:t>
                      </a:r>
                      <a:r>
                        <a:rPr lang="en-US" sz="1200" u="sng" cap="none" strike="noStrike">
                          <a:solidFill>
                            <a:schemeClr val="hlink"/>
                          </a:solidFill>
                          <a:latin typeface="Times New Roman"/>
                          <a:ea typeface="Times New Roman"/>
                          <a:cs typeface="Times New Roman"/>
                          <a:sym typeface="Times New Roman"/>
                          <a:hlinkClick r:id="rId5"/>
                        </a:rPr>
                        <a:t>app.use()</a:t>
                      </a:r>
                      <a:r>
                        <a:rPr lang="en-US" sz="1200" u="none" cap="none" strike="noStrike">
                          <a:latin typeface="Times New Roman"/>
                          <a:ea typeface="Times New Roman"/>
                          <a:cs typeface="Times New Roman"/>
                          <a:sym typeface="Times New Roman"/>
                        </a:rPr>
                        <a:t> to specify middleware as the callback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routing methods specify a callback function (sometimes called “handler functions”) called when the application receives a request to the specified route (endpoint) and HTTP method. In other words, the application “listens” for requests that match the specified route(s) and method(s), and when it detects a match, it calls the specified callback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fact, the routing methods can have more than one callback function as arguments. With multiple callback functions, it is important to provide next as an argument to the callback function and then call next() within the body of the function to hand off control to the next callback.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9"/>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24" name="Google Shape;624;p7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25" name="Google Shape;625;p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26" name="Google Shape;626;p79"/>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Open terminal and run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nodemon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js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will see something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627" name="Google Shape;627;p79"/>
          <p:cNvPicPr preferRelativeResize="0"/>
          <p:nvPr/>
        </p:nvPicPr>
        <p:blipFill rotWithShape="1">
          <a:blip r:embed="rId3">
            <a:alphaModFix/>
          </a:blip>
          <a:srcRect b="0" l="0" r="0" t="0"/>
          <a:stretch/>
        </p:blipFill>
        <p:spPr>
          <a:xfrm>
            <a:off x="2847975" y="3219968"/>
            <a:ext cx="5762625" cy="16192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0"/>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33" name="Google Shape;633;p8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34" name="Google Shape;634;p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35" name="Google Shape;635;p80"/>
          <p:cNvGraphicFramePr/>
          <p:nvPr/>
        </p:nvGraphicFramePr>
        <p:xfrm>
          <a:off x="1183900" y="1937963"/>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will set up MongoDB now.</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Start MongoDB on a separate terminal by running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sudo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systemctl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mongod</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Run mongosh.exe on cmd (in administrator mode) in the case of Windows.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come back to app.js and modify app.js to connect to the database as given: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//Connect to database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"mongodb://localhost:27017/usersdb"</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useUnifiedTopology:</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useNewUrlParser: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"connected to db"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'unhandledRejection'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'unhandledRejection'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application/json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application/x-www-form-urlencoded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urlencoded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extended: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//setup server to listen on port 8080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env</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8080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is live on port 8080"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1"/>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41" name="Google Shape;641;p8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42" name="Google Shape;642;p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43" name="Google Shape;643;p81"/>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try and catch block tries to connect to mongodb running on port 27017 and outputs connected to the database, if connection is successful. Otherwise, catch block will run, which catches the error. In this block handleError block tries to resolve error, if it is still left unresolved next function process.on() outputs error on the terminal.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are connected to the database, so let’s create our user schema.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remaining needed files and folders as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descr="image" id="644" name="Google Shape;644;p81"/>
          <p:cNvPicPr preferRelativeResize="0"/>
          <p:nvPr/>
        </p:nvPicPr>
        <p:blipFill rotWithShape="1">
          <a:blip r:embed="rId3">
            <a:alphaModFix/>
          </a:blip>
          <a:srcRect b="0" l="0" r="0" t="0"/>
          <a:stretch/>
        </p:blipFill>
        <p:spPr>
          <a:xfrm>
            <a:off x="4780175" y="3312264"/>
            <a:ext cx="2143125" cy="27527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2"/>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50" name="Google Shape;650;p8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51" name="Google Shape;651;p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52" name="Google Shape;652;p82"/>
          <p:cNvGraphicFramePr/>
          <p:nvPr/>
        </p:nvGraphicFramePr>
        <p:xfrm>
          <a:off x="1183900" y="1881413"/>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Open models/user.js (user.js file in models folder) and write the given code.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Schema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Schema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 User Schema</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userSchema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Schema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type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String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required: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"fullname not provided "</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type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String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unique: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"email already exists in database!"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lowercase: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trim:</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required: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"email not provided"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validate: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validator</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16969"/>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\s@</a:t>
                      </a:r>
                      <a:r>
                        <a:rPr lang="en-US" sz="1050" u="none" cap="none" strike="noStrike">
                          <a:solidFill>
                            <a:srgbClr val="CE9178"/>
                          </a:solidFill>
                          <a:latin typeface="Consolas"/>
                          <a:ea typeface="Consolas"/>
                          <a:cs typeface="Consolas"/>
                          <a:sym typeface="Consolas"/>
                        </a:rPr>
                        <a:t>]</a:t>
                      </a:r>
                      <a:r>
                        <a:rPr lang="en-US" sz="1050" u="none" cap="none" strike="noStrike">
                          <a:solidFill>
                            <a:srgbClr val="D7BA7D"/>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\s@</a:t>
                      </a:r>
                      <a:r>
                        <a:rPr lang="en-US" sz="1050" u="none" cap="none" strike="noStrike">
                          <a:solidFill>
                            <a:srgbClr val="CE9178"/>
                          </a:solidFill>
                          <a:latin typeface="Consolas"/>
                          <a:ea typeface="Consolas"/>
                          <a:cs typeface="Consolas"/>
                          <a:sym typeface="Consolas"/>
                        </a:rPr>
                        <a:t>]</a:t>
                      </a:r>
                      <a:r>
                        <a:rPr lang="en-US" sz="1050" u="none" cap="none" strike="noStrike">
                          <a:solidFill>
                            <a:srgbClr val="D7BA7D"/>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\s@</a:t>
                      </a:r>
                      <a:r>
                        <a:rPr lang="en-US" sz="1050" u="none" cap="none" strike="noStrike">
                          <a:solidFill>
                            <a:srgbClr val="CE9178"/>
                          </a:solidFill>
                          <a:latin typeface="Consolas"/>
                          <a:ea typeface="Consolas"/>
                          <a:cs typeface="Consolas"/>
                          <a:sym typeface="Consolas"/>
                        </a:rPr>
                        <a:t>]</a:t>
                      </a:r>
                      <a:r>
                        <a:rPr lang="en-US" sz="1050" u="none" cap="none" strike="noStrike">
                          <a:solidFill>
                            <a:srgbClr val="D7BA7D"/>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t>
                      </a:r>
                      <a:r>
                        <a:rPr lang="en-US" sz="1050" u="none" cap="none" strike="noStrike">
                          <a:solidFill>
                            <a:srgbClr val="D16969"/>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test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'{VALUE} is not a valid email!'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role: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type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String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enum: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"normal"</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"admin"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required: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"Please specify user role"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password: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type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String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required: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created: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type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default</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Date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now</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model</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userSchema</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3"/>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58" name="Google Shape;658;p8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59" name="Google Shape;659;p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60" name="Google Shape;660;p83"/>
          <p:cNvGraphicFramePr/>
          <p:nvPr/>
        </p:nvGraphicFramePr>
        <p:xfrm>
          <a:off x="1183900" y="2132313"/>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are creating user schema with the fields email, password, fullName, role, and time of creation of the user. We are also validating email with validator function.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will create controllers for signup and signin. Open auth.controller.js file in the controllers folder and write the code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4"/>
          <p:cNvSpPr txBox="1"/>
          <p:nvPr>
            <p:ph type="title"/>
          </p:nvPr>
        </p:nvSpPr>
        <p:spPr>
          <a:xfrm>
            <a:off x="1018000" y="10815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66" name="Google Shape;666;p8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67" name="Google Shape;667;p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68" name="Google Shape;668;p84"/>
          <p:cNvGraphicFramePr/>
          <p:nvPr/>
        </p:nvGraphicFramePr>
        <p:xfrm>
          <a:off x="1183875" y="1839613"/>
          <a:ext cx="3000000" cy="3000000"/>
        </p:xfrm>
        <a:graphic>
          <a:graphicData uri="http://schemas.openxmlformats.org/drawingml/2006/table">
            <a:tbl>
              <a:tblPr>
                <a:noFill/>
                <a:tableStyleId>{011AB98A-B1B1-4AE7-9A49-AE1179A5C389}</a:tableStyleId>
              </a:tblPr>
              <a:tblGrid>
                <a:gridCol w="3389975"/>
                <a:gridCol w="3389975"/>
                <a:gridCol w="3389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jwt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"jsonwebtoken"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bcrypt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"bcrypt"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"../models/user"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signup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role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password: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bcrypt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hashSync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password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8</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save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500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else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"User Registered successfully"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signin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findOne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email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exec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500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404</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"User Not found."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//comparing passwords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passwordIsValid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bcrypt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compareSync</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password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password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checking if password was valid and send response accordingly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passwordIsValid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401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accessToken: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"Invalid Password!"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//signing token with user 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token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jwt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sign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env</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API_SECRET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expiresIn: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86400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//responding to client request with user profile success message and  access token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200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_id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email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fullName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"Login successfull"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accessToken: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token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5"/>
          <p:cNvSpPr txBox="1"/>
          <p:nvPr>
            <p:ph type="title"/>
          </p:nvPr>
        </p:nvSpPr>
        <p:spPr>
          <a:xfrm>
            <a:off x="1066800" y="6568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74" name="Google Shape;674;p8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75" name="Google Shape;675;p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76" name="Google Shape;676;p85"/>
          <p:cNvGraphicFramePr/>
          <p:nvPr/>
        </p:nvGraphicFramePr>
        <p:xfrm>
          <a:off x="1128125" y="1465864"/>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above code we are importing jsonwebtoken, bcrypt, and the user model we created.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we have defined signup controller which creates the user in the database with info provided in the request body. Here we are using bcrypt to hash our password before storing it in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we have defined signin controller which takes the user and password from the request body, checks if the user with that email exists, and if not, it responds with an error message. It will compare passwords and if the password is wrong it will respond with an error message. Otherwise it creates a JWT token with user-id and responds with a user profile success message and access token.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Notice that we have used process.env.API_SECRET while signing JWT, make sure you declare this variable in the .env file. Mine looks like this:</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000"/>
                        <a:buFont typeface="Arial"/>
                        <a:buNone/>
                      </a:pPr>
                      <a:r>
                        <a:rPr b="1" lang="en-US" sz="1000" u="none" cap="none" strike="noStrike"/>
                        <a:t>PORT=8080</a:t>
                      </a:r>
                      <a:endParaRPr b="1" sz="1000" u="none" cap="none" strike="noStrike"/>
                    </a:p>
                    <a:p>
                      <a:pPr indent="0" lvl="0" marL="457200" marR="0" rtl="0" algn="l">
                        <a:lnSpc>
                          <a:spcPct val="100000"/>
                        </a:lnSpc>
                        <a:spcBef>
                          <a:spcPts val="0"/>
                        </a:spcBef>
                        <a:spcAft>
                          <a:spcPts val="0"/>
                        </a:spcAft>
                        <a:buClr>
                          <a:srgbClr val="000000"/>
                        </a:buClr>
                        <a:buSzPts val="1000"/>
                        <a:buFont typeface="Arial"/>
                        <a:buNone/>
                      </a:pPr>
                      <a:r>
                        <a:rPr b="1" lang="en-US" sz="1000" u="none" cap="none" strike="noStrike"/>
                        <a:t>API_SECRET=This_is_very_secret_string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define API routes where we will utilize these controllers. Open user.js file in the routes folder and write down the code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var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signup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signin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"../controllers/auth.controller.js"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"/register"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signup</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"/login"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signin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6"/>
          <p:cNvSpPr txBox="1"/>
          <p:nvPr>
            <p:ph type="title"/>
          </p:nvPr>
        </p:nvSpPr>
        <p:spPr>
          <a:xfrm>
            <a:off x="1066800" y="6568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82" name="Google Shape;682;p8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83" name="Google Shape;683;p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84" name="Google Shape;684;p86"/>
          <p:cNvGraphicFramePr/>
          <p:nvPr/>
        </p:nvGraphicFramePr>
        <p:xfrm>
          <a:off x="1066800" y="1465864"/>
          <a:ext cx="3000000" cy="3000000"/>
        </p:xfrm>
        <a:graphic>
          <a:graphicData uri="http://schemas.openxmlformats.org/drawingml/2006/table">
            <a:tbl>
              <a:tblPr>
                <a:noFill/>
                <a:tableStyleId>{011AB98A-B1B1-4AE7-9A49-AE1179A5C389}</a:tableStyleId>
              </a:tblPr>
              <a:tblGrid>
                <a:gridCol w="5115625"/>
                <a:gridCol w="5115625"/>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need to import this route in app.js and use it. Modify your app.js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userRoutes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"./routes/user"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//Connect to database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mongoose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"mongodb://localhost:27017/usersdb"</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useUnifiedTopology:</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useNewUrlParser: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"connected to db"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on</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'unhandledRejection'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'unhandledRejection'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application/json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requests of content-type - application/x-www-form-urlencoded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urlencoded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extended: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//using user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use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userRoutes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//setup server to listen on port 8080</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env</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8080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"Server is live on port 8080"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7"/>
          <p:cNvSpPr txBox="1"/>
          <p:nvPr>
            <p:ph type="title"/>
          </p:nvPr>
        </p:nvSpPr>
        <p:spPr>
          <a:xfrm>
            <a:off x="1066800" y="6568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90" name="Google Shape;690;p8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91" name="Google Shape;691;p8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92" name="Google Shape;692;p87"/>
          <p:cNvGraphicFramePr/>
          <p:nvPr/>
        </p:nvGraphicFramePr>
        <p:xfrm>
          <a:off x="1128125" y="1278164"/>
          <a:ext cx="3000000" cy="3000000"/>
        </p:xfrm>
        <a:graphic>
          <a:graphicData uri="http://schemas.openxmlformats.org/drawingml/2006/table">
            <a:tbl>
              <a:tblPr>
                <a:noFill/>
                <a:tableStyleId>{011AB98A-B1B1-4AE7-9A49-AE1179A5C389}</a:tableStyleId>
              </a:tblPr>
              <a:tblGrid>
                <a:gridCol w="10169900"/>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have covered user registration (signup) and authentication.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implement authorization. For this we will implement a middleware function and we will use it while defining the endpoint which will require authorization. Open authJWT.js in middleware and write code as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jwt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"jsonwebtoken"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"../models/user"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verifyToken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headers</a:t>
                      </a:r>
                      <a:r>
                        <a:rPr lang="en-US" sz="1050" u="none" cap="none" strike="noStrike">
                          <a:solidFill>
                            <a:srgbClr val="D4D4D4"/>
                          </a:solidFill>
                          <a:latin typeface="Consolas"/>
                          <a:ea typeface="Consolas"/>
                          <a:cs typeface="Consolas"/>
                          <a:sym typeface="Consolas"/>
                        </a:rPr>
                        <a:t> &amp;&amp;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authorization</a:t>
                      </a:r>
                      <a:r>
                        <a:rPr lang="en-US" sz="1050" u="none" cap="none" strike="noStrike">
                          <a:solidFill>
                            <a:srgbClr val="D4D4D4"/>
                          </a:solidFill>
                          <a:latin typeface="Consolas"/>
                          <a:ea typeface="Consolas"/>
                          <a:cs typeface="Consolas"/>
                          <a:sym typeface="Consolas"/>
                        </a:rPr>
                        <a:t> &amp;&amp;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authorization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split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'JWT'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jwt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verify</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headers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authorization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split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 '</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process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env</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API_SECRET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decode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undefined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findOne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_id: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decode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exec</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500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else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else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undefined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verifyToken</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8"/>
          <p:cNvSpPr txBox="1"/>
          <p:nvPr>
            <p:ph type="title"/>
          </p:nvPr>
        </p:nvSpPr>
        <p:spPr>
          <a:xfrm>
            <a:off x="1066800" y="6568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698" name="Google Shape;698;p8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699" name="Google Shape;699;p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700" name="Google Shape;700;p88"/>
          <p:cNvGraphicFramePr/>
          <p:nvPr/>
        </p:nvGraphicFramePr>
        <p:xfrm>
          <a:off x="1011050" y="1497001"/>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we defined a get route /hiddencontent which will check if you have a valid token. If you are admin it will send a congratulations message, otherwise it will send an unauthorised error message.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test our API, fire up Postman and create a POST request to create a user as given below.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descr="image" id="701" name="Google Shape;701;p88"/>
          <p:cNvPicPr preferRelativeResize="0"/>
          <p:nvPr/>
        </p:nvPicPr>
        <p:blipFill rotWithShape="1">
          <a:blip r:embed="rId3">
            <a:alphaModFix/>
          </a:blip>
          <a:srcRect b="0" l="0" r="0" t="0"/>
          <a:stretch/>
        </p:blipFill>
        <p:spPr>
          <a:xfrm>
            <a:off x="3304475" y="2228500"/>
            <a:ext cx="5583042" cy="412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8000" y="16749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code is an example of a very basic route.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require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express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respond with "hello world" when a GET request is made to the homepage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FC1FF"/>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'hello world'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Route methods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route method is derived from one of the HTTP methods, and is attached to an instance of the express class.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code is an example of routes that are defined for the GET and the POST methods to the root of the app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GET method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'GET request to the homepage'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POST method route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 request to the homepage'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Express supports methods that correspond to all HTTP request methods: get, post, and so on. For a full list, see app.METHOD.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is a special routing method, app.all(), used to load middleware functions at a path for all HTTP request methods. For example, the following handler is executed for requests to the route “/secret” whether using GET, POST, PUT, DELETE, or any other HTTP request method supported in the </a:t>
                      </a:r>
                      <a:r>
                        <a:rPr lang="en-US" sz="1200" u="sng" cap="none" strike="noStrike">
                          <a:solidFill>
                            <a:schemeClr val="hlink"/>
                          </a:solidFill>
                          <a:latin typeface="Times New Roman"/>
                          <a:ea typeface="Times New Roman"/>
                          <a:cs typeface="Times New Roman"/>
                          <a:sym typeface="Times New Roman"/>
                          <a:hlinkClick r:id="rId3"/>
                        </a:rPr>
                        <a:t>http module</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9"/>
          <p:cNvSpPr txBox="1"/>
          <p:nvPr>
            <p:ph type="title"/>
          </p:nvPr>
        </p:nvSpPr>
        <p:spPr>
          <a:xfrm>
            <a:off x="1066800" y="5685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707" name="Google Shape;707;p8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708" name="Google Shape;708;p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709" name="Google Shape;709;p89"/>
          <p:cNvGraphicFramePr/>
          <p:nvPr/>
        </p:nvGraphicFramePr>
        <p:xfrm>
          <a:off x="1011050" y="1289164"/>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test the login route. Create a POST route as given: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descr="image" id="710" name="Google Shape;710;p89"/>
          <p:cNvPicPr preferRelativeResize="0"/>
          <p:nvPr/>
        </p:nvPicPr>
        <p:blipFill rotWithShape="1">
          <a:blip r:embed="rId3">
            <a:alphaModFix/>
          </a:blip>
          <a:srcRect b="0" l="0" r="0" t="0"/>
          <a:stretch/>
        </p:blipFill>
        <p:spPr>
          <a:xfrm>
            <a:off x="3330475" y="1665881"/>
            <a:ext cx="5925199" cy="469046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0"/>
          <p:cNvSpPr txBox="1"/>
          <p:nvPr>
            <p:ph type="title"/>
          </p:nvPr>
        </p:nvSpPr>
        <p:spPr>
          <a:xfrm>
            <a:off x="1122550" y="958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716" name="Google Shape;716;p9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717" name="Google Shape;717;p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718" name="Google Shape;718;p90"/>
          <p:cNvGraphicFramePr/>
          <p:nvPr/>
        </p:nvGraphicFramePr>
        <p:xfrm>
          <a:off x="1011050" y="1874588"/>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shows that both register and signup are working fine.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test /hiddencontent. Create a GET request as follows,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descr="image" id="719" name="Google Shape;719;p90"/>
          <p:cNvPicPr preferRelativeResize="0"/>
          <p:nvPr/>
        </p:nvPicPr>
        <p:blipFill rotWithShape="1">
          <a:blip r:embed="rId3">
            <a:alphaModFix/>
          </a:blip>
          <a:srcRect b="0" l="0" r="0" t="0"/>
          <a:stretch/>
        </p:blipFill>
        <p:spPr>
          <a:xfrm>
            <a:off x="2103850" y="2966824"/>
            <a:ext cx="7505700" cy="25336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1"/>
          <p:cNvSpPr txBox="1"/>
          <p:nvPr>
            <p:ph type="title"/>
          </p:nvPr>
        </p:nvSpPr>
        <p:spPr>
          <a:xfrm>
            <a:off x="1122550" y="958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725" name="Google Shape;725;p9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726" name="Google Shape;726;p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727" name="Google Shape;727;p91"/>
          <p:cNvGraphicFramePr/>
          <p:nvPr/>
        </p:nvGraphicFramePr>
        <p:xfrm>
          <a:off x="1011050" y="1874588"/>
          <a:ext cx="3000000" cy="3000000"/>
        </p:xfrm>
        <a:graphic>
          <a:graphicData uri="http://schemas.openxmlformats.org/drawingml/2006/table">
            <a:tbl>
              <a:tblPr>
                <a:noFill/>
                <a:tableStyleId>{011AB98A-B1B1-4AE7-9A49-AE1179A5C389}</a:tableStyleId>
              </a:tblPr>
              <a:tblGrid>
                <a:gridCol w="5084950"/>
                <a:gridCol w="5084950"/>
              </a:tblGrid>
              <a:tr h="33620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Make sure you write the value of the authorization token as JWT [JWT_TOKEN].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will get response as,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successfully completed authentication and authorization with JWT.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bl>
          </a:graphicData>
        </a:graphic>
      </p:graphicFrame>
      <p:pic>
        <p:nvPicPr>
          <p:cNvPr descr="image" id="728" name="Google Shape;728;p91"/>
          <p:cNvPicPr preferRelativeResize="0"/>
          <p:nvPr/>
        </p:nvPicPr>
        <p:blipFill rotWithShape="1">
          <a:blip r:embed="rId3">
            <a:alphaModFix/>
          </a:blip>
          <a:srcRect b="0" l="0" r="0" t="0"/>
          <a:stretch/>
        </p:blipFill>
        <p:spPr>
          <a:xfrm>
            <a:off x="2382650" y="2944286"/>
            <a:ext cx="6715125" cy="20478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2"/>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734" name="Google Shape;734;p9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735" name="Google Shape;735;p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8000" y="16749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all</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'/secret'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'Accessing the secret section ...'</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next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pass control to the next handler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Route paths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Route paths, in combination with a request method, define the endpoints at which requests can be made. Route paths can be strings, string patterns, or regular expressions.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characters ?, +, *, and () are subsets of their regular expression counterparts. The hyphen (-) and the dot (.) are interpreted literally by string-based paths.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need to use the dollar character ($) in a path string, enclose it escaped within ([ and ]). For example, the path string for requests at “/data/$book”, would be “/data/([\$])book”.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are some examples of route paths based on strings. This route path will match requests to the root route,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'root'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requests to /about.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'about'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Express JS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8000" y="1674951"/>
          <a:ext cx="3000000" cy="3000000"/>
        </p:xfrm>
        <a:graphic>
          <a:graphicData uri="http://schemas.openxmlformats.org/drawingml/2006/table">
            <a:tbl>
              <a:tblPr>
                <a:noFill/>
                <a:tableStyleId>{011AB98A-B1B1-4AE7-9A49-AE1179A5C389}</a:tableStyleId>
              </a:tblPr>
              <a:tblGrid>
                <a:gridCol w="10155975"/>
              </a:tblGrid>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requests to /random.text.</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'/random.text'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'random.text'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are some examples of route paths based on string patterns.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acd and abcd.</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abcd, abbcd, abbbcd, and so 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route path will match abcd, abxcd, abRANDOMcd, ab123cd, and so on.</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req</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'ab*cd'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AB65209F-E598-42CF-9399-951B4F602628}"/>
</file>

<file path=customXml/itemProps2.xml><?xml version="1.0" encoding="utf-8"?>
<ds:datastoreItem xmlns:ds="http://schemas.openxmlformats.org/officeDocument/2006/customXml" ds:itemID="{8B4175E7-476D-4ED5-9673-DEBB83189E0E}"/>
</file>

<file path=customXml/itemProps3.xml><?xml version="1.0" encoding="utf-8"?>
<ds:datastoreItem xmlns:ds="http://schemas.openxmlformats.org/officeDocument/2006/customXml" ds:itemID="{655EDF59-B85B-4DDB-8C65-5581855DA8C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